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63" r:id="rId2"/>
    <p:sldId id="341" r:id="rId3"/>
    <p:sldId id="317" r:id="rId4"/>
    <p:sldId id="298" r:id="rId5"/>
    <p:sldId id="312" r:id="rId6"/>
    <p:sldId id="313" r:id="rId7"/>
    <p:sldId id="314" r:id="rId8"/>
    <p:sldId id="315" r:id="rId9"/>
    <p:sldId id="300" r:id="rId10"/>
    <p:sldId id="301" r:id="rId11"/>
    <p:sldId id="302" r:id="rId12"/>
    <p:sldId id="303" r:id="rId13"/>
    <p:sldId id="319" r:id="rId14"/>
    <p:sldId id="320" r:id="rId15"/>
    <p:sldId id="321" r:id="rId16"/>
    <p:sldId id="296" r:id="rId17"/>
    <p:sldId id="322" r:id="rId18"/>
    <p:sldId id="323" r:id="rId19"/>
    <p:sldId id="279" r:id="rId20"/>
    <p:sldId id="299" r:id="rId21"/>
    <p:sldId id="269" r:id="rId22"/>
    <p:sldId id="309" r:id="rId23"/>
    <p:sldId id="261" r:id="rId24"/>
    <p:sldId id="271" r:id="rId25"/>
    <p:sldId id="328" r:id="rId26"/>
    <p:sldId id="324" r:id="rId27"/>
    <p:sldId id="260" r:id="rId28"/>
    <p:sldId id="262" r:id="rId29"/>
    <p:sldId id="329" r:id="rId30"/>
    <p:sldId id="330" r:id="rId31"/>
    <p:sldId id="331" r:id="rId32"/>
    <p:sldId id="332" r:id="rId33"/>
    <p:sldId id="333" r:id="rId34"/>
    <p:sldId id="291" r:id="rId35"/>
    <p:sldId id="334" r:id="rId36"/>
    <p:sldId id="335" r:id="rId37"/>
    <p:sldId id="343" r:id="rId38"/>
    <p:sldId id="305" r:id="rId39"/>
    <p:sldId id="342" r:id="rId40"/>
    <p:sldId id="307" r:id="rId41"/>
    <p:sldId id="306" r:id="rId42"/>
    <p:sldId id="336" r:id="rId43"/>
    <p:sldId id="339" r:id="rId44"/>
    <p:sldId id="308" r:id="rId45"/>
    <p:sldId id="340" r:id="rId46"/>
    <p:sldId id="275" r:id="rId47"/>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00"/>
    <a:srgbClr val="993300"/>
    <a:srgbClr val="C0C0C0"/>
    <a:srgbClr val="DDDDDD"/>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5" autoAdjust="0"/>
  </p:normalViewPr>
  <p:slideViewPr>
    <p:cSldViewPr>
      <p:cViewPr varScale="1">
        <p:scale>
          <a:sx n="106" d="100"/>
          <a:sy n="106" d="100"/>
        </p:scale>
        <p:origin x="-1128"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de-DE"/>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41A6681-D7BB-45BD-87B9-EFB0B72F0AD7}"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3D29A67-F972-4851-93FD-E869E56D3E78}" type="slidenum">
              <a:rPr lang="de-DE" smtClean="0"/>
              <a:pPr/>
              <a:t>1</a:t>
            </a:fld>
            <a:endParaRPr lang="de-DE"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4400" y="4343400"/>
            <a:ext cx="5029200" cy="4114800"/>
          </a:xfrm>
          <a:noFill/>
          <a:ln/>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7F4DCD1-7D6A-4028-958A-D8031FB97855}" type="slidenum">
              <a:rPr lang="de-DE" smtClean="0"/>
              <a:pPr/>
              <a:t>17</a:t>
            </a:fld>
            <a:endParaRPr lang="de-DE"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s-C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241EDBB-50E0-43D9-A686-69A72472CD70}" type="slidenum">
              <a:rPr lang="de-DE" smtClean="0"/>
              <a:pPr/>
              <a:t>20</a:t>
            </a:fld>
            <a:endParaRPr lang="de-DE"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a:ln/>
        </p:spPr>
        <p:txBody>
          <a:bodyPr/>
          <a:lstStyle/>
          <a:p>
            <a:pPr eaLnBrk="1" hangingPunct="1"/>
            <a:endParaRPr lang="es-C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F41650A-B59E-4AA7-8F27-C2F21EBB1A81}" type="slidenum">
              <a:rPr lang="de-DE" smtClean="0"/>
              <a:pPr/>
              <a:t>36</a:t>
            </a:fld>
            <a:endParaRPr lang="de-DE"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14400" y="4343400"/>
            <a:ext cx="5029200" cy="4114800"/>
          </a:xfrm>
          <a:noFill/>
          <a:ln/>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E52F882-CD76-4BD7-9985-108C1960120E}" type="slidenum">
              <a:rPr lang="de-DE" smtClean="0"/>
              <a:pPr/>
              <a:t>38</a:t>
            </a:fld>
            <a:endParaRPr lang="de-DE"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E7AB8E2-3AEC-4D85-B63C-65C631B12F11}" type="slidenum">
              <a:rPr lang="de-DE" smtClean="0"/>
              <a:pPr/>
              <a:t>41</a:t>
            </a:fld>
            <a:endParaRPr lang="de-DE"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6" name="Rectangle 6"/>
          <p:cNvSpPr>
            <a:spLocks noGrp="1" noChangeArrowheads="1"/>
          </p:cNvSpPr>
          <p:nvPr>
            <p:ph type="sldNum" sz="quarter" idx="12"/>
          </p:nvPr>
        </p:nvSpPr>
        <p:spPr>
          <a:ln/>
        </p:spPr>
        <p:txBody>
          <a:bodyPr/>
          <a:lstStyle>
            <a:lvl1pPr>
              <a:defRPr/>
            </a:lvl1pPr>
          </a:lstStyle>
          <a:p>
            <a:pPr>
              <a:defRPr/>
            </a:pPr>
            <a:fld id="{AF53165D-08B6-405B-A37B-D06659BE57FE}"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6" name="Rectangle 6"/>
          <p:cNvSpPr>
            <a:spLocks noGrp="1" noChangeArrowheads="1"/>
          </p:cNvSpPr>
          <p:nvPr>
            <p:ph type="sldNum" sz="quarter" idx="12"/>
          </p:nvPr>
        </p:nvSpPr>
        <p:spPr>
          <a:ln/>
        </p:spPr>
        <p:txBody>
          <a:bodyPr/>
          <a:lstStyle>
            <a:lvl1pPr>
              <a:defRPr/>
            </a:lvl1pPr>
          </a:lstStyle>
          <a:p>
            <a:pPr>
              <a:defRPr/>
            </a:pPr>
            <a:fld id="{63FA2DB9-37D9-4F33-9A50-0CA6F84412BE}"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6" name="Rectangle 6"/>
          <p:cNvSpPr>
            <a:spLocks noGrp="1" noChangeArrowheads="1"/>
          </p:cNvSpPr>
          <p:nvPr>
            <p:ph type="sldNum" sz="quarter" idx="12"/>
          </p:nvPr>
        </p:nvSpPr>
        <p:spPr>
          <a:ln/>
        </p:spPr>
        <p:txBody>
          <a:bodyPr/>
          <a:lstStyle>
            <a:lvl1pPr>
              <a:defRPr/>
            </a:lvl1pPr>
          </a:lstStyle>
          <a:p>
            <a:pPr>
              <a:defRPr/>
            </a:pPr>
            <a:fld id="{2AE69685-9C72-442D-A90A-CCB2B436C275}" type="slidenum">
              <a:rPr lang="de-DE"/>
              <a:pPr>
                <a:defRPr/>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Leer">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Titelmasterformat durch Klicken bearbeiten</a:t>
            </a:r>
            <a:endParaRPr lang="de-DE"/>
          </a:p>
        </p:txBody>
      </p:sp>
      <p:sp>
        <p:nvSpPr>
          <p:cNvPr id="3" name="Datumsplatzhalter 1"/>
          <p:cNvSpPr>
            <a:spLocks noGrp="1"/>
          </p:cNvSpPr>
          <p:nvPr>
            <p:ph type="dt" sz="half" idx="10"/>
          </p:nvPr>
        </p:nvSpPr>
        <p:spPr>
          <a:xfrm>
            <a:off x="684213" y="6381750"/>
            <a:ext cx="1905000" cy="323850"/>
          </a:xfrm>
        </p:spPr>
        <p:txBody>
          <a:bodyPr/>
          <a:lstStyle>
            <a:lvl1pPr>
              <a:defRPr>
                <a:solidFill>
                  <a:srgbClr val="000066"/>
                </a:solidFill>
              </a:defRPr>
            </a:lvl1pPr>
          </a:lstStyle>
          <a:p>
            <a:pPr>
              <a:defRPr/>
            </a:pPr>
            <a:r>
              <a:rPr lang="de-DE" smtClean="0"/>
              <a:t>May 2011</a:t>
            </a:r>
            <a:endParaRPr lang="de-DE" dirty="0"/>
          </a:p>
        </p:txBody>
      </p:sp>
      <p:sp>
        <p:nvSpPr>
          <p:cNvPr id="4" name="Fußzeilenplatzhalter 2"/>
          <p:cNvSpPr>
            <a:spLocks noGrp="1"/>
          </p:cNvSpPr>
          <p:nvPr>
            <p:ph type="ftr" sz="quarter" idx="11"/>
          </p:nvPr>
        </p:nvSpPr>
        <p:spPr>
          <a:xfrm>
            <a:off x="3124200" y="6381750"/>
            <a:ext cx="2895600" cy="323850"/>
          </a:xfrm>
        </p:spPr>
        <p:txBody>
          <a:bodyPr/>
          <a:lstStyle>
            <a:lvl1pPr>
              <a:defRPr>
                <a:solidFill>
                  <a:srgbClr val="000066"/>
                </a:solidFill>
              </a:defRPr>
            </a:lvl1pPr>
          </a:lstStyle>
          <a:p>
            <a:pPr>
              <a:defRPr/>
            </a:pPr>
            <a:r>
              <a:rPr lang="de-DE"/>
              <a:t>Dr. K. Ludewig</a:t>
            </a:r>
          </a:p>
        </p:txBody>
      </p:sp>
      <p:sp>
        <p:nvSpPr>
          <p:cNvPr id="6" name="Foliennummernplatzhalter 3"/>
          <p:cNvSpPr>
            <a:spLocks noGrp="1"/>
          </p:cNvSpPr>
          <p:nvPr>
            <p:ph type="sldNum" sz="quarter" idx="12"/>
          </p:nvPr>
        </p:nvSpPr>
        <p:spPr>
          <a:xfrm>
            <a:off x="6553200" y="6453188"/>
            <a:ext cx="1905000" cy="252412"/>
          </a:xfrm>
        </p:spPr>
        <p:txBody>
          <a:bodyPr/>
          <a:lstStyle>
            <a:lvl1pPr>
              <a:defRPr>
                <a:solidFill>
                  <a:srgbClr val="000066"/>
                </a:solidFill>
              </a:defRPr>
            </a:lvl1pPr>
          </a:lstStyle>
          <a:p>
            <a:pPr>
              <a:defRPr/>
            </a:pPr>
            <a:fld id="{BFEA0A27-3A6D-45CA-B582-B395EBC8CD42}" type="slidenum">
              <a:rPr lang="de-DE"/>
              <a:pPr>
                <a:defRPr/>
              </a:pPr>
              <a:t>‹Nr.›</a:t>
            </a:fld>
            <a:endParaRPr lang="de-D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Leer">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Titelmasterformat durch Klicken bearbeiten</a:t>
            </a:r>
            <a:endParaRPr lang="de-DE"/>
          </a:p>
        </p:txBody>
      </p:sp>
      <p:sp>
        <p:nvSpPr>
          <p:cNvPr id="3" name="Datumsplatzhalter 1"/>
          <p:cNvSpPr>
            <a:spLocks noGrp="1"/>
          </p:cNvSpPr>
          <p:nvPr>
            <p:ph type="dt" sz="half" idx="10"/>
          </p:nvPr>
        </p:nvSpPr>
        <p:spPr>
          <a:xfrm>
            <a:off x="684213" y="6381750"/>
            <a:ext cx="1905000" cy="323850"/>
          </a:xfrm>
        </p:spPr>
        <p:txBody>
          <a:bodyPr/>
          <a:lstStyle>
            <a:lvl1pPr>
              <a:defRPr>
                <a:solidFill>
                  <a:srgbClr val="000066"/>
                </a:solidFill>
              </a:defRPr>
            </a:lvl1pPr>
          </a:lstStyle>
          <a:p>
            <a:pPr>
              <a:defRPr/>
            </a:pPr>
            <a:r>
              <a:rPr lang="de-DE" smtClean="0"/>
              <a:t>May 2011</a:t>
            </a:r>
            <a:endParaRPr lang="de-DE" dirty="0"/>
          </a:p>
        </p:txBody>
      </p:sp>
      <p:sp>
        <p:nvSpPr>
          <p:cNvPr id="4" name="Fußzeilenplatzhalter 2"/>
          <p:cNvSpPr>
            <a:spLocks noGrp="1"/>
          </p:cNvSpPr>
          <p:nvPr>
            <p:ph type="ftr" sz="quarter" idx="11"/>
          </p:nvPr>
        </p:nvSpPr>
        <p:spPr>
          <a:xfrm>
            <a:off x="3124200" y="6381750"/>
            <a:ext cx="2895600" cy="323850"/>
          </a:xfrm>
        </p:spPr>
        <p:txBody>
          <a:bodyPr/>
          <a:lstStyle>
            <a:lvl1pPr>
              <a:defRPr>
                <a:solidFill>
                  <a:srgbClr val="000066"/>
                </a:solidFill>
              </a:defRPr>
            </a:lvl1pPr>
          </a:lstStyle>
          <a:p>
            <a:pPr>
              <a:defRPr/>
            </a:pPr>
            <a:r>
              <a:rPr lang="de-DE"/>
              <a:t>Dr. K. Ludewig</a:t>
            </a:r>
          </a:p>
        </p:txBody>
      </p:sp>
      <p:sp>
        <p:nvSpPr>
          <p:cNvPr id="6" name="Foliennummernplatzhalter 3"/>
          <p:cNvSpPr>
            <a:spLocks noGrp="1"/>
          </p:cNvSpPr>
          <p:nvPr>
            <p:ph type="sldNum" sz="quarter" idx="12"/>
          </p:nvPr>
        </p:nvSpPr>
        <p:spPr>
          <a:xfrm>
            <a:off x="6553200" y="6453188"/>
            <a:ext cx="1905000" cy="252412"/>
          </a:xfrm>
        </p:spPr>
        <p:txBody>
          <a:bodyPr/>
          <a:lstStyle>
            <a:lvl1pPr>
              <a:defRPr>
                <a:solidFill>
                  <a:srgbClr val="000066"/>
                </a:solidFill>
              </a:defRPr>
            </a:lvl1pPr>
          </a:lstStyle>
          <a:p>
            <a:pPr>
              <a:defRPr/>
            </a:pPr>
            <a:fld id="{746C86EB-A031-4EC1-9A2D-CCCFEE3DAA64}" type="slidenum">
              <a:rPr lang="de-DE"/>
              <a:pPr>
                <a:defRPr/>
              </a:pPr>
              <a:t>‹Nr.›</a:t>
            </a:fld>
            <a:endParaRPr lang="de-D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Leer">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Titelmasterformat durch Klicken bearbeiten</a:t>
            </a:r>
            <a:endParaRPr lang="de-DE"/>
          </a:p>
        </p:txBody>
      </p:sp>
      <p:sp>
        <p:nvSpPr>
          <p:cNvPr id="3" name="Datumsplatzhalter 1"/>
          <p:cNvSpPr>
            <a:spLocks noGrp="1"/>
          </p:cNvSpPr>
          <p:nvPr>
            <p:ph type="dt" sz="half" idx="10"/>
          </p:nvPr>
        </p:nvSpPr>
        <p:spPr>
          <a:xfrm>
            <a:off x="684213" y="6381750"/>
            <a:ext cx="1905000" cy="323850"/>
          </a:xfrm>
        </p:spPr>
        <p:txBody>
          <a:bodyPr/>
          <a:lstStyle>
            <a:lvl1pPr>
              <a:defRPr>
                <a:solidFill>
                  <a:srgbClr val="000066"/>
                </a:solidFill>
              </a:defRPr>
            </a:lvl1pPr>
          </a:lstStyle>
          <a:p>
            <a:pPr>
              <a:defRPr/>
            </a:pPr>
            <a:r>
              <a:rPr lang="de-DE" smtClean="0"/>
              <a:t>May 2011</a:t>
            </a:r>
            <a:endParaRPr lang="de-DE" dirty="0"/>
          </a:p>
        </p:txBody>
      </p:sp>
      <p:sp>
        <p:nvSpPr>
          <p:cNvPr id="4" name="Fußzeilenplatzhalter 2"/>
          <p:cNvSpPr>
            <a:spLocks noGrp="1"/>
          </p:cNvSpPr>
          <p:nvPr>
            <p:ph type="ftr" sz="quarter" idx="11"/>
          </p:nvPr>
        </p:nvSpPr>
        <p:spPr>
          <a:xfrm>
            <a:off x="3124200" y="6381750"/>
            <a:ext cx="2895600" cy="323850"/>
          </a:xfrm>
        </p:spPr>
        <p:txBody>
          <a:bodyPr/>
          <a:lstStyle>
            <a:lvl1pPr>
              <a:defRPr>
                <a:solidFill>
                  <a:srgbClr val="000066"/>
                </a:solidFill>
              </a:defRPr>
            </a:lvl1pPr>
          </a:lstStyle>
          <a:p>
            <a:pPr>
              <a:defRPr/>
            </a:pPr>
            <a:r>
              <a:rPr lang="de-DE"/>
              <a:t>Dr. K. Ludewig</a:t>
            </a:r>
          </a:p>
        </p:txBody>
      </p:sp>
      <p:sp>
        <p:nvSpPr>
          <p:cNvPr id="6" name="Foliennummernplatzhalter 3"/>
          <p:cNvSpPr>
            <a:spLocks noGrp="1"/>
          </p:cNvSpPr>
          <p:nvPr>
            <p:ph type="sldNum" sz="quarter" idx="12"/>
          </p:nvPr>
        </p:nvSpPr>
        <p:spPr>
          <a:xfrm>
            <a:off x="6553200" y="6453188"/>
            <a:ext cx="1905000" cy="252412"/>
          </a:xfrm>
        </p:spPr>
        <p:txBody>
          <a:bodyPr/>
          <a:lstStyle>
            <a:lvl1pPr>
              <a:defRPr>
                <a:solidFill>
                  <a:srgbClr val="000066"/>
                </a:solidFill>
              </a:defRPr>
            </a:lvl1pPr>
          </a:lstStyle>
          <a:p>
            <a:pPr>
              <a:defRPr/>
            </a:pPr>
            <a:fld id="{3BA6B11F-6EE2-4D9D-8791-D5D5E3CEDC44}" type="slidenum">
              <a:rPr lang="de-DE"/>
              <a:pPr>
                <a:defRPr/>
              </a:pPr>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6" name="Rectangle 6"/>
          <p:cNvSpPr>
            <a:spLocks noGrp="1" noChangeArrowheads="1"/>
          </p:cNvSpPr>
          <p:nvPr>
            <p:ph type="sldNum" sz="quarter" idx="12"/>
          </p:nvPr>
        </p:nvSpPr>
        <p:spPr>
          <a:ln/>
        </p:spPr>
        <p:txBody>
          <a:bodyPr/>
          <a:lstStyle>
            <a:lvl1pPr>
              <a:defRPr/>
            </a:lvl1pPr>
          </a:lstStyle>
          <a:p>
            <a:pPr>
              <a:defRPr/>
            </a:pPr>
            <a:fld id="{CC9AD4AB-6BA1-41E8-8A07-D7031050EA34}"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6" name="Rectangle 6"/>
          <p:cNvSpPr>
            <a:spLocks noGrp="1" noChangeArrowheads="1"/>
          </p:cNvSpPr>
          <p:nvPr>
            <p:ph type="sldNum" sz="quarter" idx="12"/>
          </p:nvPr>
        </p:nvSpPr>
        <p:spPr>
          <a:ln/>
        </p:spPr>
        <p:txBody>
          <a:bodyPr/>
          <a:lstStyle>
            <a:lvl1pPr>
              <a:defRPr/>
            </a:lvl1pPr>
          </a:lstStyle>
          <a:p>
            <a:pPr>
              <a:defRPr/>
            </a:pPr>
            <a:fld id="{FC6D4399-35F9-446C-9B4A-7171229629AA}"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7" name="Rectangle 6"/>
          <p:cNvSpPr>
            <a:spLocks noGrp="1" noChangeArrowheads="1"/>
          </p:cNvSpPr>
          <p:nvPr>
            <p:ph type="sldNum" sz="quarter" idx="12"/>
          </p:nvPr>
        </p:nvSpPr>
        <p:spPr>
          <a:ln/>
        </p:spPr>
        <p:txBody>
          <a:bodyPr/>
          <a:lstStyle>
            <a:lvl1pPr>
              <a:defRPr/>
            </a:lvl1pPr>
          </a:lstStyle>
          <a:p>
            <a:pPr>
              <a:defRPr/>
            </a:pPr>
            <a:fld id="{B3E94CED-4227-40A4-8403-7167AFB5CB48}"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8"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9" name="Rectangle 6"/>
          <p:cNvSpPr>
            <a:spLocks noGrp="1" noChangeArrowheads="1"/>
          </p:cNvSpPr>
          <p:nvPr>
            <p:ph type="sldNum" sz="quarter" idx="12"/>
          </p:nvPr>
        </p:nvSpPr>
        <p:spPr>
          <a:ln/>
        </p:spPr>
        <p:txBody>
          <a:bodyPr/>
          <a:lstStyle>
            <a:lvl1pPr>
              <a:defRPr/>
            </a:lvl1pPr>
          </a:lstStyle>
          <a:p>
            <a:pPr>
              <a:defRPr/>
            </a:pPr>
            <a:fld id="{6B7BF239-B27E-472D-BC9D-87805F70D34C}"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4"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5" name="Rectangle 6"/>
          <p:cNvSpPr>
            <a:spLocks noGrp="1" noChangeArrowheads="1"/>
          </p:cNvSpPr>
          <p:nvPr>
            <p:ph type="sldNum" sz="quarter" idx="12"/>
          </p:nvPr>
        </p:nvSpPr>
        <p:spPr>
          <a:ln/>
        </p:spPr>
        <p:txBody>
          <a:bodyPr/>
          <a:lstStyle>
            <a:lvl1pPr>
              <a:defRPr/>
            </a:lvl1pPr>
          </a:lstStyle>
          <a:p>
            <a:pPr>
              <a:defRPr/>
            </a:pPr>
            <a:fld id="{82FA5834-359B-485B-ACBB-F4CB96983B92}"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3"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4" name="Rectangle 6"/>
          <p:cNvSpPr>
            <a:spLocks noGrp="1" noChangeArrowheads="1"/>
          </p:cNvSpPr>
          <p:nvPr>
            <p:ph type="sldNum" sz="quarter" idx="12"/>
          </p:nvPr>
        </p:nvSpPr>
        <p:spPr>
          <a:ln/>
        </p:spPr>
        <p:txBody>
          <a:bodyPr/>
          <a:lstStyle>
            <a:lvl1pPr>
              <a:defRPr/>
            </a:lvl1pPr>
          </a:lstStyle>
          <a:p>
            <a:pPr>
              <a:defRPr/>
            </a:pPr>
            <a:fld id="{EE35681B-F8DE-46C1-8373-5DDDA01AC4C0}"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7" name="Rectangle 6"/>
          <p:cNvSpPr>
            <a:spLocks noGrp="1" noChangeArrowheads="1"/>
          </p:cNvSpPr>
          <p:nvPr>
            <p:ph type="sldNum" sz="quarter" idx="12"/>
          </p:nvPr>
        </p:nvSpPr>
        <p:spPr>
          <a:ln/>
        </p:spPr>
        <p:txBody>
          <a:bodyPr/>
          <a:lstStyle>
            <a:lvl1pPr>
              <a:defRPr/>
            </a:lvl1pPr>
          </a:lstStyle>
          <a:p>
            <a:pPr>
              <a:defRPr/>
            </a:pPr>
            <a:fld id="{F54B56AC-7704-4323-A101-C504D9079A30}"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2011</a:t>
            </a: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Dr. K. Ludewig</a:t>
            </a:r>
          </a:p>
        </p:txBody>
      </p:sp>
      <p:sp>
        <p:nvSpPr>
          <p:cNvPr id="7" name="Rectangle 6"/>
          <p:cNvSpPr>
            <a:spLocks noGrp="1" noChangeArrowheads="1"/>
          </p:cNvSpPr>
          <p:nvPr>
            <p:ph type="sldNum" sz="quarter" idx="12"/>
          </p:nvPr>
        </p:nvSpPr>
        <p:spPr>
          <a:ln/>
        </p:spPr>
        <p:txBody>
          <a:bodyPr/>
          <a:lstStyle>
            <a:lvl1pPr>
              <a:defRPr/>
            </a:lvl1pPr>
          </a:lstStyle>
          <a:p>
            <a:pPr>
              <a:defRPr/>
            </a:pPr>
            <a:fld id="{8AD06E3F-17FD-44AF-8A83-3DA692B7D6D9}"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000066"/>
                </a:solidFill>
                <a:latin typeface="Tahoma" pitchFamily="34" charset="0"/>
              </a:defRPr>
            </a:lvl1pPr>
          </a:lstStyle>
          <a:p>
            <a:pPr>
              <a:defRPr/>
            </a:pPr>
            <a:r>
              <a:rPr lang="de-DE" smtClean="0"/>
              <a:t>May 2011</a:t>
            </a:r>
            <a:endParaRPr lang="de-D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000066"/>
                </a:solidFill>
                <a:latin typeface="Tahoma" pitchFamily="34" charset="0"/>
              </a:defRPr>
            </a:lvl1pPr>
          </a:lstStyle>
          <a:p>
            <a:pPr>
              <a:defRPr/>
            </a:pPr>
            <a:r>
              <a:rPr lang="de-DE"/>
              <a:t>Dr. K. Ludewig</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0066"/>
                </a:solidFill>
                <a:latin typeface="Tahoma" pitchFamily="34" charset="0"/>
              </a:defRPr>
            </a:lvl1pPr>
          </a:lstStyle>
          <a:p>
            <a:pPr>
              <a:defRPr/>
            </a:pPr>
            <a:fld id="{CA48573F-128E-448B-82DF-3915CEBC89F5}"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91681" y="908720"/>
            <a:ext cx="6264696" cy="3384376"/>
          </a:xfrm>
          <a:solidFill>
            <a:schemeClr val="bg1"/>
          </a:solidFill>
        </p:spPr>
        <p:txBody>
          <a:bodyPr/>
          <a:lstStyle/>
          <a:p>
            <a:pPr eaLnBrk="1" hangingPunct="1"/>
            <a:r>
              <a:rPr lang="de-DE" sz="3600" smtClean="0">
                <a:solidFill>
                  <a:srgbClr val="993300"/>
                </a:solidFill>
              </a:rPr>
              <a:t>Polyphrenie </a:t>
            </a:r>
            <a:br>
              <a:rPr lang="de-DE" sz="3600" smtClean="0">
                <a:solidFill>
                  <a:srgbClr val="993300"/>
                </a:solidFill>
              </a:rPr>
            </a:br>
            <a:r>
              <a:rPr lang="de-DE" sz="3600" smtClean="0">
                <a:solidFill>
                  <a:srgbClr val="993300"/>
                </a:solidFill>
              </a:rPr>
              <a:t/>
            </a:r>
            <a:br>
              <a:rPr lang="de-DE" sz="3600" smtClean="0">
                <a:solidFill>
                  <a:srgbClr val="993300"/>
                </a:solidFill>
              </a:rPr>
            </a:br>
            <a:r>
              <a:rPr lang="de-DE" sz="2800" smtClean="0">
                <a:solidFill>
                  <a:srgbClr val="CC3300"/>
                </a:solidFill>
              </a:rPr>
              <a:t>- ein systemisches Verständnis psychischer Systeme </a:t>
            </a:r>
            <a:r>
              <a:rPr lang="de-DE" sz="2800" smtClean="0">
                <a:solidFill>
                  <a:srgbClr val="C00000"/>
                </a:solidFill>
              </a:rPr>
              <a:t>–</a:t>
            </a:r>
            <a:r>
              <a:rPr lang="de-DE" sz="2800" smtClean="0">
                <a:solidFill>
                  <a:srgbClr val="000066"/>
                </a:solidFill>
              </a:rPr>
              <a:t/>
            </a:r>
            <a:br>
              <a:rPr lang="de-DE" sz="2800" smtClean="0">
                <a:solidFill>
                  <a:srgbClr val="000066"/>
                </a:solidFill>
              </a:rPr>
            </a:br>
            <a:r>
              <a:rPr lang="de-DE" sz="2800" smtClean="0">
                <a:solidFill>
                  <a:srgbClr val="000066"/>
                </a:solidFill>
              </a:rPr>
              <a:t/>
            </a:r>
            <a:br>
              <a:rPr lang="de-DE" sz="2800" smtClean="0">
                <a:solidFill>
                  <a:srgbClr val="000066"/>
                </a:solidFill>
              </a:rPr>
            </a:br>
            <a:r>
              <a:rPr lang="de-DE" sz="2000" smtClean="0">
                <a:solidFill>
                  <a:srgbClr val="000066"/>
                </a:solidFill>
              </a:rPr>
              <a:t>- Version Mai 2011 -</a:t>
            </a:r>
          </a:p>
        </p:txBody>
      </p:sp>
      <p:sp>
        <p:nvSpPr>
          <p:cNvPr id="5123" name="Rectangle 3"/>
          <p:cNvSpPr>
            <a:spLocks noChangeArrowheads="1"/>
          </p:cNvSpPr>
          <p:nvPr/>
        </p:nvSpPr>
        <p:spPr bwMode="auto">
          <a:xfrm>
            <a:off x="2627784" y="5661248"/>
            <a:ext cx="3528392" cy="641350"/>
          </a:xfrm>
          <a:prstGeom prst="rect">
            <a:avLst/>
          </a:prstGeom>
          <a:noFill/>
          <a:ln w="9525">
            <a:noFill/>
            <a:miter lim="800000"/>
            <a:headEnd/>
            <a:tailEnd/>
          </a:ln>
        </p:spPr>
        <p:txBody>
          <a:bodyPr wrap="square">
            <a:spAutoFit/>
          </a:bodyPr>
          <a:lstStyle/>
          <a:p>
            <a:pPr algn="ctr" eaLnBrk="0" hangingPunct="0"/>
            <a:r>
              <a:rPr lang="de-DE" b="1">
                <a:solidFill>
                  <a:srgbClr val="000066"/>
                </a:solidFill>
                <a:latin typeface="Times New Roman" pitchFamily="18" charset="0"/>
              </a:rPr>
              <a:t>Dr. Kurt Ludewig </a:t>
            </a:r>
            <a:r>
              <a:rPr lang="en-US" b="1">
                <a:solidFill>
                  <a:srgbClr val="000066"/>
                </a:solidFill>
                <a:latin typeface="Times New Roman" pitchFamily="18" charset="0"/>
                <a:cs typeface="Times New Roman" pitchFamily="18" charset="0"/>
              </a:rPr>
              <a:t>©</a:t>
            </a:r>
            <a:endParaRPr lang="en-US">
              <a:solidFill>
                <a:srgbClr val="000066"/>
              </a:solidFill>
              <a:latin typeface="Times New Roman" pitchFamily="18" charset="0"/>
              <a:cs typeface="Times New Roman" pitchFamily="18" charset="0"/>
            </a:endParaRPr>
          </a:p>
          <a:p>
            <a:pPr algn="ctr" eaLnBrk="0" hangingPunct="0"/>
            <a:r>
              <a:rPr lang="de-DE" b="1" smtClean="0">
                <a:solidFill>
                  <a:srgbClr val="000066"/>
                </a:solidFill>
                <a:latin typeface="Times New Roman" pitchFamily="18" charset="0"/>
              </a:rPr>
              <a:t>Münster</a:t>
            </a:r>
            <a:endParaRPr lang="de-DE">
              <a:solidFill>
                <a:srgbClr val="000066"/>
              </a:solidFill>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umsplatzhalter 1"/>
          <p:cNvSpPr>
            <a:spLocks noGrp="1"/>
          </p:cNvSpPr>
          <p:nvPr>
            <p:ph type="dt" sz="quarter" idx="10"/>
          </p:nvPr>
        </p:nvSpPr>
        <p:spPr>
          <a:noFill/>
        </p:spPr>
        <p:txBody>
          <a:bodyPr/>
          <a:lstStyle/>
          <a:p>
            <a:r>
              <a:rPr lang="de-DE" smtClean="0"/>
              <a:t>May 2011</a:t>
            </a:r>
          </a:p>
        </p:txBody>
      </p:sp>
      <p:sp>
        <p:nvSpPr>
          <p:cNvPr id="9219" name="Fußzeilenplatzhalter 2"/>
          <p:cNvSpPr>
            <a:spLocks noGrp="1"/>
          </p:cNvSpPr>
          <p:nvPr>
            <p:ph type="ftr" sz="quarter" idx="11"/>
          </p:nvPr>
        </p:nvSpPr>
        <p:spPr>
          <a:noFill/>
        </p:spPr>
        <p:txBody>
          <a:bodyPr/>
          <a:lstStyle/>
          <a:p>
            <a:r>
              <a:rPr lang="de-DE" smtClean="0"/>
              <a:t>Dr. K. Ludewig</a:t>
            </a:r>
          </a:p>
        </p:txBody>
      </p:sp>
      <p:sp>
        <p:nvSpPr>
          <p:cNvPr id="9220" name="Foliennummernplatzhalter 3"/>
          <p:cNvSpPr>
            <a:spLocks noGrp="1"/>
          </p:cNvSpPr>
          <p:nvPr>
            <p:ph type="sldNum" sz="quarter" idx="12"/>
          </p:nvPr>
        </p:nvSpPr>
        <p:spPr>
          <a:noFill/>
        </p:spPr>
        <p:txBody>
          <a:bodyPr/>
          <a:lstStyle/>
          <a:p>
            <a:fld id="{5BCC5F72-4875-4F40-B97A-FD90386305FF}" type="slidenum">
              <a:rPr lang="de-DE" smtClean="0"/>
              <a:pPr/>
              <a:t>10</a:t>
            </a:fld>
            <a:endParaRPr lang="de-DE" smtClean="0"/>
          </a:p>
        </p:txBody>
      </p:sp>
      <p:sp>
        <p:nvSpPr>
          <p:cNvPr id="56322" name="Text Box 2"/>
          <p:cNvSpPr txBox="1">
            <a:spLocks noChangeArrowheads="1"/>
          </p:cNvSpPr>
          <p:nvPr/>
        </p:nvSpPr>
        <p:spPr bwMode="auto">
          <a:xfrm>
            <a:off x="539750" y="1052513"/>
            <a:ext cx="8353425" cy="4770537"/>
          </a:xfrm>
          <a:prstGeom prst="rect">
            <a:avLst/>
          </a:prstGeom>
          <a:noFill/>
          <a:ln w="9525">
            <a:solidFill>
              <a:srgbClr val="CC3300"/>
            </a:solidFill>
            <a:miter lim="800000"/>
            <a:headEnd/>
            <a:tailEnd/>
          </a:ln>
        </p:spPr>
        <p:txBody>
          <a:bodyPr>
            <a:spAutoFit/>
          </a:bodyPr>
          <a:lstStyle/>
          <a:p>
            <a:pPr>
              <a:spcBef>
                <a:spcPct val="50000"/>
              </a:spcBef>
            </a:pPr>
            <a:r>
              <a:rPr lang="de-DE" sz="2200">
                <a:solidFill>
                  <a:srgbClr val="336600"/>
                </a:solidFill>
                <a:latin typeface="Times New Roman" pitchFamily="18" charset="0"/>
                <a:cs typeface="Times New Roman" pitchFamily="18" charset="0"/>
              </a:rPr>
              <a:t>Die Kognitionswissenschaftler Francisco Varela </a:t>
            </a:r>
            <a:r>
              <a:rPr lang="de-DE" sz="2200" smtClean="0">
                <a:solidFill>
                  <a:srgbClr val="336600"/>
                </a:solidFill>
                <a:latin typeface="Times New Roman" pitchFamily="18" charset="0"/>
                <a:cs typeface="Times New Roman" pitchFamily="18" charset="0"/>
              </a:rPr>
              <a:t>et. al. berichteten </a:t>
            </a:r>
            <a:r>
              <a:rPr lang="de-DE" sz="2200">
                <a:solidFill>
                  <a:srgbClr val="336600"/>
                </a:solidFill>
                <a:latin typeface="Times New Roman" pitchFamily="18" charset="0"/>
                <a:cs typeface="Times New Roman" pitchFamily="18" charset="0"/>
              </a:rPr>
              <a:t>1991</a:t>
            </a:r>
            <a:r>
              <a:rPr lang="de-DE" sz="2200" b="1">
                <a:solidFill>
                  <a:srgbClr val="336600"/>
                </a:solidFill>
                <a:latin typeface="Times New Roman" pitchFamily="18" charset="0"/>
                <a:cs typeface="Times New Roman" pitchFamily="18" charset="0"/>
              </a:rPr>
              <a:t>:</a:t>
            </a:r>
          </a:p>
          <a:p>
            <a:pPr>
              <a:spcBef>
                <a:spcPct val="50000"/>
              </a:spcBef>
            </a:pPr>
            <a:r>
              <a:rPr lang="de-DE" sz="2200" i="1">
                <a:solidFill>
                  <a:srgbClr val="003366"/>
                </a:solidFill>
                <a:latin typeface="Times New Roman" pitchFamily="18" charset="0"/>
                <a:cs typeface="Times New Roman" pitchFamily="18" charset="0"/>
              </a:rPr>
              <a:t>„Wir traten also mitten ins Auge des Wirbelsturms der Erfahrung ein, konnten dort aber kein Selbst, kein </a:t>
            </a:r>
            <a:r>
              <a:rPr lang="en-US" sz="2200" i="1">
                <a:solidFill>
                  <a:srgbClr val="003366"/>
                </a:solidFill>
                <a:latin typeface="Times New Roman" pitchFamily="18" charset="0"/>
                <a:cs typeface="Times New Roman" pitchFamily="18" charset="0"/>
              </a:rPr>
              <a:t>«</a:t>
            </a:r>
            <a:r>
              <a:rPr lang="de-DE" sz="2200" i="1">
                <a:solidFill>
                  <a:srgbClr val="003366"/>
                </a:solidFill>
                <a:latin typeface="Times New Roman" pitchFamily="18" charset="0"/>
                <a:cs typeface="Times New Roman" pitchFamily="18" charset="0"/>
              </a:rPr>
              <a:t>Ich</a:t>
            </a:r>
            <a:r>
              <a:rPr lang="en-US" sz="2200" i="1">
                <a:solidFill>
                  <a:srgbClr val="003366"/>
                </a:solidFill>
                <a:latin typeface="Times New Roman" pitchFamily="18" charset="0"/>
                <a:cs typeface="Times New Roman" pitchFamily="18" charset="0"/>
              </a:rPr>
              <a:t>»</a:t>
            </a:r>
            <a:r>
              <a:rPr lang="de-DE" sz="2200" i="1">
                <a:solidFill>
                  <a:srgbClr val="003366"/>
                </a:solidFill>
                <a:latin typeface="Times New Roman" pitchFamily="18" charset="0"/>
                <a:cs typeface="Times New Roman" pitchFamily="18" charset="0"/>
              </a:rPr>
              <a:t> entdecken</a:t>
            </a:r>
            <a:r>
              <a:rPr lang="de-DE" sz="2200">
                <a:solidFill>
                  <a:srgbClr val="003366"/>
                </a:solidFill>
                <a:latin typeface="Times New Roman" pitchFamily="18" charset="0"/>
                <a:cs typeface="Times New Roman" pitchFamily="18" charset="0"/>
              </a:rPr>
              <a:t>“ (S.117)</a:t>
            </a:r>
          </a:p>
          <a:p>
            <a:pPr>
              <a:spcBef>
                <a:spcPct val="50000"/>
              </a:spcBef>
            </a:pPr>
            <a:r>
              <a:rPr lang="de-DE" sz="2200" i="1">
                <a:solidFill>
                  <a:srgbClr val="003366"/>
                </a:solidFill>
                <a:latin typeface="Times New Roman" pitchFamily="18" charset="0"/>
                <a:cs typeface="Times New Roman" pitchFamily="18" charset="0"/>
              </a:rPr>
              <a:t>„Die Kognitionswissenschaft belehrt uns, dass wir kein wirkendes oder freies SELBST besitzen“</a:t>
            </a:r>
            <a:r>
              <a:rPr lang="de-DE" sz="2200">
                <a:solidFill>
                  <a:srgbClr val="003366"/>
                </a:solidFill>
                <a:latin typeface="Times New Roman" pitchFamily="18" charset="0"/>
                <a:cs typeface="Times New Roman" pitchFamily="18" charset="0"/>
              </a:rPr>
              <a:t> (S. 183)</a:t>
            </a:r>
          </a:p>
          <a:p>
            <a:pPr>
              <a:spcBef>
                <a:spcPct val="50000"/>
              </a:spcBef>
            </a:pPr>
            <a:r>
              <a:rPr lang="de-DE" sz="2200" i="1">
                <a:solidFill>
                  <a:srgbClr val="003366"/>
                </a:solidFill>
                <a:latin typeface="Times New Roman" pitchFamily="18" charset="0"/>
                <a:cs typeface="Times New Roman" pitchFamily="18" charset="0"/>
              </a:rPr>
              <a:t>„… die Kognition (kann) als emergentes Phänomen selbst-organisierter, verteilter Netzwerke untersucht werden“</a:t>
            </a:r>
            <a:r>
              <a:rPr lang="de-DE" sz="2200">
                <a:solidFill>
                  <a:srgbClr val="003366"/>
                </a:solidFill>
                <a:latin typeface="Times New Roman" pitchFamily="18" charset="0"/>
                <a:cs typeface="Times New Roman" pitchFamily="18" charset="0"/>
              </a:rPr>
              <a:t> (S. 175) </a:t>
            </a:r>
          </a:p>
          <a:p>
            <a:pPr>
              <a:spcBef>
                <a:spcPct val="50000"/>
              </a:spcBef>
            </a:pPr>
            <a:r>
              <a:rPr lang="de-DE" sz="2200" b="1" u="sng">
                <a:solidFill>
                  <a:srgbClr val="006600"/>
                </a:solidFill>
                <a:latin typeface="Times New Roman" pitchFamily="18" charset="0"/>
                <a:cs typeface="Times New Roman" pitchFamily="18" charset="0"/>
              </a:rPr>
              <a:t>Fazit:</a:t>
            </a:r>
            <a:r>
              <a:rPr lang="de-DE" sz="2200">
                <a:solidFill>
                  <a:srgbClr val="006600"/>
                </a:solidFill>
                <a:latin typeface="Times New Roman" pitchFamily="18" charset="0"/>
                <a:cs typeface="Times New Roman" pitchFamily="18" charset="0"/>
              </a:rPr>
              <a:t> 	</a:t>
            </a:r>
            <a:r>
              <a:rPr lang="de-DE" sz="2200" i="1">
                <a:solidFill>
                  <a:srgbClr val="006600"/>
                </a:solidFill>
                <a:latin typeface="Times New Roman" pitchFamily="18" charset="0"/>
                <a:cs typeface="Times New Roman" pitchFamily="18" charset="0"/>
              </a:rPr>
              <a:t>Der menschliche Geist ist nicht als einheitliche, </a:t>
            </a:r>
            <a:r>
              <a:rPr lang="de-DE" sz="2200" i="1" smtClean="0">
                <a:solidFill>
                  <a:srgbClr val="006600"/>
                </a:solidFill>
                <a:latin typeface="Times New Roman" pitchFamily="18" charset="0"/>
                <a:cs typeface="Times New Roman" pitchFamily="18" charset="0"/>
              </a:rPr>
              <a:t>homogene </a:t>
            </a:r>
            <a:r>
              <a:rPr lang="de-DE" sz="2200" i="1">
                <a:solidFill>
                  <a:srgbClr val="006600"/>
                </a:solidFill>
                <a:latin typeface="Times New Roman" pitchFamily="18" charset="0"/>
                <a:cs typeface="Times New Roman" pitchFamily="18" charset="0"/>
              </a:rPr>
              <a:t>Entität aufzufassen, sondern als uneinheitliche, </a:t>
            </a:r>
            <a:r>
              <a:rPr lang="de-DE" sz="2200" i="1" smtClean="0">
                <a:solidFill>
                  <a:srgbClr val="006600"/>
                </a:solidFill>
                <a:latin typeface="Times New Roman" pitchFamily="18" charset="0"/>
                <a:cs typeface="Times New Roman" pitchFamily="18" charset="0"/>
              </a:rPr>
              <a:t>heterogene </a:t>
            </a:r>
            <a:r>
              <a:rPr lang="de-DE" sz="2200" i="1">
                <a:solidFill>
                  <a:srgbClr val="006600"/>
                </a:solidFill>
                <a:latin typeface="Times New Roman" pitchFamily="18" charset="0"/>
                <a:cs typeface="Times New Roman" pitchFamily="18" charset="0"/>
              </a:rPr>
              <a:t>Kollektion von Netzwerkprozessen.</a:t>
            </a:r>
            <a:r>
              <a:rPr lang="de-DE">
                <a:latin typeface="Times New Roman" pitchFamily="18" charset="0"/>
                <a:cs typeface="Times New Roman" pitchFamily="18" charset="0"/>
              </a:rPr>
              <a:t> </a:t>
            </a:r>
            <a:endParaRPr lang="de-DE">
              <a:solidFill>
                <a:srgbClr val="003366"/>
              </a:solidFill>
              <a:latin typeface="Times New Roman" pitchFamily="18" charset="0"/>
              <a:cs typeface="Times New Roman" pitchFamily="18" charset="0"/>
            </a:endParaRPr>
          </a:p>
          <a:p>
            <a:pPr lvl="1">
              <a:spcBef>
                <a:spcPct val="50000"/>
              </a:spcBef>
            </a:pPr>
            <a:r>
              <a:rPr lang="de-DE" sz="1600" b="1" u="sng">
                <a:solidFill>
                  <a:srgbClr val="003366"/>
                </a:solidFill>
                <a:latin typeface="Times New Roman" pitchFamily="18" charset="0"/>
                <a:cs typeface="Times New Roman" pitchFamily="18" charset="0"/>
              </a:rPr>
              <a:t>Aus:</a:t>
            </a:r>
            <a:r>
              <a:rPr lang="de-DE" sz="1600">
                <a:solidFill>
                  <a:srgbClr val="003366"/>
                </a:solidFill>
                <a:latin typeface="Times New Roman" pitchFamily="18" charset="0"/>
                <a:cs typeface="Times New Roman" pitchFamily="18" charset="0"/>
              </a:rPr>
              <a:t> Varela, F.J., E. Thompson (1991), The Embodied Mind. Cambridge, Mass. (M.I.T. Press). Dtsch. (1992), Der mittlere Weg der Erkenntnis. Bern (Scherz).</a:t>
            </a:r>
          </a:p>
        </p:txBody>
      </p:sp>
      <p:sp>
        <p:nvSpPr>
          <p:cNvPr id="9222" name="Text Box 3"/>
          <p:cNvSpPr txBox="1">
            <a:spLocks noChangeArrowheads="1"/>
          </p:cNvSpPr>
          <p:nvPr/>
        </p:nvSpPr>
        <p:spPr bwMode="auto">
          <a:xfrm>
            <a:off x="1476375" y="333375"/>
            <a:ext cx="6480175" cy="528638"/>
          </a:xfrm>
          <a:prstGeom prst="rect">
            <a:avLst/>
          </a:prstGeom>
          <a:solidFill>
            <a:srgbClr val="FFFFFF"/>
          </a:solidFill>
          <a:ln w="9525">
            <a:solidFill>
              <a:srgbClr val="000099"/>
            </a:solidFill>
            <a:miter lim="800000"/>
            <a:headEnd/>
            <a:tailEnd/>
          </a:ln>
        </p:spPr>
        <p:txBody>
          <a:bodyPr>
            <a:spAutoFit/>
          </a:bodyPr>
          <a:lstStyle/>
          <a:p>
            <a:pPr algn="ctr">
              <a:spcBef>
                <a:spcPct val="50000"/>
              </a:spcBef>
            </a:pPr>
            <a:r>
              <a:rPr lang="de-DE" sz="2800">
                <a:solidFill>
                  <a:srgbClr val="CC3300"/>
                </a:solidFill>
                <a:latin typeface="Times New Roman" pitchFamily="18" charset="0"/>
              </a:rPr>
              <a:t>Nachdenkenswerte Gedanken zum </a:t>
            </a:r>
            <a:r>
              <a:rPr lang="en-US" sz="2800">
                <a:solidFill>
                  <a:srgbClr val="CC3300"/>
                </a:solidFill>
                <a:latin typeface="Times New Roman" pitchFamily="18" charset="0"/>
              </a:rPr>
              <a:t>«</a:t>
            </a:r>
            <a:r>
              <a:rPr lang="de-DE" sz="2800">
                <a:solidFill>
                  <a:srgbClr val="CC3300"/>
                </a:solidFill>
                <a:latin typeface="Times New Roman" pitchFamily="18" charset="0"/>
              </a:rPr>
              <a:t>Ich</a:t>
            </a:r>
            <a:r>
              <a:rPr lang="en-US" sz="2800">
                <a:solidFill>
                  <a:srgbClr val="CC3300"/>
                </a:solidFill>
                <a:latin typeface="Times New Roman" pitchFamily="18" charset="0"/>
              </a:rPr>
              <a:t>»</a:t>
            </a:r>
            <a:endParaRPr lang="de-DE" sz="2800">
              <a:solidFill>
                <a:srgbClr val="CC33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6322">
                                            <p:txEl>
                                              <p:pRg st="1" end="1"/>
                                            </p:txEl>
                                          </p:spTgt>
                                        </p:tgtEl>
                                        <p:attrNameLst>
                                          <p:attrName>style.visibility</p:attrName>
                                        </p:attrNameLst>
                                      </p:cBhvr>
                                      <p:to>
                                        <p:strVal val="visible"/>
                                      </p:to>
                                    </p:set>
                                    <p:animEffect transition="in" filter="diamond(in)">
                                      <p:cBhvr>
                                        <p:cTn id="7" dur="1000"/>
                                        <p:tgtEl>
                                          <p:spTgt spid="563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6322">
                                            <p:txEl>
                                              <p:pRg st="2" end="2"/>
                                            </p:txEl>
                                          </p:spTgt>
                                        </p:tgtEl>
                                        <p:attrNameLst>
                                          <p:attrName>style.visibility</p:attrName>
                                        </p:attrNameLst>
                                      </p:cBhvr>
                                      <p:to>
                                        <p:strVal val="visible"/>
                                      </p:to>
                                    </p:set>
                                    <p:animEffect transition="in" filter="diamond(in)">
                                      <p:cBhvr>
                                        <p:cTn id="12" dur="1000"/>
                                        <p:tgtEl>
                                          <p:spTgt spid="563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6322">
                                            <p:txEl>
                                              <p:pRg st="3" end="3"/>
                                            </p:txEl>
                                          </p:spTgt>
                                        </p:tgtEl>
                                        <p:attrNameLst>
                                          <p:attrName>style.visibility</p:attrName>
                                        </p:attrNameLst>
                                      </p:cBhvr>
                                      <p:to>
                                        <p:strVal val="visible"/>
                                      </p:to>
                                    </p:set>
                                    <p:animEffect transition="in" filter="blinds(horizontal)">
                                      <p:cBhvr>
                                        <p:cTn id="17" dur="500"/>
                                        <p:tgtEl>
                                          <p:spTgt spid="5632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6322">
                                            <p:txEl>
                                              <p:pRg st="4" end="4"/>
                                            </p:txEl>
                                          </p:spTgt>
                                        </p:tgtEl>
                                        <p:attrNameLst>
                                          <p:attrName>style.visibility</p:attrName>
                                        </p:attrNameLst>
                                      </p:cBhvr>
                                      <p:to>
                                        <p:strVal val="visible"/>
                                      </p:to>
                                    </p:set>
                                    <p:anim calcmode="lin" valueType="num">
                                      <p:cBhvr additive="base">
                                        <p:cTn id="22" dur="500" fill="hold"/>
                                        <p:tgtEl>
                                          <p:spTgt spid="5632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632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umsplatzhalter 1"/>
          <p:cNvSpPr>
            <a:spLocks noGrp="1"/>
          </p:cNvSpPr>
          <p:nvPr>
            <p:ph type="dt" sz="quarter" idx="10"/>
          </p:nvPr>
        </p:nvSpPr>
        <p:spPr>
          <a:noFill/>
        </p:spPr>
        <p:txBody>
          <a:bodyPr/>
          <a:lstStyle/>
          <a:p>
            <a:r>
              <a:rPr lang="de-DE" smtClean="0"/>
              <a:t>May 2011</a:t>
            </a:r>
          </a:p>
        </p:txBody>
      </p:sp>
      <p:sp>
        <p:nvSpPr>
          <p:cNvPr id="10243" name="Fußzeilenplatzhalter 2"/>
          <p:cNvSpPr>
            <a:spLocks noGrp="1"/>
          </p:cNvSpPr>
          <p:nvPr>
            <p:ph type="ftr" sz="quarter" idx="11"/>
          </p:nvPr>
        </p:nvSpPr>
        <p:spPr>
          <a:noFill/>
        </p:spPr>
        <p:txBody>
          <a:bodyPr/>
          <a:lstStyle/>
          <a:p>
            <a:r>
              <a:rPr lang="de-DE" smtClean="0"/>
              <a:t>Dr. K. Ludewig</a:t>
            </a:r>
          </a:p>
        </p:txBody>
      </p:sp>
      <p:sp>
        <p:nvSpPr>
          <p:cNvPr id="10244" name="Foliennummernplatzhalter 3"/>
          <p:cNvSpPr>
            <a:spLocks noGrp="1"/>
          </p:cNvSpPr>
          <p:nvPr>
            <p:ph type="sldNum" sz="quarter" idx="12"/>
          </p:nvPr>
        </p:nvSpPr>
        <p:spPr>
          <a:noFill/>
        </p:spPr>
        <p:txBody>
          <a:bodyPr/>
          <a:lstStyle/>
          <a:p>
            <a:fld id="{BFB43015-0A51-45A1-8385-3E39C5CE6D44}" type="slidenum">
              <a:rPr lang="de-DE" smtClean="0"/>
              <a:pPr/>
              <a:t>11</a:t>
            </a:fld>
            <a:endParaRPr lang="de-DE" smtClean="0"/>
          </a:p>
        </p:txBody>
      </p:sp>
      <p:sp>
        <p:nvSpPr>
          <p:cNvPr id="10245" name="Text Box 2"/>
          <p:cNvSpPr txBox="1">
            <a:spLocks noChangeArrowheads="1"/>
          </p:cNvSpPr>
          <p:nvPr/>
        </p:nvSpPr>
        <p:spPr bwMode="auto">
          <a:xfrm>
            <a:off x="1476375" y="333375"/>
            <a:ext cx="6480175" cy="528638"/>
          </a:xfrm>
          <a:prstGeom prst="rect">
            <a:avLst/>
          </a:prstGeom>
          <a:solidFill>
            <a:srgbClr val="FFFFFF"/>
          </a:solidFill>
          <a:ln w="9525">
            <a:solidFill>
              <a:srgbClr val="000099"/>
            </a:solidFill>
            <a:miter lim="800000"/>
            <a:headEnd/>
            <a:tailEnd/>
          </a:ln>
        </p:spPr>
        <p:txBody>
          <a:bodyPr>
            <a:spAutoFit/>
          </a:bodyPr>
          <a:lstStyle/>
          <a:p>
            <a:pPr algn="ctr">
              <a:spcBef>
                <a:spcPct val="50000"/>
              </a:spcBef>
            </a:pPr>
            <a:r>
              <a:rPr lang="de-DE" sz="2800">
                <a:solidFill>
                  <a:srgbClr val="CC3300"/>
                </a:solidFill>
                <a:latin typeface="Times New Roman" pitchFamily="18" charset="0"/>
              </a:rPr>
              <a:t>Nachdenkenswerte Gedanken zum </a:t>
            </a:r>
            <a:r>
              <a:rPr lang="en-US" sz="2800">
                <a:solidFill>
                  <a:srgbClr val="CC3300"/>
                </a:solidFill>
                <a:latin typeface="Times New Roman" pitchFamily="18" charset="0"/>
              </a:rPr>
              <a:t>«</a:t>
            </a:r>
            <a:r>
              <a:rPr lang="de-DE" sz="2800">
                <a:solidFill>
                  <a:srgbClr val="CC3300"/>
                </a:solidFill>
                <a:latin typeface="Times New Roman" pitchFamily="18" charset="0"/>
              </a:rPr>
              <a:t>Ich</a:t>
            </a:r>
            <a:r>
              <a:rPr lang="en-US" sz="2800">
                <a:solidFill>
                  <a:srgbClr val="CC3300"/>
                </a:solidFill>
                <a:latin typeface="Times New Roman" pitchFamily="18" charset="0"/>
              </a:rPr>
              <a:t>»</a:t>
            </a:r>
            <a:endParaRPr lang="de-DE" sz="2800">
              <a:solidFill>
                <a:srgbClr val="CC3300"/>
              </a:solidFill>
              <a:latin typeface="Times New Roman" pitchFamily="18" charset="0"/>
            </a:endParaRPr>
          </a:p>
        </p:txBody>
      </p:sp>
      <p:sp>
        <p:nvSpPr>
          <p:cNvPr id="57347" name="Text Box 3"/>
          <p:cNvSpPr txBox="1">
            <a:spLocks noChangeArrowheads="1"/>
          </p:cNvSpPr>
          <p:nvPr/>
        </p:nvSpPr>
        <p:spPr bwMode="auto">
          <a:xfrm>
            <a:off x="323850" y="981075"/>
            <a:ext cx="8569325" cy="4739759"/>
          </a:xfrm>
          <a:prstGeom prst="rect">
            <a:avLst/>
          </a:prstGeom>
          <a:noFill/>
          <a:ln w="9525">
            <a:solidFill>
              <a:srgbClr val="CC3300"/>
            </a:solidFill>
            <a:miter lim="800000"/>
            <a:headEnd/>
            <a:tailEnd/>
          </a:ln>
        </p:spPr>
        <p:txBody>
          <a:bodyPr>
            <a:spAutoFit/>
          </a:bodyPr>
          <a:lstStyle/>
          <a:p>
            <a:pPr>
              <a:spcBef>
                <a:spcPct val="50000"/>
              </a:spcBef>
            </a:pPr>
            <a:r>
              <a:rPr lang="de-DE" sz="2200">
                <a:solidFill>
                  <a:srgbClr val="006600"/>
                </a:solidFill>
                <a:latin typeface="Times New Roman" pitchFamily="18" charset="0"/>
                <a:cs typeface="Times New Roman" pitchFamily="18" charset="0"/>
              </a:rPr>
              <a:t>Der Hirnforsher u. Philosoph Gerhard Roth fasst 2001 zusammen:</a:t>
            </a:r>
          </a:p>
          <a:p>
            <a:pPr>
              <a:spcBef>
                <a:spcPct val="50000"/>
              </a:spcBef>
            </a:pPr>
            <a:r>
              <a:rPr lang="de-DE" sz="2000">
                <a:solidFill>
                  <a:srgbClr val="000066"/>
                </a:solidFill>
                <a:latin typeface="Times New Roman" pitchFamily="18" charset="0"/>
                <a:cs typeface="Times New Roman" pitchFamily="18" charset="0"/>
              </a:rPr>
              <a:t>„… das Ich (stellt) ein </a:t>
            </a:r>
            <a:r>
              <a:rPr lang="de-DE" sz="2000" i="1">
                <a:solidFill>
                  <a:srgbClr val="993300"/>
                </a:solidFill>
                <a:latin typeface="Times New Roman" pitchFamily="18" charset="0"/>
                <a:cs typeface="Times New Roman" pitchFamily="18" charset="0"/>
              </a:rPr>
              <a:t>Bündel unterschiedlicher Zustände</a:t>
            </a:r>
            <a:r>
              <a:rPr lang="de-DE" sz="2000">
                <a:solidFill>
                  <a:srgbClr val="000066"/>
                </a:solidFill>
                <a:latin typeface="Times New Roman" pitchFamily="18" charset="0"/>
                <a:cs typeface="Times New Roman" pitchFamily="18" charset="0"/>
              </a:rPr>
              <a:t> dar. Diese sind u.a. das Körper-Ich, das Verortungs-Ich, das perspektivische Ich, das Ich als Erlebnis-Subjekt, das Autorenschafts- und Kontroll-Ich, das autobio-grafische Ich, das selbst-reflexive Ich und das ethische Ich oder Gewissen“.</a:t>
            </a:r>
          </a:p>
          <a:p>
            <a:pPr>
              <a:spcBef>
                <a:spcPct val="50000"/>
              </a:spcBef>
            </a:pPr>
            <a:r>
              <a:rPr lang="de-DE" sz="2000">
                <a:solidFill>
                  <a:srgbClr val="000066"/>
                </a:solidFill>
                <a:latin typeface="Times New Roman" pitchFamily="18" charset="0"/>
                <a:cs typeface="Times New Roman" pitchFamily="18" charset="0"/>
              </a:rPr>
              <a:t>„Diese… Ich-Zustände lassen sich… unterschiedlichen, wenngleich über-lappenden Netzwerken corticaler und subcorticaler Zentren zuordnen“.</a:t>
            </a:r>
          </a:p>
          <a:p>
            <a:pPr>
              <a:spcBef>
                <a:spcPct val="50000"/>
              </a:spcBef>
            </a:pPr>
            <a:r>
              <a:rPr lang="de-DE" sz="2000">
                <a:solidFill>
                  <a:srgbClr val="000066"/>
                </a:solidFill>
                <a:latin typeface="Times New Roman" pitchFamily="18" charset="0"/>
                <a:cs typeface="Times New Roman" pitchFamily="18" charset="0"/>
              </a:rPr>
              <a:t>„Wir erleben diese </a:t>
            </a:r>
            <a:r>
              <a:rPr lang="de-DE" sz="2000" i="1">
                <a:solidFill>
                  <a:srgbClr val="993300"/>
                </a:solidFill>
                <a:latin typeface="Times New Roman" pitchFamily="18" charset="0"/>
                <a:cs typeface="Times New Roman" pitchFamily="18" charset="0"/>
              </a:rPr>
              <a:t>vielen „Iche</a:t>
            </a:r>
            <a:r>
              <a:rPr lang="de-DE" sz="2000">
                <a:solidFill>
                  <a:srgbClr val="000066"/>
                </a:solidFill>
                <a:latin typeface="Times New Roman" pitchFamily="18" charset="0"/>
                <a:cs typeface="Times New Roman" pitchFamily="18" charset="0"/>
              </a:rPr>
              <a:t>“ in der Regel als ein einheitliches Ich“.</a:t>
            </a:r>
          </a:p>
          <a:p>
            <a:pPr>
              <a:spcBef>
                <a:spcPct val="50000"/>
              </a:spcBef>
            </a:pPr>
            <a:r>
              <a:rPr lang="de-DE" sz="2000">
                <a:solidFill>
                  <a:srgbClr val="000066"/>
                </a:solidFill>
                <a:latin typeface="Times New Roman" pitchFamily="18" charset="0"/>
                <a:cs typeface="Times New Roman" pitchFamily="18" charset="0"/>
              </a:rPr>
              <a:t>„Diese … entstehenden verschiedenen Iche (binden) sich aktuell in ver-schiedener Weise zusammen und (konstituieren) den Strom der Ich-Empfindungen“.</a:t>
            </a:r>
          </a:p>
          <a:p>
            <a:pPr>
              <a:spcBef>
                <a:spcPct val="50000"/>
              </a:spcBef>
            </a:pPr>
            <a:r>
              <a:rPr lang="de-DE" sz="2000">
                <a:solidFill>
                  <a:srgbClr val="000066"/>
                </a:solidFill>
                <a:latin typeface="Times New Roman" pitchFamily="18" charset="0"/>
                <a:cs typeface="Times New Roman" pitchFamily="18" charset="0"/>
              </a:rPr>
              <a:t>„Wie dieses Zusammenbinden zustande kommt, ist… rätselhaft“ </a:t>
            </a:r>
          </a:p>
          <a:p>
            <a:pPr>
              <a:spcBef>
                <a:spcPct val="50000"/>
              </a:spcBef>
            </a:pPr>
            <a:r>
              <a:rPr lang="de-DE" sz="2000" b="1">
                <a:solidFill>
                  <a:srgbClr val="000066"/>
                </a:solidFill>
                <a:latin typeface="Times New Roman" pitchFamily="18" charset="0"/>
                <a:cs typeface="Times New Roman" pitchFamily="18" charset="0"/>
              </a:rPr>
              <a:t>   </a:t>
            </a:r>
            <a:r>
              <a:rPr lang="de-DE" sz="1600" b="1" u="sng">
                <a:solidFill>
                  <a:srgbClr val="000066"/>
                </a:solidFill>
                <a:latin typeface="Times New Roman" pitchFamily="18" charset="0"/>
                <a:cs typeface="Times New Roman" pitchFamily="18" charset="0"/>
              </a:rPr>
              <a:t>In</a:t>
            </a:r>
            <a:r>
              <a:rPr lang="de-DE" sz="1600" b="1">
                <a:solidFill>
                  <a:srgbClr val="000066"/>
                </a:solidFill>
                <a:latin typeface="Times New Roman" pitchFamily="18" charset="0"/>
                <a:cs typeface="Times New Roman" pitchFamily="18" charset="0"/>
              </a:rPr>
              <a:t>:</a:t>
            </a:r>
            <a:r>
              <a:rPr lang="de-DE" sz="1600">
                <a:solidFill>
                  <a:srgbClr val="000066"/>
                </a:solidFill>
                <a:latin typeface="Times New Roman" pitchFamily="18" charset="0"/>
                <a:cs typeface="Times New Roman" pitchFamily="18" charset="0"/>
              </a:rPr>
              <a:t> G. Roth (2001), </a:t>
            </a:r>
            <a:r>
              <a:rPr lang="de-DE" sz="1600" i="1">
                <a:solidFill>
                  <a:srgbClr val="000066"/>
                </a:solidFill>
                <a:latin typeface="Times New Roman" pitchFamily="18" charset="0"/>
                <a:cs typeface="Times New Roman" pitchFamily="18" charset="0"/>
              </a:rPr>
              <a:t>Fühlen, Denken, Handeln</a:t>
            </a:r>
            <a:r>
              <a:rPr lang="de-DE" sz="1600">
                <a:solidFill>
                  <a:srgbClr val="000066"/>
                </a:solidFill>
                <a:latin typeface="Times New Roman" pitchFamily="18" charset="0"/>
                <a:cs typeface="Times New Roman" pitchFamily="18" charset="0"/>
              </a:rPr>
              <a:t>. Frankfurt (Suhrkamp), S. 325ff.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7347">
                                            <p:txEl>
                                              <p:pRg st="1" end="1"/>
                                            </p:txEl>
                                          </p:spTgt>
                                        </p:tgtEl>
                                        <p:attrNameLst>
                                          <p:attrName>style.visibility</p:attrName>
                                        </p:attrNameLst>
                                      </p:cBhvr>
                                      <p:to>
                                        <p:strVal val="visible"/>
                                      </p:to>
                                    </p:set>
                                    <p:animEffect transition="in" filter="blinds(horizontal)">
                                      <p:cBhvr>
                                        <p:cTn id="7" dur="500"/>
                                        <p:tgtEl>
                                          <p:spTgt spid="57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7347">
                                            <p:txEl>
                                              <p:pRg st="2" end="2"/>
                                            </p:txEl>
                                          </p:spTgt>
                                        </p:tgtEl>
                                        <p:attrNameLst>
                                          <p:attrName>style.visibility</p:attrName>
                                        </p:attrNameLst>
                                      </p:cBhvr>
                                      <p:to>
                                        <p:strVal val="visible"/>
                                      </p:to>
                                    </p:set>
                                    <p:animEffect transition="in" filter="blinds(horizontal)">
                                      <p:cBhvr>
                                        <p:cTn id="12" dur="500"/>
                                        <p:tgtEl>
                                          <p:spTgt spid="57347">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animEffect transition="in" filter="blinds(horizontal)">
                                      <p:cBhvr>
                                        <p:cTn id="15" dur="500"/>
                                        <p:tgtEl>
                                          <p:spTgt spid="57347">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7347">
                                            <p:txEl>
                                              <p:pRg st="4" end="4"/>
                                            </p:txEl>
                                          </p:spTgt>
                                        </p:tgtEl>
                                        <p:attrNameLst>
                                          <p:attrName>style.visibility</p:attrName>
                                        </p:attrNameLst>
                                      </p:cBhvr>
                                      <p:to>
                                        <p:strVal val="visible"/>
                                      </p:to>
                                    </p:set>
                                    <p:animEffect transition="in" filter="blinds(horizontal)">
                                      <p:cBhvr>
                                        <p:cTn id="20" dur="500"/>
                                        <p:tgtEl>
                                          <p:spTgt spid="57347">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7347">
                                            <p:txEl>
                                              <p:pRg st="5" end="5"/>
                                            </p:txEl>
                                          </p:spTgt>
                                        </p:tgtEl>
                                        <p:attrNameLst>
                                          <p:attrName>style.visibility</p:attrName>
                                        </p:attrNameLst>
                                      </p:cBhvr>
                                      <p:to>
                                        <p:strVal val="visible"/>
                                      </p:to>
                                    </p:set>
                                    <p:anim calcmode="lin" valueType="num">
                                      <p:cBhvr additive="base">
                                        <p:cTn id="25" dur="500" fill="hold"/>
                                        <p:tgtEl>
                                          <p:spTgt spid="5734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umsplatzhalter 1"/>
          <p:cNvSpPr>
            <a:spLocks noGrp="1"/>
          </p:cNvSpPr>
          <p:nvPr>
            <p:ph type="dt" sz="quarter" idx="10"/>
          </p:nvPr>
        </p:nvSpPr>
        <p:spPr>
          <a:noFill/>
        </p:spPr>
        <p:txBody>
          <a:bodyPr/>
          <a:lstStyle/>
          <a:p>
            <a:r>
              <a:rPr lang="de-DE" smtClean="0"/>
              <a:t>May 2011</a:t>
            </a:r>
          </a:p>
        </p:txBody>
      </p:sp>
      <p:sp>
        <p:nvSpPr>
          <p:cNvPr id="11267" name="Fußzeilenplatzhalter 2"/>
          <p:cNvSpPr>
            <a:spLocks noGrp="1"/>
          </p:cNvSpPr>
          <p:nvPr>
            <p:ph type="ftr" sz="quarter" idx="11"/>
          </p:nvPr>
        </p:nvSpPr>
        <p:spPr>
          <a:noFill/>
        </p:spPr>
        <p:txBody>
          <a:bodyPr/>
          <a:lstStyle/>
          <a:p>
            <a:r>
              <a:rPr lang="de-DE" smtClean="0"/>
              <a:t>Dr. K. Ludewig</a:t>
            </a:r>
          </a:p>
        </p:txBody>
      </p:sp>
      <p:sp>
        <p:nvSpPr>
          <p:cNvPr id="11268" name="Foliennummernplatzhalter 3"/>
          <p:cNvSpPr>
            <a:spLocks noGrp="1"/>
          </p:cNvSpPr>
          <p:nvPr>
            <p:ph type="sldNum" sz="quarter" idx="12"/>
          </p:nvPr>
        </p:nvSpPr>
        <p:spPr>
          <a:noFill/>
        </p:spPr>
        <p:txBody>
          <a:bodyPr/>
          <a:lstStyle/>
          <a:p>
            <a:fld id="{D64E9345-8480-42C8-AFEC-E0C00500B537}" type="slidenum">
              <a:rPr lang="de-DE" smtClean="0"/>
              <a:pPr/>
              <a:t>12</a:t>
            </a:fld>
            <a:endParaRPr lang="de-DE" smtClean="0"/>
          </a:p>
        </p:txBody>
      </p:sp>
      <p:sp>
        <p:nvSpPr>
          <p:cNvPr id="11269" name="Text Box 2"/>
          <p:cNvSpPr txBox="1">
            <a:spLocks noChangeArrowheads="1"/>
          </p:cNvSpPr>
          <p:nvPr/>
        </p:nvSpPr>
        <p:spPr bwMode="auto">
          <a:xfrm>
            <a:off x="1476375" y="333375"/>
            <a:ext cx="6480175" cy="528638"/>
          </a:xfrm>
          <a:prstGeom prst="rect">
            <a:avLst/>
          </a:prstGeom>
          <a:solidFill>
            <a:srgbClr val="FFFFFF"/>
          </a:solidFill>
          <a:ln w="9525">
            <a:solidFill>
              <a:srgbClr val="000099"/>
            </a:solidFill>
            <a:miter lim="800000"/>
            <a:headEnd/>
            <a:tailEnd/>
          </a:ln>
        </p:spPr>
        <p:txBody>
          <a:bodyPr>
            <a:spAutoFit/>
          </a:bodyPr>
          <a:lstStyle/>
          <a:p>
            <a:pPr algn="ctr">
              <a:spcBef>
                <a:spcPct val="50000"/>
              </a:spcBef>
            </a:pPr>
            <a:r>
              <a:rPr lang="de-DE" sz="2800">
                <a:solidFill>
                  <a:srgbClr val="CC3300"/>
                </a:solidFill>
                <a:latin typeface="Times New Roman" pitchFamily="18" charset="0"/>
              </a:rPr>
              <a:t>Nachdenkenswerte Gedanken zum </a:t>
            </a:r>
            <a:r>
              <a:rPr lang="en-US" sz="2800">
                <a:solidFill>
                  <a:srgbClr val="CC3300"/>
                </a:solidFill>
                <a:latin typeface="Times New Roman" pitchFamily="18" charset="0"/>
              </a:rPr>
              <a:t>«</a:t>
            </a:r>
            <a:r>
              <a:rPr lang="de-DE" sz="2800">
                <a:solidFill>
                  <a:srgbClr val="CC3300"/>
                </a:solidFill>
                <a:latin typeface="Times New Roman" pitchFamily="18" charset="0"/>
              </a:rPr>
              <a:t>Ich</a:t>
            </a:r>
            <a:r>
              <a:rPr lang="en-US" sz="2800">
                <a:solidFill>
                  <a:srgbClr val="CC3300"/>
                </a:solidFill>
                <a:latin typeface="Times New Roman" pitchFamily="18" charset="0"/>
              </a:rPr>
              <a:t>»</a:t>
            </a:r>
            <a:endParaRPr lang="de-DE" sz="2800">
              <a:solidFill>
                <a:srgbClr val="CC3300"/>
              </a:solidFill>
              <a:latin typeface="Times New Roman" pitchFamily="18" charset="0"/>
            </a:endParaRPr>
          </a:p>
        </p:txBody>
      </p:sp>
      <p:sp>
        <p:nvSpPr>
          <p:cNvPr id="58371" name="Text Box 3"/>
          <p:cNvSpPr txBox="1">
            <a:spLocks noChangeArrowheads="1"/>
          </p:cNvSpPr>
          <p:nvPr/>
        </p:nvSpPr>
        <p:spPr bwMode="auto">
          <a:xfrm>
            <a:off x="468313" y="1125538"/>
            <a:ext cx="8353425" cy="4401205"/>
          </a:xfrm>
          <a:prstGeom prst="rect">
            <a:avLst/>
          </a:prstGeom>
          <a:noFill/>
          <a:ln w="9525">
            <a:solidFill>
              <a:srgbClr val="CC3300"/>
            </a:solidFill>
            <a:miter lim="800000"/>
            <a:headEnd/>
            <a:tailEnd/>
          </a:ln>
        </p:spPr>
        <p:txBody>
          <a:bodyPr>
            <a:spAutoFit/>
          </a:bodyPr>
          <a:lstStyle/>
          <a:p>
            <a:pPr>
              <a:spcBef>
                <a:spcPct val="50000"/>
              </a:spcBef>
            </a:pPr>
            <a:r>
              <a:rPr lang="de-DE" sz="2000">
                <a:solidFill>
                  <a:srgbClr val="006600"/>
                </a:solidFill>
                <a:latin typeface="Times New Roman" pitchFamily="18" charset="0"/>
                <a:cs typeface="Times New Roman" pitchFamily="18" charset="0"/>
              </a:rPr>
              <a:t>Der Soziologe </a:t>
            </a:r>
            <a:r>
              <a:rPr lang="de-DE" sz="2000" smtClean="0">
                <a:solidFill>
                  <a:srgbClr val="006600"/>
                </a:solidFill>
                <a:latin typeface="Times New Roman" pitchFamily="18" charset="0"/>
                <a:cs typeface="Times New Roman" pitchFamily="18" charset="0"/>
              </a:rPr>
              <a:t>und Luhmanns Schüler Peter </a:t>
            </a:r>
            <a:r>
              <a:rPr lang="de-DE" sz="2000">
                <a:solidFill>
                  <a:srgbClr val="006600"/>
                </a:solidFill>
                <a:latin typeface="Times New Roman" pitchFamily="18" charset="0"/>
                <a:cs typeface="Times New Roman" pitchFamily="18" charset="0"/>
              </a:rPr>
              <a:t>Fuchs fügt 2005 hinzu:</a:t>
            </a:r>
          </a:p>
          <a:p>
            <a:pPr>
              <a:spcBef>
                <a:spcPct val="50000"/>
              </a:spcBef>
            </a:pPr>
            <a:r>
              <a:rPr lang="de-DE" sz="2000">
                <a:solidFill>
                  <a:srgbClr val="000066"/>
                </a:solidFill>
                <a:latin typeface="Times New Roman" pitchFamily="18" charset="0"/>
                <a:cs typeface="Times New Roman" pitchFamily="18" charset="0"/>
              </a:rPr>
              <a:t>„... wurde die Psyche als „Unjekt“ augefasst... mithin als (eines der) Sinnsysteme, die keinen Raum besetzen, keine Wesenseigenheit haben, nicht Substanzen oder Substrate sind, sondern differentiell erzeugte und in Gang gehaltene Sinngehege... Das hieße aber auch, dass die Psyche nicht eine Realität... ist, sondern: System... nämlich als Differenz.“</a:t>
            </a:r>
          </a:p>
          <a:p>
            <a:pPr>
              <a:spcBef>
                <a:spcPct val="50000"/>
              </a:spcBef>
            </a:pPr>
            <a:r>
              <a:rPr lang="de-DE" sz="2000">
                <a:solidFill>
                  <a:srgbClr val="000066"/>
                </a:solidFill>
                <a:latin typeface="Times New Roman" pitchFamily="18" charset="0"/>
                <a:cs typeface="Times New Roman" pitchFamily="18" charset="0"/>
              </a:rPr>
              <a:t>„Psychologie und Soziologie... (haben) einen gemeinsamen </a:t>
            </a:r>
            <a:r>
              <a:rPr lang="de-DE" sz="2000" smtClean="0">
                <a:solidFill>
                  <a:srgbClr val="000066"/>
                </a:solidFill>
                <a:latin typeface="Times New Roman" pitchFamily="18" charset="0"/>
                <a:cs typeface="Times New Roman" pitchFamily="18" charset="0"/>
              </a:rPr>
              <a:t>transklassischen </a:t>
            </a:r>
            <a:r>
              <a:rPr lang="de-DE" sz="2000">
                <a:solidFill>
                  <a:srgbClr val="000066"/>
                </a:solidFill>
                <a:latin typeface="Times New Roman" pitchFamily="18" charset="0"/>
                <a:cs typeface="Times New Roman" pitchFamily="18" charset="0"/>
              </a:rPr>
              <a:t>„Gegenstand“, nämlich die konditionierte Koproduktion von </a:t>
            </a:r>
            <a:r>
              <a:rPr lang="de-DE" sz="2000" smtClean="0">
                <a:solidFill>
                  <a:srgbClr val="000066"/>
                </a:solidFill>
                <a:latin typeface="Times New Roman" pitchFamily="18" charset="0"/>
                <a:cs typeface="Times New Roman" pitchFamily="18" charset="0"/>
              </a:rPr>
              <a:t>psychischen </a:t>
            </a:r>
            <a:r>
              <a:rPr lang="de-DE" sz="2000">
                <a:solidFill>
                  <a:srgbClr val="000066"/>
                </a:solidFill>
                <a:latin typeface="Times New Roman" pitchFamily="18" charset="0"/>
                <a:cs typeface="Times New Roman" pitchFamily="18" charset="0"/>
              </a:rPr>
              <a:t>und sozialen Systemen.“</a:t>
            </a:r>
          </a:p>
          <a:p>
            <a:pPr>
              <a:spcBef>
                <a:spcPct val="50000"/>
              </a:spcBef>
            </a:pPr>
            <a:r>
              <a:rPr lang="de-DE" sz="2000">
                <a:solidFill>
                  <a:srgbClr val="000066"/>
                </a:solidFill>
                <a:latin typeface="Times New Roman" pitchFamily="18" charset="0"/>
                <a:cs typeface="Times New Roman" pitchFamily="18" charset="0"/>
              </a:rPr>
              <a:t>„... Psychisches und Soziales... als verschiedene Ausdrücke eines Beobachters für einen Ko-Fundierungsprozess“  </a:t>
            </a:r>
          </a:p>
          <a:p>
            <a:pPr>
              <a:spcBef>
                <a:spcPct val="50000"/>
              </a:spcBef>
            </a:pPr>
            <a:r>
              <a:rPr lang="de-DE" sz="2000" b="1">
                <a:solidFill>
                  <a:srgbClr val="000066"/>
                </a:solidFill>
                <a:latin typeface="Times New Roman" pitchFamily="18" charset="0"/>
                <a:cs typeface="Times New Roman" pitchFamily="18" charset="0"/>
              </a:rPr>
              <a:t>	</a:t>
            </a:r>
            <a:r>
              <a:rPr lang="de-DE" sz="2000" b="1" u="sng">
                <a:solidFill>
                  <a:srgbClr val="000066"/>
                </a:solidFill>
                <a:latin typeface="Times New Roman" pitchFamily="18" charset="0"/>
                <a:cs typeface="Times New Roman" pitchFamily="18" charset="0"/>
              </a:rPr>
              <a:t>Aus:</a:t>
            </a:r>
            <a:r>
              <a:rPr lang="de-DE" sz="2000">
                <a:solidFill>
                  <a:srgbClr val="000066"/>
                </a:solidFill>
                <a:latin typeface="Times New Roman" pitchFamily="18" charset="0"/>
                <a:cs typeface="Times New Roman" pitchFamily="18" charset="0"/>
              </a:rPr>
              <a:t> P. Fuchs (2005), </a:t>
            </a:r>
            <a:r>
              <a:rPr lang="de-DE" sz="2000" i="1">
                <a:solidFill>
                  <a:srgbClr val="000066"/>
                </a:solidFill>
                <a:latin typeface="Times New Roman" pitchFamily="18" charset="0"/>
                <a:cs typeface="Times New Roman" pitchFamily="18" charset="0"/>
              </a:rPr>
              <a:t>Die Psyche.</a:t>
            </a:r>
            <a:r>
              <a:rPr lang="de-DE" sz="2000">
                <a:solidFill>
                  <a:srgbClr val="000066"/>
                </a:solidFill>
                <a:latin typeface="Times New Roman" pitchFamily="18" charset="0"/>
                <a:cs typeface="Times New Roman" pitchFamily="18" charset="0"/>
              </a:rPr>
              <a:t> Weilerswist (Velbrück), S. 141ff.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animEffect transition="in" filter="box(in)">
                                      <p:cBhvr>
                                        <p:cTn id="7" dur="500"/>
                                        <p:tgtEl>
                                          <p:spTgt spid="583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8371">
                                            <p:txEl>
                                              <p:pRg st="2" end="2"/>
                                            </p:txEl>
                                          </p:spTgt>
                                        </p:tgtEl>
                                        <p:attrNameLst>
                                          <p:attrName>style.visibility</p:attrName>
                                        </p:attrNameLst>
                                      </p:cBhvr>
                                      <p:to>
                                        <p:strVal val="visible"/>
                                      </p:to>
                                    </p:set>
                                    <p:animEffect transition="in" filter="box(in)">
                                      <p:cBhvr>
                                        <p:cTn id="12" dur="500"/>
                                        <p:tgtEl>
                                          <p:spTgt spid="583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8371">
                                            <p:txEl>
                                              <p:pRg st="3" end="3"/>
                                            </p:txEl>
                                          </p:spTgt>
                                        </p:tgtEl>
                                        <p:attrNameLst>
                                          <p:attrName>style.visibility</p:attrName>
                                        </p:attrNameLst>
                                      </p:cBhvr>
                                      <p:to>
                                        <p:strVal val="visible"/>
                                      </p:to>
                                    </p:set>
                                    <p:animEffect transition="in" filter="box(in)">
                                      <p:cBhvr>
                                        <p:cTn id="17" dur="500"/>
                                        <p:tgtEl>
                                          <p:spTgt spid="583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umsplatzhalter 1"/>
          <p:cNvSpPr>
            <a:spLocks noGrp="1"/>
          </p:cNvSpPr>
          <p:nvPr>
            <p:ph type="dt" sz="quarter" idx="10"/>
          </p:nvPr>
        </p:nvSpPr>
        <p:spPr>
          <a:noFill/>
        </p:spPr>
        <p:txBody>
          <a:bodyPr/>
          <a:lstStyle/>
          <a:p>
            <a:r>
              <a:rPr lang="de-DE" smtClean="0"/>
              <a:t>May 2011</a:t>
            </a:r>
          </a:p>
        </p:txBody>
      </p:sp>
      <p:sp>
        <p:nvSpPr>
          <p:cNvPr id="16387" name="Fußzeilenplatzhalter 2"/>
          <p:cNvSpPr>
            <a:spLocks noGrp="1"/>
          </p:cNvSpPr>
          <p:nvPr>
            <p:ph type="ftr" sz="quarter" idx="11"/>
          </p:nvPr>
        </p:nvSpPr>
        <p:spPr>
          <a:noFill/>
        </p:spPr>
        <p:txBody>
          <a:bodyPr/>
          <a:lstStyle/>
          <a:p>
            <a:r>
              <a:rPr lang="de-DE" smtClean="0"/>
              <a:t>Dr. K. Ludewig</a:t>
            </a:r>
          </a:p>
        </p:txBody>
      </p:sp>
      <p:sp>
        <p:nvSpPr>
          <p:cNvPr id="16388" name="Foliennummernplatzhalter 3"/>
          <p:cNvSpPr>
            <a:spLocks noGrp="1"/>
          </p:cNvSpPr>
          <p:nvPr>
            <p:ph type="sldNum" sz="quarter" idx="12"/>
          </p:nvPr>
        </p:nvSpPr>
        <p:spPr>
          <a:noFill/>
        </p:spPr>
        <p:txBody>
          <a:bodyPr/>
          <a:lstStyle/>
          <a:p>
            <a:fld id="{7EF1EF77-75EF-46E2-94E2-B9F077BA0664}" type="slidenum">
              <a:rPr lang="de-DE" smtClean="0"/>
              <a:pPr/>
              <a:t>13</a:t>
            </a:fld>
            <a:endParaRPr lang="de-DE" smtClean="0"/>
          </a:p>
        </p:txBody>
      </p:sp>
      <p:sp>
        <p:nvSpPr>
          <p:cNvPr id="16389" name="Textfeld 4"/>
          <p:cNvSpPr txBox="1">
            <a:spLocks noChangeArrowheads="1"/>
          </p:cNvSpPr>
          <p:nvPr/>
        </p:nvSpPr>
        <p:spPr bwMode="auto">
          <a:xfrm>
            <a:off x="611188" y="404813"/>
            <a:ext cx="8064500" cy="954107"/>
          </a:xfrm>
          <a:prstGeom prst="rect">
            <a:avLst/>
          </a:prstGeom>
          <a:solidFill>
            <a:schemeClr val="bg1"/>
          </a:solidFill>
          <a:ln w="9525">
            <a:noFill/>
            <a:miter lim="800000"/>
            <a:headEnd/>
            <a:tailEnd/>
          </a:ln>
        </p:spPr>
        <p:txBody>
          <a:bodyPr>
            <a:spAutoFit/>
          </a:bodyPr>
          <a:lstStyle/>
          <a:p>
            <a:pPr algn="ctr"/>
            <a:r>
              <a:rPr lang="de-DE" sz="2800" smtClean="0">
                <a:solidFill>
                  <a:srgbClr val="C00000"/>
                </a:solidFill>
                <a:latin typeface="Times New Roman" pitchFamily="18" charset="0"/>
                <a:cs typeface="Times New Roman" pitchFamily="18" charset="0"/>
              </a:rPr>
              <a:t>Nachdenkenswerte Entwicklungen in der Sozialpsychologie</a:t>
            </a:r>
            <a:endParaRPr lang="de-DE" sz="2800">
              <a:solidFill>
                <a:srgbClr val="C00000"/>
              </a:solidFill>
              <a:latin typeface="Times New Roman" pitchFamily="18" charset="0"/>
              <a:cs typeface="Times New Roman" pitchFamily="18" charset="0"/>
            </a:endParaRPr>
          </a:p>
        </p:txBody>
      </p:sp>
      <p:sp>
        <p:nvSpPr>
          <p:cNvPr id="16390" name="Textfeld 5"/>
          <p:cNvSpPr txBox="1">
            <a:spLocks noChangeArrowheads="1"/>
          </p:cNvSpPr>
          <p:nvPr/>
        </p:nvSpPr>
        <p:spPr bwMode="auto">
          <a:xfrm>
            <a:off x="684213" y="1484313"/>
            <a:ext cx="7920037" cy="4616648"/>
          </a:xfrm>
          <a:prstGeom prst="rect">
            <a:avLst/>
          </a:prstGeom>
          <a:noFill/>
          <a:ln w="9525">
            <a:solidFill>
              <a:srgbClr val="C00000"/>
            </a:solidFill>
            <a:miter lim="800000"/>
            <a:headEnd/>
            <a:tailEnd/>
          </a:ln>
        </p:spPr>
        <p:txBody>
          <a:bodyPr>
            <a:spAutoFit/>
          </a:bodyPr>
          <a:lstStyle/>
          <a:p>
            <a:pPr algn="just"/>
            <a:r>
              <a:rPr lang="de-DE" sz="2200" b="1" i="1">
                <a:solidFill>
                  <a:srgbClr val="006600"/>
                </a:solidFill>
                <a:latin typeface="Times New Roman" pitchFamily="18" charset="0"/>
                <a:cs typeface="Times New Roman" pitchFamily="18" charset="0"/>
              </a:rPr>
              <a:t>Kenneth Gergen</a:t>
            </a:r>
            <a:r>
              <a:rPr lang="de-DE" sz="2200">
                <a:solidFill>
                  <a:srgbClr val="000066"/>
                </a:solidFill>
                <a:latin typeface="Times New Roman" pitchFamily="18" charset="0"/>
                <a:cs typeface="Times New Roman" pitchFamily="18" charset="0"/>
              </a:rPr>
              <a:t> </a:t>
            </a:r>
            <a:r>
              <a:rPr lang="de-DE" sz="2200" smtClean="0">
                <a:solidFill>
                  <a:srgbClr val="000066"/>
                </a:solidFill>
                <a:latin typeface="Times New Roman" pitchFamily="18" charset="0"/>
                <a:cs typeface="Times New Roman" pitchFamily="18" charset="0"/>
              </a:rPr>
              <a:t>schlug ein Verständnis vor, das den Individualimus des sog. Modernismus zu überwinden versucht, indem Beziehung auf die Basis des Menschseins setzt. </a:t>
            </a:r>
            <a:endParaRPr lang="de-DE" sz="2200">
              <a:solidFill>
                <a:srgbClr val="000066"/>
              </a:solidFill>
              <a:latin typeface="Times New Roman" pitchFamily="18" charset="0"/>
              <a:cs typeface="Times New Roman" pitchFamily="18" charset="0"/>
            </a:endParaRPr>
          </a:p>
          <a:p>
            <a:pPr algn="just">
              <a:spcBef>
                <a:spcPts val="1200"/>
              </a:spcBef>
            </a:pPr>
            <a:r>
              <a:rPr lang="de-DE" sz="2200" smtClean="0">
                <a:solidFill>
                  <a:srgbClr val="000066"/>
                </a:solidFill>
                <a:latin typeface="Times New Roman" pitchFamily="18" charset="0"/>
                <a:cs typeface="Times New Roman" pitchFamily="18" charset="0"/>
              </a:rPr>
              <a:t>Diese Position wird genannt </a:t>
            </a:r>
            <a:r>
              <a:rPr lang="de-DE" sz="2200" b="1" i="1" smtClean="0">
                <a:solidFill>
                  <a:srgbClr val="C00000"/>
                </a:solidFill>
                <a:latin typeface="Times New Roman" pitchFamily="18" charset="0"/>
                <a:cs typeface="Times New Roman" pitchFamily="18" charset="0"/>
              </a:rPr>
              <a:t>„sozialer Konstruktionismus“</a:t>
            </a:r>
            <a:r>
              <a:rPr lang="de-DE" sz="2200" b="1" i="1" smtClean="0">
                <a:solidFill>
                  <a:srgbClr val="002060"/>
                </a:solidFill>
                <a:latin typeface="Times New Roman" pitchFamily="18" charset="0"/>
                <a:cs typeface="Times New Roman" pitchFamily="18" charset="0"/>
              </a:rPr>
              <a:t>.</a:t>
            </a:r>
            <a:endParaRPr lang="de-DE" sz="2200">
              <a:solidFill>
                <a:srgbClr val="002060"/>
              </a:solidFill>
              <a:latin typeface="Times New Roman" pitchFamily="18" charset="0"/>
              <a:cs typeface="Times New Roman" pitchFamily="18" charset="0"/>
            </a:endParaRPr>
          </a:p>
          <a:p>
            <a:pPr algn="just">
              <a:spcBef>
                <a:spcPts val="1200"/>
              </a:spcBef>
            </a:pPr>
            <a:r>
              <a:rPr lang="de-DE" sz="2200" smtClean="0">
                <a:solidFill>
                  <a:srgbClr val="000066"/>
                </a:solidFill>
                <a:latin typeface="Times New Roman" pitchFamily="18" charset="0"/>
                <a:cs typeface="Times New Roman" pitchFamily="18" charset="0"/>
              </a:rPr>
              <a:t>Wegen der Vielfalt von Beziehungen das Selbst wird von einer großen Menge an Inputs gefüllt; dies führt zu einer Multiphrenie als Reaktion auf die vielen </a:t>
            </a:r>
            <a:r>
              <a:rPr lang="de-DE" sz="2200" b="1" i="1" smtClean="0">
                <a:solidFill>
                  <a:srgbClr val="C00000"/>
                </a:solidFill>
                <a:latin typeface="Times New Roman" pitchFamily="18" charset="0"/>
                <a:cs typeface="Times New Roman" pitchFamily="18" charset="0"/>
              </a:rPr>
              <a:t>internalisierten Interaktionen </a:t>
            </a:r>
            <a:r>
              <a:rPr lang="de-DE" sz="2200" smtClean="0">
                <a:solidFill>
                  <a:srgbClr val="000066"/>
                </a:solidFill>
                <a:latin typeface="Times New Roman" pitchFamily="18" charset="0"/>
                <a:cs typeface="Times New Roman" pitchFamily="18" charset="0"/>
              </a:rPr>
              <a:t>mit vielen verschiedenen Personen. </a:t>
            </a:r>
            <a:endParaRPr lang="de-DE" sz="2200">
              <a:solidFill>
                <a:srgbClr val="000066"/>
              </a:solidFill>
              <a:latin typeface="Times New Roman" pitchFamily="18" charset="0"/>
              <a:cs typeface="Times New Roman" pitchFamily="18" charset="0"/>
            </a:endParaRPr>
          </a:p>
          <a:p>
            <a:pPr algn="just">
              <a:spcBef>
                <a:spcPts val="1200"/>
              </a:spcBef>
            </a:pPr>
            <a:r>
              <a:rPr lang="de-DE" sz="2200">
                <a:solidFill>
                  <a:srgbClr val="000066"/>
                </a:solidFill>
                <a:latin typeface="Times New Roman" pitchFamily="18" charset="0"/>
                <a:cs typeface="Times New Roman" pitchFamily="18" charset="0"/>
              </a:rPr>
              <a:t>In </a:t>
            </a:r>
            <a:r>
              <a:rPr lang="de-DE" sz="2200" smtClean="0">
                <a:solidFill>
                  <a:srgbClr val="000066"/>
                </a:solidFill>
                <a:latin typeface="Times New Roman" pitchFamily="18" charset="0"/>
                <a:cs typeface="Times New Roman" pitchFamily="18" charset="0"/>
              </a:rPr>
              <a:t>Deutschland gab es in den ausgehenden 1980er Jahren Vorstöße dazu, Multiplizität als den normalen Zustand von Individuen zu betrachten, z.B. Bildens </a:t>
            </a:r>
            <a:r>
              <a:rPr lang="de-DE" sz="2200">
                <a:solidFill>
                  <a:srgbClr val="000066"/>
                </a:solidFill>
                <a:latin typeface="Times New Roman" pitchFamily="18" charset="0"/>
                <a:cs typeface="Times New Roman" pitchFamily="18" charset="0"/>
              </a:rPr>
              <a:t>multiple </a:t>
            </a:r>
            <a:r>
              <a:rPr lang="de-DE" sz="2200" smtClean="0">
                <a:solidFill>
                  <a:srgbClr val="000066"/>
                </a:solidFill>
                <a:latin typeface="Times New Roman" pitchFamily="18" charset="0"/>
                <a:cs typeface="Times New Roman" pitchFamily="18" charset="0"/>
              </a:rPr>
              <a:t>Identität, Keupps </a:t>
            </a:r>
            <a:r>
              <a:rPr lang="de-DE" sz="2200">
                <a:solidFill>
                  <a:srgbClr val="000066"/>
                </a:solidFill>
                <a:latin typeface="Times New Roman" pitchFamily="18" charset="0"/>
                <a:cs typeface="Times New Roman" pitchFamily="18" charset="0"/>
              </a:rPr>
              <a:t>patchwork </a:t>
            </a:r>
            <a:r>
              <a:rPr lang="de-DE" sz="2200" smtClean="0">
                <a:solidFill>
                  <a:srgbClr val="000066"/>
                </a:solidFill>
                <a:latin typeface="Times New Roman" pitchFamily="18" charset="0"/>
                <a:cs typeface="Times New Roman" pitchFamily="18" charset="0"/>
              </a:rPr>
              <a:t>Identität.</a:t>
            </a:r>
            <a:endParaRPr lang="de-DE" sz="22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umsplatzhalter 1"/>
          <p:cNvSpPr>
            <a:spLocks noGrp="1"/>
          </p:cNvSpPr>
          <p:nvPr>
            <p:ph type="dt" sz="quarter" idx="10"/>
          </p:nvPr>
        </p:nvSpPr>
        <p:spPr>
          <a:noFill/>
        </p:spPr>
        <p:txBody>
          <a:bodyPr/>
          <a:lstStyle/>
          <a:p>
            <a:r>
              <a:rPr lang="de-DE" smtClean="0"/>
              <a:t>May 2011</a:t>
            </a:r>
          </a:p>
        </p:txBody>
      </p:sp>
      <p:sp>
        <p:nvSpPr>
          <p:cNvPr id="17411" name="Fußzeilenplatzhalter 2"/>
          <p:cNvSpPr>
            <a:spLocks noGrp="1"/>
          </p:cNvSpPr>
          <p:nvPr>
            <p:ph type="ftr" sz="quarter" idx="11"/>
          </p:nvPr>
        </p:nvSpPr>
        <p:spPr>
          <a:noFill/>
        </p:spPr>
        <p:txBody>
          <a:bodyPr/>
          <a:lstStyle/>
          <a:p>
            <a:r>
              <a:rPr lang="de-DE" smtClean="0"/>
              <a:t>Dr. K. Ludewig</a:t>
            </a:r>
          </a:p>
        </p:txBody>
      </p:sp>
      <p:sp>
        <p:nvSpPr>
          <p:cNvPr id="17412" name="Foliennummernplatzhalter 3"/>
          <p:cNvSpPr>
            <a:spLocks noGrp="1"/>
          </p:cNvSpPr>
          <p:nvPr>
            <p:ph type="sldNum" sz="quarter" idx="12"/>
          </p:nvPr>
        </p:nvSpPr>
        <p:spPr>
          <a:xfrm>
            <a:off x="8027988" y="6245225"/>
            <a:ext cx="658812" cy="476250"/>
          </a:xfrm>
          <a:noFill/>
        </p:spPr>
        <p:txBody>
          <a:bodyPr/>
          <a:lstStyle/>
          <a:p>
            <a:fld id="{0858ECC4-E486-4162-90F8-8585048F88DB}" type="slidenum">
              <a:rPr lang="de-DE" smtClean="0"/>
              <a:pPr/>
              <a:t>14</a:t>
            </a:fld>
            <a:endParaRPr lang="de-DE" smtClean="0"/>
          </a:p>
        </p:txBody>
      </p:sp>
      <p:sp>
        <p:nvSpPr>
          <p:cNvPr id="17413" name="Textfeld 4"/>
          <p:cNvSpPr txBox="1">
            <a:spLocks noChangeArrowheads="1"/>
          </p:cNvSpPr>
          <p:nvPr/>
        </p:nvSpPr>
        <p:spPr bwMode="auto">
          <a:xfrm>
            <a:off x="683568" y="1196752"/>
            <a:ext cx="7848600" cy="4539704"/>
          </a:xfrm>
          <a:prstGeom prst="rect">
            <a:avLst/>
          </a:prstGeom>
          <a:noFill/>
          <a:ln w="9525">
            <a:solidFill>
              <a:srgbClr val="C00000"/>
            </a:solidFill>
            <a:miter lim="800000"/>
            <a:headEnd/>
            <a:tailEnd/>
          </a:ln>
        </p:spPr>
        <p:txBody>
          <a:bodyPr>
            <a:spAutoFit/>
          </a:bodyPr>
          <a:lstStyle/>
          <a:p>
            <a:pPr algn="just">
              <a:spcBef>
                <a:spcPts val="1800"/>
              </a:spcBef>
            </a:pPr>
            <a:r>
              <a:rPr lang="de-DE" sz="2000" smtClean="0">
                <a:solidFill>
                  <a:srgbClr val="002060"/>
                </a:solidFill>
                <a:latin typeface="Times New Roman" pitchFamily="18" charset="0"/>
                <a:cs typeface="Times New Roman" pitchFamily="18" charset="0"/>
              </a:rPr>
              <a:t>Das Konzept der Multiplizität ist teilweise von der Hypnotherapie und der systemischen Therapie übernommen worden. Sie benutzen Metaphern wie die „innere Familie“ und das „innere Team“ in der systemischen Therapie und die ,ego-state </a:t>
            </a:r>
            <a:r>
              <a:rPr lang="de-DE" sz="2000">
                <a:solidFill>
                  <a:srgbClr val="002060"/>
                </a:solidFill>
                <a:latin typeface="Times New Roman" pitchFamily="18" charset="0"/>
                <a:cs typeface="Times New Roman" pitchFamily="18" charset="0"/>
              </a:rPr>
              <a:t>therapy‘ in </a:t>
            </a:r>
            <a:r>
              <a:rPr lang="de-DE" sz="2000" smtClean="0">
                <a:solidFill>
                  <a:srgbClr val="002060"/>
                </a:solidFill>
                <a:latin typeface="Times New Roman" pitchFamily="18" charset="0"/>
                <a:cs typeface="Times New Roman" pitchFamily="18" charset="0"/>
              </a:rPr>
              <a:t>der Hypnotherapie.</a:t>
            </a:r>
            <a:endParaRPr lang="de-DE" sz="2000">
              <a:solidFill>
                <a:srgbClr val="002060"/>
              </a:solidFill>
              <a:latin typeface="Times New Roman" pitchFamily="18" charset="0"/>
              <a:cs typeface="Times New Roman" pitchFamily="18" charset="0"/>
            </a:endParaRPr>
          </a:p>
          <a:p>
            <a:pPr algn="just">
              <a:spcBef>
                <a:spcPts val="1800"/>
              </a:spcBef>
            </a:pPr>
            <a:r>
              <a:rPr lang="de-DE" sz="2000" smtClean="0">
                <a:solidFill>
                  <a:srgbClr val="002060"/>
                </a:solidFill>
                <a:latin typeface="Times New Roman" pitchFamily="18" charset="0"/>
                <a:cs typeface="Times New Roman" pitchFamily="18" charset="0"/>
              </a:rPr>
              <a:t>Das zugrunde gelegte theoretische Konstrukt könnte als eine </a:t>
            </a:r>
            <a:r>
              <a:rPr lang="de-DE" sz="2000" b="1" i="1" smtClean="0">
                <a:solidFill>
                  <a:srgbClr val="C00000"/>
                </a:solidFill>
                <a:latin typeface="Times New Roman" pitchFamily="18" charset="0"/>
                <a:cs typeface="Times New Roman" pitchFamily="18" charset="0"/>
              </a:rPr>
              <a:t>„Anteilspsychologie“ </a:t>
            </a:r>
            <a:r>
              <a:rPr lang="de-DE" sz="2000" smtClean="0">
                <a:solidFill>
                  <a:srgbClr val="000066"/>
                </a:solidFill>
                <a:latin typeface="Times New Roman" pitchFamily="18" charset="0"/>
                <a:cs typeface="Times New Roman" pitchFamily="18" charset="0"/>
              </a:rPr>
              <a:t>aufgefasst werden, welche die Psyche als aus verschiedenen irgend wie voneinander unabhängigen Teilen zusammengesetzt versteht.</a:t>
            </a:r>
            <a:endParaRPr lang="de-DE" sz="2000">
              <a:solidFill>
                <a:srgbClr val="002060"/>
              </a:solidFill>
              <a:latin typeface="Times New Roman" pitchFamily="18" charset="0"/>
              <a:cs typeface="Times New Roman" pitchFamily="18" charset="0"/>
            </a:endParaRPr>
          </a:p>
          <a:p>
            <a:pPr algn="just">
              <a:spcBef>
                <a:spcPts val="1800"/>
              </a:spcBef>
            </a:pPr>
            <a:r>
              <a:rPr lang="de-DE" sz="2000" smtClean="0">
                <a:solidFill>
                  <a:srgbClr val="002060"/>
                </a:solidFill>
                <a:latin typeface="Times New Roman" pitchFamily="18" charset="0"/>
                <a:cs typeface="Times New Roman" pitchFamily="18" charset="0"/>
              </a:rPr>
              <a:t>Diese Teile werden durch eine übergeordnete organisierende Struktur zusammen gebunden: das ‚Ich‘, ein ‚Supra-Ego‘ oder ein tatsächliches ‚Selbst‘.</a:t>
            </a:r>
            <a:endParaRPr lang="de-DE" sz="2000">
              <a:solidFill>
                <a:srgbClr val="002060"/>
              </a:solidFill>
              <a:latin typeface="Times New Roman" pitchFamily="18" charset="0"/>
              <a:cs typeface="Times New Roman" pitchFamily="18" charset="0"/>
            </a:endParaRPr>
          </a:p>
          <a:p>
            <a:pPr algn="just">
              <a:spcBef>
                <a:spcPts val="1800"/>
              </a:spcBef>
            </a:pPr>
            <a:r>
              <a:rPr lang="de-DE" sz="2000">
                <a:solidFill>
                  <a:srgbClr val="002060"/>
                </a:solidFill>
                <a:latin typeface="Times New Roman" pitchFamily="18" charset="0"/>
                <a:cs typeface="Times New Roman" pitchFamily="18" charset="0"/>
                <a:sym typeface="Wingdings" pitchFamily="2" charset="2"/>
              </a:rPr>
              <a:t> </a:t>
            </a:r>
            <a:r>
              <a:rPr lang="de-DE" sz="2000" smtClean="0">
                <a:solidFill>
                  <a:srgbClr val="002060"/>
                </a:solidFill>
                <a:latin typeface="Times New Roman" pitchFamily="18" charset="0"/>
                <a:cs typeface="Times New Roman" pitchFamily="18" charset="0"/>
                <a:sym typeface="Wingdings" pitchFamily="2" charset="2"/>
              </a:rPr>
              <a:t>Multiplizität wird in einem strukturalistischen Rahmen konzeptualisiert.</a:t>
            </a:r>
            <a:endParaRPr lang="de-DE" sz="2400">
              <a:solidFill>
                <a:srgbClr val="002060"/>
              </a:solidFill>
              <a:latin typeface="Times New Roman" pitchFamily="18" charset="0"/>
              <a:cs typeface="Times New Roman" pitchFamily="18" charset="0"/>
            </a:endParaRPr>
          </a:p>
        </p:txBody>
      </p:sp>
      <p:sp>
        <p:nvSpPr>
          <p:cNvPr id="17414" name="Textfeld 5"/>
          <p:cNvSpPr txBox="1">
            <a:spLocks noChangeArrowheads="1"/>
          </p:cNvSpPr>
          <p:nvPr/>
        </p:nvSpPr>
        <p:spPr bwMode="auto">
          <a:xfrm>
            <a:off x="468313" y="333375"/>
            <a:ext cx="8064500" cy="584200"/>
          </a:xfrm>
          <a:prstGeom prst="rect">
            <a:avLst/>
          </a:prstGeom>
          <a:solidFill>
            <a:schemeClr val="bg1"/>
          </a:solidFill>
          <a:ln w="9525">
            <a:noFill/>
            <a:miter lim="800000"/>
            <a:headEnd/>
            <a:tailEnd/>
          </a:ln>
        </p:spPr>
        <p:txBody>
          <a:bodyPr>
            <a:spAutoFit/>
          </a:bodyPr>
          <a:lstStyle/>
          <a:p>
            <a:pPr algn="ctr"/>
            <a:r>
              <a:rPr lang="de-DE" sz="3200" smtClean="0">
                <a:solidFill>
                  <a:srgbClr val="C00000"/>
                </a:solidFill>
                <a:latin typeface="Times New Roman" pitchFamily="18" charset="0"/>
                <a:cs typeface="Times New Roman" pitchFamily="18" charset="0"/>
              </a:rPr>
              <a:t>Multiplizität </a:t>
            </a:r>
            <a:r>
              <a:rPr lang="de-DE" sz="3200">
                <a:solidFill>
                  <a:srgbClr val="C00000"/>
                </a:solidFill>
                <a:latin typeface="Times New Roman" pitchFamily="18" charset="0"/>
                <a:cs typeface="Times New Roman" pitchFamily="18" charset="0"/>
              </a:rPr>
              <a:t>in </a:t>
            </a:r>
            <a:r>
              <a:rPr lang="de-DE" sz="3200" smtClean="0">
                <a:solidFill>
                  <a:srgbClr val="C00000"/>
                </a:solidFill>
                <a:latin typeface="Times New Roman" pitchFamily="18" charset="0"/>
                <a:cs typeface="Times New Roman" pitchFamily="18" charset="0"/>
              </a:rPr>
              <a:t>der Psychotherapie?</a:t>
            </a:r>
            <a:endParaRPr lang="de-DE" sz="3200">
              <a:solidFill>
                <a:srgbClr val="C00000"/>
              </a:solidFill>
              <a:latin typeface="Times New Roman" pitchFamily="18" charset="0"/>
              <a:cs typeface="Times New Roman" pitchFamily="18" charset="0"/>
            </a:endParaRPr>
          </a:p>
        </p:txBody>
      </p:sp>
      <p:sp>
        <p:nvSpPr>
          <p:cNvPr id="17415" name="Rechteck 6"/>
          <p:cNvSpPr>
            <a:spLocks noChangeArrowheads="1"/>
          </p:cNvSpPr>
          <p:nvPr/>
        </p:nvSpPr>
        <p:spPr bwMode="auto">
          <a:xfrm flipH="1">
            <a:off x="9947275" y="5373688"/>
            <a:ext cx="96838" cy="400050"/>
          </a:xfrm>
          <a:prstGeom prst="rect">
            <a:avLst/>
          </a:prstGeom>
          <a:noFill/>
          <a:ln w="9525">
            <a:noFill/>
            <a:miter lim="800000"/>
            <a:headEnd/>
            <a:tailEnd/>
          </a:ln>
        </p:spPr>
        <p:txBody>
          <a:bodyPr>
            <a:spAutoFit/>
          </a:bodyPr>
          <a:lstStyle/>
          <a:p>
            <a:r>
              <a:rPr lang="de-DE" sz="2000">
                <a:solidFill>
                  <a:srgbClr val="000066"/>
                </a:solidFill>
                <a:latin typeface="Times New Roman" pitchFamily="18" charset="0"/>
                <a:cs typeface="Times New Roman" pitchFamily="18" charset="0"/>
              </a:rPr>
              <a:t> </a:t>
            </a:r>
            <a:endParaRPr lang="de-D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umsplatzhalter 1"/>
          <p:cNvSpPr>
            <a:spLocks noGrp="1"/>
          </p:cNvSpPr>
          <p:nvPr>
            <p:ph type="dt" sz="quarter" idx="10"/>
          </p:nvPr>
        </p:nvSpPr>
        <p:spPr>
          <a:noFill/>
        </p:spPr>
        <p:txBody>
          <a:bodyPr/>
          <a:lstStyle/>
          <a:p>
            <a:r>
              <a:rPr lang="de-DE" smtClean="0"/>
              <a:t>May 2011</a:t>
            </a:r>
          </a:p>
        </p:txBody>
      </p:sp>
      <p:sp>
        <p:nvSpPr>
          <p:cNvPr id="18435" name="Fußzeilenplatzhalter 2"/>
          <p:cNvSpPr>
            <a:spLocks noGrp="1"/>
          </p:cNvSpPr>
          <p:nvPr>
            <p:ph type="ftr" sz="quarter" idx="11"/>
          </p:nvPr>
        </p:nvSpPr>
        <p:spPr>
          <a:noFill/>
        </p:spPr>
        <p:txBody>
          <a:bodyPr/>
          <a:lstStyle/>
          <a:p>
            <a:r>
              <a:rPr lang="de-DE" smtClean="0"/>
              <a:t>Dr. K. Ludewig</a:t>
            </a:r>
          </a:p>
        </p:txBody>
      </p:sp>
      <p:sp>
        <p:nvSpPr>
          <p:cNvPr id="18436" name="Foliennummernplatzhalter 3"/>
          <p:cNvSpPr>
            <a:spLocks noGrp="1"/>
          </p:cNvSpPr>
          <p:nvPr>
            <p:ph type="sldNum" sz="quarter" idx="12"/>
          </p:nvPr>
        </p:nvSpPr>
        <p:spPr>
          <a:noFill/>
        </p:spPr>
        <p:txBody>
          <a:bodyPr/>
          <a:lstStyle/>
          <a:p>
            <a:fld id="{1567A4E4-3062-4C94-B4A9-E639492B6F03}" type="slidenum">
              <a:rPr lang="de-DE" smtClean="0"/>
              <a:pPr/>
              <a:t>15</a:t>
            </a:fld>
            <a:endParaRPr lang="de-DE" smtClean="0"/>
          </a:p>
        </p:txBody>
      </p:sp>
      <p:sp>
        <p:nvSpPr>
          <p:cNvPr id="17413" name="Textfeld 4"/>
          <p:cNvSpPr txBox="1">
            <a:spLocks noChangeArrowheads="1"/>
          </p:cNvSpPr>
          <p:nvPr/>
        </p:nvSpPr>
        <p:spPr bwMode="auto">
          <a:xfrm>
            <a:off x="1187450" y="1557338"/>
            <a:ext cx="6553200" cy="4539704"/>
          </a:xfrm>
          <a:prstGeom prst="rect">
            <a:avLst/>
          </a:prstGeom>
          <a:noFill/>
          <a:ln w="9525">
            <a:solidFill>
              <a:srgbClr val="000066"/>
            </a:solidFill>
            <a:miter lim="800000"/>
            <a:headEnd/>
            <a:tailEnd/>
          </a:ln>
        </p:spPr>
        <p:txBody>
          <a:bodyPr>
            <a:spAutoFit/>
          </a:bodyPr>
          <a:lstStyle/>
          <a:p>
            <a:pPr>
              <a:spcBef>
                <a:spcPts val="1200"/>
              </a:spcBef>
            </a:pPr>
            <a:r>
              <a:rPr lang="de-DE" sz="2400" smtClean="0">
                <a:solidFill>
                  <a:srgbClr val="002060"/>
                </a:solidFill>
                <a:latin typeface="Times New Roman" pitchFamily="18" charset="0"/>
                <a:cs typeface="Times New Roman" pitchFamily="18" charset="0"/>
              </a:rPr>
              <a:t>Unter Berücksichtigung des eben Erwähnten the Frage, um dies es geht, ist also, </a:t>
            </a:r>
            <a:endParaRPr lang="de-DE" sz="2400">
              <a:solidFill>
                <a:srgbClr val="002060"/>
              </a:solidFill>
              <a:latin typeface="Times New Roman" pitchFamily="18" charset="0"/>
              <a:cs typeface="Times New Roman" pitchFamily="18" charset="0"/>
            </a:endParaRPr>
          </a:p>
          <a:p>
            <a:pPr>
              <a:spcBef>
                <a:spcPts val="600"/>
              </a:spcBef>
              <a:buFont typeface="Wingdings" pitchFamily="2" charset="2"/>
              <a:buChar char="Ø"/>
            </a:pPr>
            <a:r>
              <a:rPr lang="de-DE" sz="2400">
                <a:solidFill>
                  <a:srgbClr val="002060"/>
                </a:solidFill>
                <a:latin typeface="Times New Roman" pitchFamily="18" charset="0"/>
                <a:cs typeface="Times New Roman" pitchFamily="18" charset="0"/>
              </a:rPr>
              <a:t>	</a:t>
            </a:r>
            <a:r>
              <a:rPr lang="de-DE" sz="2400" smtClean="0">
                <a:solidFill>
                  <a:srgbClr val="002060"/>
                </a:solidFill>
                <a:latin typeface="Times New Roman" pitchFamily="18" charset="0"/>
                <a:cs typeface="Times New Roman" pitchFamily="18" charset="0"/>
              </a:rPr>
              <a:t>sich einer </a:t>
            </a:r>
            <a:r>
              <a:rPr lang="de-DE" sz="2400" b="1" i="1" smtClean="0">
                <a:solidFill>
                  <a:srgbClr val="C00000"/>
                </a:solidFill>
                <a:latin typeface="Times New Roman" pitchFamily="18" charset="0"/>
                <a:cs typeface="Times New Roman" pitchFamily="18" charset="0"/>
              </a:rPr>
              <a:t>strukturalistischen Anteils-	psychologie </a:t>
            </a:r>
            <a:r>
              <a:rPr lang="de-DE" sz="2400" smtClean="0">
                <a:solidFill>
                  <a:srgbClr val="000066"/>
                </a:solidFill>
                <a:latin typeface="Times New Roman" pitchFamily="18" charset="0"/>
                <a:cs typeface="Times New Roman" pitchFamily="18" charset="0"/>
              </a:rPr>
              <a:t>anzuschließen </a:t>
            </a:r>
            <a:r>
              <a:rPr lang="de-DE" sz="2400" smtClean="0">
                <a:solidFill>
                  <a:srgbClr val="002060"/>
                </a:solidFill>
                <a:latin typeface="Times New Roman" pitchFamily="18" charset="0"/>
                <a:cs typeface="Times New Roman" pitchFamily="18" charset="0"/>
              </a:rPr>
              <a:t>(etwa ego-states)</a:t>
            </a:r>
            <a:endParaRPr lang="de-DE" sz="2400">
              <a:solidFill>
                <a:srgbClr val="002060"/>
              </a:solidFill>
              <a:latin typeface="Times New Roman" pitchFamily="18" charset="0"/>
              <a:cs typeface="Times New Roman" pitchFamily="18" charset="0"/>
            </a:endParaRPr>
          </a:p>
          <a:p>
            <a:pPr>
              <a:spcBef>
                <a:spcPts val="600"/>
              </a:spcBef>
            </a:pPr>
            <a:r>
              <a:rPr lang="de-DE" sz="2400" b="1" i="1">
                <a:solidFill>
                  <a:srgbClr val="006600"/>
                </a:solidFill>
                <a:latin typeface="Times New Roman" pitchFamily="18" charset="0"/>
                <a:cs typeface="Times New Roman" pitchFamily="18" charset="0"/>
              </a:rPr>
              <a:t>	</a:t>
            </a:r>
            <a:r>
              <a:rPr lang="de-DE" sz="2400" b="1" i="1" smtClean="0">
                <a:solidFill>
                  <a:srgbClr val="006600"/>
                </a:solidFill>
                <a:latin typeface="Times New Roman" pitchFamily="18" charset="0"/>
                <a:cs typeface="Times New Roman" pitchFamily="18" charset="0"/>
              </a:rPr>
              <a:t>oder</a:t>
            </a:r>
            <a:r>
              <a:rPr lang="de-DE" sz="2400" smtClean="0">
                <a:solidFill>
                  <a:srgbClr val="002060"/>
                </a:solidFill>
                <a:latin typeface="Times New Roman" pitchFamily="18" charset="0"/>
                <a:cs typeface="Times New Roman" pitchFamily="18" charset="0"/>
              </a:rPr>
              <a:t> </a:t>
            </a:r>
            <a:endParaRPr lang="de-DE" sz="2400">
              <a:solidFill>
                <a:srgbClr val="002060"/>
              </a:solidFill>
              <a:latin typeface="Times New Roman" pitchFamily="18" charset="0"/>
              <a:cs typeface="Times New Roman" pitchFamily="18" charset="0"/>
            </a:endParaRPr>
          </a:p>
          <a:p>
            <a:pPr>
              <a:spcBef>
                <a:spcPts val="600"/>
              </a:spcBef>
              <a:buFont typeface="Wingdings" pitchFamily="2" charset="2"/>
              <a:buChar char="Ø"/>
            </a:pPr>
            <a:r>
              <a:rPr lang="de-DE" sz="2400">
                <a:solidFill>
                  <a:srgbClr val="002060"/>
                </a:solidFill>
                <a:latin typeface="Times New Roman" pitchFamily="18" charset="0"/>
                <a:cs typeface="Times New Roman" pitchFamily="18" charset="0"/>
              </a:rPr>
              <a:t> 	</a:t>
            </a:r>
            <a:r>
              <a:rPr lang="de-DE" sz="2400" smtClean="0">
                <a:solidFill>
                  <a:srgbClr val="002060"/>
                </a:solidFill>
                <a:latin typeface="Times New Roman" pitchFamily="18" charset="0"/>
                <a:cs typeface="Times New Roman" pitchFamily="18" charset="0"/>
              </a:rPr>
              <a:t>die psychischen Aktivitäten </a:t>
            </a:r>
            <a:r>
              <a:rPr lang="de-DE" sz="2400" b="1" i="1" smtClean="0">
                <a:solidFill>
                  <a:srgbClr val="C00000"/>
                </a:solidFill>
                <a:latin typeface="Times New Roman" pitchFamily="18" charset="0"/>
                <a:cs typeface="Times New Roman" pitchFamily="18" charset="0"/>
              </a:rPr>
              <a:t>systemisch 	kohärent </a:t>
            </a:r>
            <a:r>
              <a:rPr lang="de-DE" sz="2400" smtClean="0">
                <a:solidFill>
                  <a:srgbClr val="000066"/>
                </a:solidFill>
                <a:latin typeface="Times New Roman" pitchFamily="18" charset="0"/>
                <a:cs typeface="Times New Roman" pitchFamily="18" charset="0"/>
              </a:rPr>
              <a:t>als sich andauernd verändernde 	Prozesse – psychische Systeme – ohne 	räumliche Existenz.</a:t>
            </a:r>
            <a:endParaRPr lang="de-DE" sz="2400">
              <a:solidFill>
                <a:srgbClr val="000066"/>
              </a:solidFill>
              <a:latin typeface="Times New Roman" pitchFamily="18" charset="0"/>
              <a:cs typeface="Times New Roman" pitchFamily="18" charset="0"/>
            </a:endParaRPr>
          </a:p>
          <a:p>
            <a:pPr>
              <a:spcBef>
                <a:spcPts val="600"/>
              </a:spcBef>
              <a:buFontTx/>
              <a:buChar char="-"/>
            </a:pPr>
            <a:endParaRPr lang="de-DE" sz="2400">
              <a:solidFill>
                <a:srgbClr val="000066"/>
              </a:solidFill>
              <a:latin typeface="Times New Roman" pitchFamily="18" charset="0"/>
              <a:cs typeface="Times New Roman" pitchFamily="18" charset="0"/>
            </a:endParaRPr>
          </a:p>
          <a:p>
            <a:pPr>
              <a:spcBef>
                <a:spcPts val="600"/>
              </a:spcBef>
            </a:pPr>
            <a:r>
              <a:rPr lang="de-DE" sz="2400">
                <a:solidFill>
                  <a:srgbClr val="000066"/>
                </a:solidFill>
                <a:latin typeface="Times New Roman" pitchFamily="18" charset="0"/>
                <a:cs typeface="Times New Roman" pitchFamily="18" charset="0"/>
              </a:rPr>
              <a:t>	</a:t>
            </a:r>
            <a:r>
              <a:rPr lang="de-DE" sz="2400" smtClean="0">
                <a:solidFill>
                  <a:srgbClr val="000066"/>
                </a:solidFill>
                <a:latin typeface="Times New Roman" pitchFamily="18" charset="0"/>
                <a:cs typeface="Times New Roman" pitchFamily="18" charset="0"/>
              </a:rPr>
              <a:t>Das Folgende optiert zunächst für Letzteres!</a:t>
            </a:r>
            <a:endParaRPr lang="de-DE"/>
          </a:p>
        </p:txBody>
      </p:sp>
      <p:sp>
        <p:nvSpPr>
          <p:cNvPr id="18438" name="Textfeld 5"/>
          <p:cNvSpPr txBox="1">
            <a:spLocks noChangeArrowheads="1"/>
          </p:cNvSpPr>
          <p:nvPr/>
        </p:nvSpPr>
        <p:spPr bwMode="auto">
          <a:xfrm>
            <a:off x="1258888" y="333375"/>
            <a:ext cx="6408737" cy="1014413"/>
          </a:xfrm>
          <a:prstGeom prst="rect">
            <a:avLst/>
          </a:prstGeom>
          <a:solidFill>
            <a:schemeClr val="bg1"/>
          </a:solidFill>
          <a:ln w="9525">
            <a:noFill/>
            <a:miter lim="800000"/>
            <a:headEnd/>
            <a:tailEnd/>
          </a:ln>
        </p:spPr>
        <p:txBody>
          <a:bodyPr>
            <a:spAutoFit/>
          </a:bodyPr>
          <a:lstStyle/>
          <a:p>
            <a:pPr algn="ctr"/>
            <a:r>
              <a:rPr lang="de-DE" sz="3200" smtClean="0">
                <a:solidFill>
                  <a:srgbClr val="C00000"/>
                </a:solidFill>
                <a:latin typeface="Times New Roman" pitchFamily="18" charset="0"/>
                <a:cs typeface="Times New Roman" pitchFamily="18" charset="0"/>
              </a:rPr>
              <a:t>Ein bedeutsamer Unterschied:</a:t>
            </a:r>
            <a:endParaRPr lang="de-DE" sz="3200">
              <a:solidFill>
                <a:srgbClr val="C00000"/>
              </a:solidFill>
              <a:latin typeface="Times New Roman" pitchFamily="18" charset="0"/>
              <a:cs typeface="Times New Roman" pitchFamily="18" charset="0"/>
            </a:endParaRPr>
          </a:p>
          <a:p>
            <a:pPr algn="ctr"/>
            <a:r>
              <a:rPr lang="de-DE" sz="2800" smtClean="0">
                <a:solidFill>
                  <a:srgbClr val="000066"/>
                </a:solidFill>
                <a:latin typeface="Times New Roman" pitchFamily="18" charset="0"/>
                <a:cs typeface="Times New Roman" pitchFamily="18" charset="0"/>
              </a:rPr>
              <a:t>Struktur oder Prozess</a:t>
            </a:r>
            <a:r>
              <a:rPr lang="de-DE" sz="2800">
                <a:solidFill>
                  <a:srgbClr val="000066"/>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7413">
                                            <p:txEl>
                                              <p:pRg st="1" end="1"/>
                                            </p:txEl>
                                          </p:spTgt>
                                        </p:tgtEl>
                                        <p:attrNameLst>
                                          <p:attrName>style.visibility</p:attrName>
                                        </p:attrNameLst>
                                      </p:cBhvr>
                                      <p:to>
                                        <p:strVal val="visible"/>
                                      </p:to>
                                    </p:set>
                                    <p:animEffect transition="in" filter="diamond(in)">
                                      <p:cBhvr>
                                        <p:cTn id="7" dur="1000"/>
                                        <p:tgtEl>
                                          <p:spTgt spid="1741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7413">
                                            <p:txEl>
                                              <p:pRg st="2" end="2"/>
                                            </p:txEl>
                                          </p:spTgt>
                                        </p:tgtEl>
                                        <p:attrNameLst>
                                          <p:attrName>style.visibility</p:attrName>
                                        </p:attrNameLst>
                                      </p:cBhvr>
                                      <p:to>
                                        <p:strVal val="visible"/>
                                      </p:to>
                                    </p:set>
                                    <p:animEffect transition="in" filter="diamond(in)">
                                      <p:cBhvr>
                                        <p:cTn id="12" dur="1000"/>
                                        <p:tgtEl>
                                          <p:spTgt spid="17413">
                                            <p:txEl>
                                              <p:pRg st="2" end="2"/>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17413">
                                            <p:txEl>
                                              <p:pRg st="3" end="3"/>
                                            </p:txEl>
                                          </p:spTgt>
                                        </p:tgtEl>
                                        <p:attrNameLst>
                                          <p:attrName>style.visibility</p:attrName>
                                        </p:attrNameLst>
                                      </p:cBhvr>
                                      <p:to>
                                        <p:strVal val="visible"/>
                                      </p:to>
                                    </p:set>
                                    <p:animEffect transition="in" filter="diamond(in)">
                                      <p:cBhvr>
                                        <p:cTn id="15" dur="1000"/>
                                        <p:tgtEl>
                                          <p:spTgt spid="1741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7413">
                                            <p:txEl>
                                              <p:pRg st="5" end="5"/>
                                            </p:txEl>
                                          </p:spTgt>
                                        </p:tgtEl>
                                        <p:attrNameLst>
                                          <p:attrName>style.visibility</p:attrName>
                                        </p:attrNameLst>
                                      </p:cBhvr>
                                      <p:to>
                                        <p:strVal val="visible"/>
                                      </p:to>
                                    </p:set>
                                    <p:anim calcmode="lin" valueType="num">
                                      <p:cBhvr additive="base">
                                        <p:cTn id="20" dur="500" fill="hold"/>
                                        <p:tgtEl>
                                          <p:spTgt spid="17413">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741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umsplatzhalter 1"/>
          <p:cNvSpPr>
            <a:spLocks noGrp="1"/>
          </p:cNvSpPr>
          <p:nvPr>
            <p:ph type="dt" sz="quarter" idx="10"/>
          </p:nvPr>
        </p:nvSpPr>
        <p:spPr>
          <a:noFill/>
        </p:spPr>
        <p:txBody>
          <a:bodyPr/>
          <a:lstStyle/>
          <a:p>
            <a:r>
              <a:rPr lang="de-DE" smtClean="0"/>
              <a:t>May 2011</a:t>
            </a:r>
          </a:p>
        </p:txBody>
      </p:sp>
      <p:sp>
        <p:nvSpPr>
          <p:cNvPr id="12291" name="Fußzeilenplatzhalter 2"/>
          <p:cNvSpPr>
            <a:spLocks noGrp="1"/>
          </p:cNvSpPr>
          <p:nvPr>
            <p:ph type="ftr" sz="quarter" idx="11"/>
          </p:nvPr>
        </p:nvSpPr>
        <p:spPr>
          <a:noFill/>
        </p:spPr>
        <p:txBody>
          <a:bodyPr/>
          <a:lstStyle/>
          <a:p>
            <a:r>
              <a:rPr lang="de-DE" smtClean="0"/>
              <a:t>Dr. K. Ludewig</a:t>
            </a:r>
          </a:p>
        </p:txBody>
      </p:sp>
      <p:sp>
        <p:nvSpPr>
          <p:cNvPr id="12292" name="Foliennummernplatzhalter 3"/>
          <p:cNvSpPr>
            <a:spLocks noGrp="1"/>
          </p:cNvSpPr>
          <p:nvPr>
            <p:ph type="sldNum" sz="quarter" idx="12"/>
          </p:nvPr>
        </p:nvSpPr>
        <p:spPr>
          <a:noFill/>
        </p:spPr>
        <p:txBody>
          <a:bodyPr/>
          <a:lstStyle/>
          <a:p>
            <a:fld id="{7348A635-AC6D-4DC2-94A1-382210C4E048}" type="slidenum">
              <a:rPr lang="de-DE" smtClean="0"/>
              <a:pPr/>
              <a:t>16</a:t>
            </a:fld>
            <a:endParaRPr lang="de-DE" smtClean="0"/>
          </a:p>
        </p:txBody>
      </p:sp>
      <p:sp>
        <p:nvSpPr>
          <p:cNvPr id="12293" name="Text Box 4"/>
          <p:cNvSpPr txBox="1">
            <a:spLocks noChangeArrowheads="1"/>
          </p:cNvSpPr>
          <p:nvPr/>
        </p:nvSpPr>
        <p:spPr bwMode="auto">
          <a:xfrm>
            <a:off x="1476375" y="2565400"/>
            <a:ext cx="5616575" cy="1323439"/>
          </a:xfrm>
          <a:prstGeom prst="rect">
            <a:avLst/>
          </a:prstGeom>
          <a:noFill/>
          <a:ln w="9525">
            <a:noFill/>
            <a:miter lim="800000"/>
            <a:headEnd/>
            <a:tailEnd/>
          </a:ln>
        </p:spPr>
        <p:txBody>
          <a:bodyPr>
            <a:spAutoFit/>
          </a:bodyPr>
          <a:lstStyle/>
          <a:p>
            <a:pPr algn="ctr">
              <a:spcBef>
                <a:spcPct val="50000"/>
              </a:spcBef>
            </a:pPr>
            <a:r>
              <a:rPr lang="de-DE" sz="4000" smtClean="0">
                <a:solidFill>
                  <a:srgbClr val="000066"/>
                </a:solidFill>
              </a:rPr>
              <a:t>Soziale und psychische </a:t>
            </a:r>
            <a:r>
              <a:rPr lang="de-DE" sz="4000">
                <a:solidFill>
                  <a:srgbClr val="000066"/>
                </a:solidFill>
              </a:rPr>
              <a:t>Systeme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umsplatzhalter 1"/>
          <p:cNvSpPr>
            <a:spLocks noGrp="1"/>
          </p:cNvSpPr>
          <p:nvPr>
            <p:ph type="dt" sz="quarter" idx="10"/>
          </p:nvPr>
        </p:nvSpPr>
        <p:spPr>
          <a:noFill/>
        </p:spPr>
        <p:txBody>
          <a:bodyPr/>
          <a:lstStyle/>
          <a:p>
            <a:r>
              <a:rPr lang="de-DE" smtClean="0"/>
              <a:t>May 2011</a:t>
            </a:r>
          </a:p>
        </p:txBody>
      </p:sp>
      <p:sp>
        <p:nvSpPr>
          <p:cNvPr id="1028" name="Fußzeilenplatzhalter 2"/>
          <p:cNvSpPr>
            <a:spLocks noGrp="1"/>
          </p:cNvSpPr>
          <p:nvPr>
            <p:ph type="ftr" sz="quarter" idx="11"/>
          </p:nvPr>
        </p:nvSpPr>
        <p:spPr>
          <a:noFill/>
        </p:spPr>
        <p:txBody>
          <a:bodyPr/>
          <a:lstStyle/>
          <a:p>
            <a:r>
              <a:rPr lang="de-DE" smtClean="0"/>
              <a:t>Dr. K. Ludewig</a:t>
            </a:r>
          </a:p>
        </p:txBody>
      </p:sp>
      <p:sp>
        <p:nvSpPr>
          <p:cNvPr id="1029" name="Foliennummernplatzhalter 3"/>
          <p:cNvSpPr>
            <a:spLocks noGrp="1"/>
          </p:cNvSpPr>
          <p:nvPr>
            <p:ph type="sldNum" sz="quarter" idx="12"/>
          </p:nvPr>
        </p:nvSpPr>
        <p:spPr>
          <a:noFill/>
        </p:spPr>
        <p:txBody>
          <a:bodyPr/>
          <a:lstStyle/>
          <a:p>
            <a:fld id="{205D08DF-6459-4D45-A9E9-37CDAF8C2615}" type="slidenum">
              <a:rPr lang="de-DE" smtClean="0"/>
              <a:pPr/>
              <a:t>17</a:t>
            </a:fld>
            <a:endParaRPr lang="de-DE" smtClean="0"/>
          </a:p>
        </p:txBody>
      </p:sp>
      <p:graphicFrame>
        <p:nvGraphicFramePr>
          <p:cNvPr id="571394" name="Object 2"/>
          <p:cNvGraphicFramePr>
            <a:graphicFrameLocks noChangeAspect="1"/>
          </p:cNvGraphicFramePr>
          <p:nvPr/>
        </p:nvGraphicFramePr>
        <p:xfrm>
          <a:off x="468313" y="1700213"/>
          <a:ext cx="8207375" cy="4392612"/>
        </p:xfrm>
        <a:graphic>
          <a:graphicData uri="http://schemas.openxmlformats.org/presentationml/2006/ole">
            <p:oleObj spid="_x0000_s1026" name="Document" r:id="rId4" imgW="5505120" imgH="3009600" progId="">
              <p:embed/>
            </p:oleObj>
          </a:graphicData>
        </a:graphic>
      </p:graphicFrame>
      <p:sp>
        <p:nvSpPr>
          <p:cNvPr id="1030" name="Text Box 3"/>
          <p:cNvSpPr txBox="1">
            <a:spLocks noChangeArrowheads="1"/>
          </p:cNvSpPr>
          <p:nvPr/>
        </p:nvSpPr>
        <p:spPr bwMode="auto">
          <a:xfrm>
            <a:off x="1403350" y="333375"/>
            <a:ext cx="6408738" cy="992188"/>
          </a:xfrm>
          <a:prstGeom prst="rect">
            <a:avLst/>
          </a:prstGeom>
          <a:solidFill>
            <a:schemeClr val="bg1"/>
          </a:solidFill>
          <a:ln w="9525">
            <a:noFill/>
            <a:miter lim="800000"/>
            <a:headEnd/>
            <a:tailEnd/>
          </a:ln>
        </p:spPr>
        <p:txBody>
          <a:bodyPr>
            <a:spAutoFit/>
          </a:bodyPr>
          <a:lstStyle/>
          <a:p>
            <a:pPr algn="ctr">
              <a:spcBef>
                <a:spcPct val="50000"/>
              </a:spcBef>
            </a:pPr>
            <a:r>
              <a:rPr lang="de-DE" sz="3200" smtClean="0">
                <a:solidFill>
                  <a:srgbClr val="C00000"/>
                </a:solidFill>
              </a:rPr>
              <a:t>Systeme</a:t>
            </a:r>
            <a:endParaRPr lang="de-DE" sz="3200">
              <a:solidFill>
                <a:srgbClr val="C00000"/>
              </a:solidFill>
            </a:endParaRPr>
          </a:p>
          <a:p>
            <a:pPr algn="ctr">
              <a:spcBef>
                <a:spcPct val="50000"/>
              </a:spcBef>
            </a:pPr>
            <a:r>
              <a:rPr lang="de-DE">
                <a:solidFill>
                  <a:srgbClr val="663300"/>
                </a:solidFill>
              </a:rPr>
              <a:t>&lt; </a:t>
            </a:r>
            <a:r>
              <a:rPr lang="de-DE" smtClean="0">
                <a:solidFill>
                  <a:srgbClr val="663300"/>
                </a:solidFill>
              </a:rPr>
              <a:t>nach </a:t>
            </a:r>
            <a:r>
              <a:rPr lang="de-DE">
                <a:solidFill>
                  <a:srgbClr val="663300"/>
                </a:solidFill>
              </a:rPr>
              <a:t>N. Luhmann 1984 </a:t>
            </a:r>
            <a:r>
              <a:rPr lang="de-DE" smtClean="0">
                <a:solidFill>
                  <a:srgbClr val="663300"/>
                </a:solidFill>
              </a:rPr>
              <a:t>&gt;</a:t>
            </a:r>
            <a:endParaRPr lang="de-DE">
              <a:solidFill>
                <a:srgbClr val="66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71394"/>
                                        </p:tgtEl>
                                        <p:attrNameLst>
                                          <p:attrName>style.visibility</p:attrName>
                                        </p:attrNameLst>
                                      </p:cBhvr>
                                      <p:to>
                                        <p:strVal val="visible"/>
                                      </p:to>
                                    </p:set>
                                    <p:animEffect transition="in" filter="box(in)">
                                      <p:cBhvr>
                                        <p:cTn id="7" dur="500"/>
                                        <p:tgtEl>
                                          <p:spTgt spid="571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umsplatzhalter 1"/>
          <p:cNvSpPr>
            <a:spLocks noGrp="1"/>
          </p:cNvSpPr>
          <p:nvPr>
            <p:ph type="dt" sz="quarter" idx="10"/>
          </p:nvPr>
        </p:nvSpPr>
        <p:spPr>
          <a:noFill/>
        </p:spPr>
        <p:txBody>
          <a:bodyPr/>
          <a:lstStyle/>
          <a:p>
            <a:r>
              <a:rPr lang="de-DE" smtClean="0"/>
              <a:t>May 2011</a:t>
            </a:r>
          </a:p>
        </p:txBody>
      </p:sp>
      <p:sp>
        <p:nvSpPr>
          <p:cNvPr id="20483" name="Fußzeilenplatzhalter 2"/>
          <p:cNvSpPr>
            <a:spLocks noGrp="1"/>
          </p:cNvSpPr>
          <p:nvPr>
            <p:ph type="ftr" sz="quarter" idx="11"/>
          </p:nvPr>
        </p:nvSpPr>
        <p:spPr>
          <a:noFill/>
        </p:spPr>
        <p:txBody>
          <a:bodyPr/>
          <a:lstStyle/>
          <a:p>
            <a:r>
              <a:rPr lang="de-DE" smtClean="0"/>
              <a:t>Dr. K. Ludewig</a:t>
            </a:r>
          </a:p>
        </p:txBody>
      </p:sp>
      <p:sp>
        <p:nvSpPr>
          <p:cNvPr id="20484" name="Foliennummernplatzhalter 3"/>
          <p:cNvSpPr>
            <a:spLocks noGrp="1"/>
          </p:cNvSpPr>
          <p:nvPr>
            <p:ph type="sldNum" sz="quarter" idx="12"/>
          </p:nvPr>
        </p:nvSpPr>
        <p:spPr>
          <a:xfrm>
            <a:off x="8027988" y="6245225"/>
            <a:ext cx="658812" cy="476250"/>
          </a:xfrm>
          <a:noFill/>
        </p:spPr>
        <p:txBody>
          <a:bodyPr/>
          <a:lstStyle/>
          <a:p>
            <a:fld id="{1CD50CB3-DB88-44A0-9837-BF76286FB8FC}" type="slidenum">
              <a:rPr lang="de-DE" smtClean="0"/>
              <a:pPr/>
              <a:t>18</a:t>
            </a:fld>
            <a:endParaRPr lang="de-DE" smtClean="0"/>
          </a:p>
        </p:txBody>
      </p:sp>
      <p:sp>
        <p:nvSpPr>
          <p:cNvPr id="19461" name="Textfeld 4"/>
          <p:cNvSpPr txBox="1">
            <a:spLocks noChangeArrowheads="1"/>
          </p:cNvSpPr>
          <p:nvPr/>
        </p:nvSpPr>
        <p:spPr bwMode="auto">
          <a:xfrm>
            <a:off x="827584" y="1484784"/>
            <a:ext cx="7418387" cy="4416594"/>
          </a:xfrm>
          <a:prstGeom prst="rect">
            <a:avLst/>
          </a:prstGeom>
          <a:noFill/>
          <a:ln w="9525">
            <a:solidFill>
              <a:srgbClr val="000066"/>
            </a:solidFill>
            <a:miter lim="800000"/>
            <a:headEnd/>
            <a:tailEnd/>
          </a:ln>
        </p:spPr>
        <p:txBody>
          <a:bodyPr>
            <a:spAutoFit/>
          </a:bodyPr>
          <a:lstStyle/>
          <a:p>
            <a:pPr algn="just">
              <a:spcBef>
                <a:spcPts val="600"/>
              </a:spcBef>
              <a:buFont typeface="Arial" charset="0"/>
              <a:buChar char="•"/>
              <a:tabLst>
                <a:tab pos="266700" algn="l"/>
              </a:tabLst>
            </a:pPr>
            <a:r>
              <a:rPr lang="de-DE" sz="2400">
                <a:solidFill>
                  <a:srgbClr val="002060"/>
                </a:solidFill>
                <a:latin typeface="Times New Roman" pitchFamily="18" charset="0"/>
                <a:cs typeface="Times New Roman" pitchFamily="18" charset="0"/>
              </a:rPr>
              <a:t> </a:t>
            </a: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Der deutsche Soziologe Niklas </a:t>
            </a:r>
            <a:r>
              <a:rPr lang="de-DE" sz="2200">
                <a:solidFill>
                  <a:srgbClr val="002060"/>
                </a:solidFill>
                <a:latin typeface="Times New Roman" pitchFamily="18" charset="0"/>
                <a:cs typeface="Times New Roman" pitchFamily="18" charset="0"/>
              </a:rPr>
              <a:t>Luhmann </a:t>
            </a:r>
            <a:r>
              <a:rPr lang="de-DE" sz="2200" smtClean="0">
                <a:solidFill>
                  <a:srgbClr val="002060"/>
                </a:solidFill>
                <a:latin typeface="Times New Roman" pitchFamily="18" charset="0"/>
                <a:cs typeface="Times New Roman" pitchFamily="18" charset="0"/>
              </a:rPr>
              <a:t>versteht soziale 	Systeme als bestehend aus </a:t>
            </a:r>
            <a:r>
              <a:rPr lang="de-DE" sz="2200" smtClean="0">
                <a:solidFill>
                  <a:srgbClr val="C00000"/>
                </a:solidFill>
                <a:latin typeface="Times New Roman" pitchFamily="18" charset="0"/>
                <a:cs typeface="Times New Roman" pitchFamily="18" charset="0"/>
              </a:rPr>
              <a:t>Kommunikationen</a:t>
            </a:r>
            <a:r>
              <a:rPr lang="de-DE" sz="2200" smtClean="0">
                <a:solidFill>
                  <a:srgbClr val="002060"/>
                </a:solidFill>
                <a:latin typeface="Times New Roman" pitchFamily="18" charset="0"/>
                <a:cs typeface="Times New Roman" pitchFamily="18" charset="0"/>
              </a:rPr>
              <a:t>. </a:t>
            </a:r>
            <a:endParaRPr lang="de-DE" sz="2200">
              <a:solidFill>
                <a:srgbClr val="002060"/>
              </a:solidFill>
              <a:latin typeface="Times New Roman" pitchFamily="18" charset="0"/>
              <a:cs typeface="Times New Roman" pitchFamily="18" charset="0"/>
            </a:endParaRPr>
          </a:p>
          <a:p>
            <a:pPr algn="just">
              <a:spcBef>
                <a:spcPts val="600"/>
              </a:spcBef>
              <a:tabLst>
                <a:tab pos="266700" algn="l"/>
              </a:tabLst>
            </a:pP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Die beteiligten Individuen sind notwendige </a:t>
            </a:r>
            <a:r>
              <a:rPr lang="de-DE" sz="2200" smtClean="0">
                <a:solidFill>
                  <a:srgbClr val="C00000"/>
                </a:solidFill>
                <a:latin typeface="Times New Roman" pitchFamily="18" charset="0"/>
                <a:cs typeface="Times New Roman" pitchFamily="18" charset="0"/>
              </a:rPr>
              <a:t>Elemente 	ihrer 	Umwelt</a:t>
            </a:r>
            <a:r>
              <a:rPr lang="de-DE" sz="2200" smtClean="0">
                <a:solidFill>
                  <a:srgbClr val="002060"/>
                </a:solidFill>
                <a:latin typeface="Times New Roman" pitchFamily="18" charset="0"/>
                <a:cs typeface="Times New Roman" pitchFamily="18" charset="0"/>
              </a:rPr>
              <a:t>, sie gehören aber nicht zum sozialen System.</a:t>
            </a:r>
            <a:endParaRPr lang="de-DE" sz="2200">
              <a:solidFill>
                <a:srgbClr val="002060"/>
              </a:solidFill>
              <a:latin typeface="Times New Roman" pitchFamily="18" charset="0"/>
              <a:cs typeface="Times New Roman" pitchFamily="18" charset="0"/>
            </a:endParaRPr>
          </a:p>
          <a:p>
            <a:pPr algn="just">
              <a:spcBef>
                <a:spcPts val="600"/>
              </a:spcBef>
              <a:buFont typeface="Arial" charset="0"/>
              <a:buChar char="•"/>
              <a:tabLst>
                <a:tab pos="266700" algn="l"/>
              </a:tabLst>
            </a:pP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Diese sehr abstrakte Definition, die sich auf  	Makrosoziologisches bezieht, ist weniger nützlich im 	Bereich der </a:t>
            </a:r>
            <a:r>
              <a:rPr lang="de-DE" sz="2200" smtClean="0">
                <a:solidFill>
                  <a:srgbClr val="C00000"/>
                </a:solidFill>
                <a:latin typeface="Times New Roman" pitchFamily="18" charset="0"/>
                <a:cs typeface="Times New Roman" pitchFamily="18" charset="0"/>
              </a:rPr>
              <a:t>Interaktionen</a:t>
            </a:r>
            <a:r>
              <a:rPr lang="de-DE" sz="2200" smtClean="0">
                <a:solidFill>
                  <a:srgbClr val="000066"/>
                </a:solidFill>
                <a:latin typeface="Times New Roman" pitchFamily="18" charset="0"/>
                <a:cs typeface="Times New Roman" pitchFamily="18" charset="0"/>
              </a:rPr>
              <a:t>,</a:t>
            </a:r>
            <a:r>
              <a:rPr lang="de-DE" sz="2200" smtClean="0">
                <a:solidFill>
                  <a:srgbClr val="002060"/>
                </a:solidFill>
                <a:latin typeface="Times New Roman" pitchFamily="18" charset="0"/>
                <a:cs typeface="Times New Roman" pitchFamily="18" charset="0"/>
              </a:rPr>
              <a:t> z.B. der Psychotherapie.</a:t>
            </a:r>
            <a:endParaRPr lang="de-DE" sz="2200">
              <a:solidFill>
                <a:srgbClr val="002060"/>
              </a:solidFill>
              <a:latin typeface="Times New Roman" pitchFamily="18" charset="0"/>
              <a:cs typeface="Times New Roman" pitchFamily="18" charset="0"/>
            </a:endParaRPr>
          </a:p>
          <a:p>
            <a:pPr algn="just">
              <a:spcBef>
                <a:spcPts val="600"/>
              </a:spcBef>
              <a:buFont typeface="Arial" charset="0"/>
              <a:buChar char="•"/>
              <a:tabLst>
                <a:tab pos="266700" algn="l"/>
              </a:tabLst>
            </a:pP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Um dieses Verständnis der sozialen Systeme auf die 	Besonderheiten der Psychotherapie, in der die Beteiligten 	relevant sind, anzupassen, führte ich das Konzept des  	</a:t>
            </a:r>
            <a:r>
              <a:rPr lang="de-DE" sz="2200" smtClean="0">
                <a:solidFill>
                  <a:srgbClr val="C00000"/>
                </a:solidFill>
                <a:latin typeface="Times New Roman" pitchFamily="18" charset="0"/>
                <a:cs typeface="Times New Roman" pitchFamily="18" charset="0"/>
              </a:rPr>
              <a:t>„Mitglieds“</a:t>
            </a:r>
            <a:r>
              <a:rPr lang="de-DE" sz="2200" smtClean="0">
                <a:solidFill>
                  <a:srgbClr val="000066"/>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ein, um die Elemente interaktioneller Systeme zu 	bezeichnen</a:t>
            </a:r>
            <a:r>
              <a:rPr lang="de-DE" sz="2200" smtClean="0">
                <a:solidFill>
                  <a:srgbClr val="000066"/>
                </a:solidFill>
                <a:latin typeface="Times New Roman" pitchFamily="18" charset="0"/>
                <a:cs typeface="Times New Roman" pitchFamily="18" charset="0"/>
              </a:rPr>
              <a:t>.</a:t>
            </a:r>
            <a:endParaRPr lang="de-DE" sz="2200">
              <a:solidFill>
                <a:srgbClr val="002060"/>
              </a:solidFill>
              <a:latin typeface="Times New Roman" pitchFamily="18" charset="0"/>
              <a:cs typeface="Times New Roman" pitchFamily="18" charset="0"/>
            </a:endParaRPr>
          </a:p>
        </p:txBody>
      </p:sp>
      <p:sp>
        <p:nvSpPr>
          <p:cNvPr id="19462" name="Textfeld 5"/>
          <p:cNvSpPr txBox="1">
            <a:spLocks noChangeArrowheads="1"/>
          </p:cNvSpPr>
          <p:nvPr/>
        </p:nvSpPr>
        <p:spPr bwMode="auto">
          <a:xfrm>
            <a:off x="755650" y="188913"/>
            <a:ext cx="7488238" cy="954107"/>
          </a:xfrm>
          <a:prstGeom prst="rect">
            <a:avLst/>
          </a:prstGeom>
          <a:solidFill>
            <a:schemeClr val="bg1"/>
          </a:solidFill>
          <a:ln w="9525">
            <a:noFill/>
            <a:miter lim="800000"/>
            <a:headEnd/>
            <a:tailEnd/>
          </a:ln>
        </p:spPr>
        <p:txBody>
          <a:bodyPr>
            <a:spAutoFit/>
          </a:bodyPr>
          <a:lstStyle/>
          <a:p>
            <a:pPr algn="ctr">
              <a:defRPr/>
            </a:pPr>
            <a:r>
              <a:rPr lang="de-DE" sz="3200" smtClean="0">
                <a:solidFill>
                  <a:srgbClr val="C00000"/>
                </a:solidFill>
                <a:latin typeface="+mj-lt"/>
                <a:cs typeface="Times New Roman" pitchFamily="18" charset="0"/>
              </a:rPr>
              <a:t>Interaktionelle Systeme </a:t>
            </a:r>
            <a:endParaRPr lang="de-DE" sz="3200">
              <a:solidFill>
                <a:srgbClr val="C00000"/>
              </a:solidFill>
              <a:latin typeface="+mj-lt"/>
              <a:cs typeface="Times New Roman" pitchFamily="18" charset="0"/>
            </a:endParaRPr>
          </a:p>
          <a:p>
            <a:pPr algn="ctr">
              <a:defRPr/>
            </a:pPr>
            <a:r>
              <a:rPr lang="de-DE" sz="2400">
                <a:solidFill>
                  <a:srgbClr val="002060"/>
                </a:solidFill>
                <a:latin typeface="Times New Roman" pitchFamily="18" charset="0"/>
                <a:cs typeface="Times New Roman" pitchFamily="18" charset="0"/>
              </a:rPr>
              <a:t>– </a:t>
            </a:r>
            <a:r>
              <a:rPr lang="de-DE" sz="2400" smtClean="0">
                <a:solidFill>
                  <a:srgbClr val="002060"/>
                </a:solidFill>
                <a:latin typeface="Times New Roman" pitchFamily="18" charset="0"/>
                <a:cs typeface="Times New Roman" pitchFamily="18" charset="0"/>
              </a:rPr>
              <a:t>das Mitglied-Konzept </a:t>
            </a:r>
            <a:r>
              <a:rPr lang="de-DE" sz="2400">
                <a:solidFill>
                  <a:srgbClr val="00206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blinds(horizontal)">
                                      <p:cBhvr>
                                        <p:cTn id="7" dur="500"/>
                                        <p:tgtEl>
                                          <p:spTgt spid="1946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9461">
                                            <p:txEl>
                                              <p:pRg st="1" end="1"/>
                                            </p:txEl>
                                          </p:spTgt>
                                        </p:tgtEl>
                                        <p:attrNameLst>
                                          <p:attrName>style.visibility</p:attrName>
                                        </p:attrNameLst>
                                      </p:cBhvr>
                                      <p:to>
                                        <p:strVal val="visible"/>
                                      </p:to>
                                    </p:set>
                                    <p:animEffect transition="in" filter="blinds(horizontal)">
                                      <p:cBhvr>
                                        <p:cTn id="10" dur="500"/>
                                        <p:tgtEl>
                                          <p:spTgt spid="1946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9461">
                                            <p:txEl>
                                              <p:pRg st="2" end="2"/>
                                            </p:txEl>
                                          </p:spTgt>
                                        </p:tgtEl>
                                        <p:attrNameLst>
                                          <p:attrName>style.visibility</p:attrName>
                                        </p:attrNameLst>
                                      </p:cBhvr>
                                      <p:to>
                                        <p:strVal val="visible"/>
                                      </p:to>
                                    </p:set>
                                    <p:animEffect transition="in" filter="blinds(horizontal)">
                                      <p:cBhvr>
                                        <p:cTn id="15" dur="500"/>
                                        <p:tgtEl>
                                          <p:spTgt spid="1946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9461">
                                            <p:txEl>
                                              <p:pRg st="3" end="3"/>
                                            </p:txEl>
                                          </p:spTgt>
                                        </p:tgtEl>
                                        <p:attrNameLst>
                                          <p:attrName>style.visibility</p:attrName>
                                        </p:attrNameLst>
                                      </p:cBhvr>
                                      <p:to>
                                        <p:strVal val="visible"/>
                                      </p:to>
                                    </p:set>
                                    <p:animEffect transition="in" filter="blinds(horizontal)">
                                      <p:cBhvr>
                                        <p:cTn id="20" dur="500"/>
                                        <p:tgtEl>
                                          <p:spTgt spid="194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umsplatzhalter 1"/>
          <p:cNvSpPr>
            <a:spLocks noGrp="1"/>
          </p:cNvSpPr>
          <p:nvPr>
            <p:ph type="dt" sz="quarter" idx="10"/>
          </p:nvPr>
        </p:nvSpPr>
        <p:spPr>
          <a:noFill/>
        </p:spPr>
        <p:txBody>
          <a:bodyPr/>
          <a:lstStyle/>
          <a:p>
            <a:r>
              <a:rPr lang="de-DE" smtClean="0"/>
              <a:t>May 2011</a:t>
            </a:r>
          </a:p>
        </p:txBody>
      </p:sp>
      <p:sp>
        <p:nvSpPr>
          <p:cNvPr id="15363" name="Fußzeilenplatzhalter 2"/>
          <p:cNvSpPr>
            <a:spLocks noGrp="1"/>
          </p:cNvSpPr>
          <p:nvPr>
            <p:ph type="ftr" sz="quarter" idx="11"/>
          </p:nvPr>
        </p:nvSpPr>
        <p:spPr>
          <a:noFill/>
        </p:spPr>
        <p:txBody>
          <a:bodyPr/>
          <a:lstStyle/>
          <a:p>
            <a:r>
              <a:rPr lang="de-DE" smtClean="0"/>
              <a:t>Dr. K. Ludewig</a:t>
            </a:r>
          </a:p>
        </p:txBody>
      </p:sp>
      <p:sp>
        <p:nvSpPr>
          <p:cNvPr id="15364" name="Foliennummernplatzhalter 3"/>
          <p:cNvSpPr>
            <a:spLocks noGrp="1"/>
          </p:cNvSpPr>
          <p:nvPr>
            <p:ph type="sldNum" sz="quarter" idx="12"/>
          </p:nvPr>
        </p:nvSpPr>
        <p:spPr>
          <a:noFill/>
        </p:spPr>
        <p:txBody>
          <a:bodyPr/>
          <a:lstStyle/>
          <a:p>
            <a:fld id="{EE90811E-383C-4190-AA1C-E61567098195}" type="slidenum">
              <a:rPr lang="de-DE" smtClean="0"/>
              <a:pPr/>
              <a:t>19</a:t>
            </a:fld>
            <a:endParaRPr lang="de-DE" smtClean="0"/>
          </a:p>
        </p:txBody>
      </p:sp>
      <p:sp>
        <p:nvSpPr>
          <p:cNvPr id="15365" name="Text Box 2"/>
          <p:cNvSpPr txBox="1">
            <a:spLocks noChangeArrowheads="1"/>
          </p:cNvSpPr>
          <p:nvPr/>
        </p:nvSpPr>
        <p:spPr bwMode="auto">
          <a:xfrm>
            <a:off x="1187450" y="404813"/>
            <a:ext cx="6553200" cy="1001712"/>
          </a:xfrm>
          <a:prstGeom prst="rect">
            <a:avLst/>
          </a:prstGeom>
          <a:solidFill>
            <a:schemeClr val="bg1"/>
          </a:solidFill>
          <a:ln w="9525">
            <a:solidFill>
              <a:srgbClr val="CC3300"/>
            </a:solidFill>
            <a:miter lim="800000"/>
            <a:headEnd/>
            <a:tailEnd/>
          </a:ln>
        </p:spPr>
        <p:txBody>
          <a:bodyPr>
            <a:spAutoFit/>
          </a:bodyPr>
          <a:lstStyle/>
          <a:p>
            <a:pPr algn="ctr">
              <a:spcBef>
                <a:spcPct val="50000"/>
              </a:spcBef>
            </a:pPr>
            <a:r>
              <a:rPr lang="de-DE" sz="3200">
                <a:solidFill>
                  <a:srgbClr val="A50021"/>
                </a:solidFill>
              </a:rPr>
              <a:t>Interaktionssysteme</a:t>
            </a:r>
            <a:r>
              <a:rPr lang="de-DE" sz="2400">
                <a:solidFill>
                  <a:srgbClr val="663300"/>
                </a:solidFill>
              </a:rPr>
              <a:t>  </a:t>
            </a:r>
          </a:p>
          <a:p>
            <a:pPr algn="ctr">
              <a:spcBef>
                <a:spcPct val="50000"/>
              </a:spcBef>
            </a:pPr>
            <a:r>
              <a:rPr lang="de-DE">
                <a:solidFill>
                  <a:srgbClr val="663300"/>
                </a:solidFill>
              </a:rPr>
              <a:t>nach K. Ludewig 1992</a:t>
            </a:r>
          </a:p>
        </p:txBody>
      </p:sp>
      <p:sp>
        <p:nvSpPr>
          <p:cNvPr id="28675" name="Text Box 3"/>
          <p:cNvSpPr txBox="1">
            <a:spLocks noChangeArrowheads="1"/>
          </p:cNvSpPr>
          <p:nvPr/>
        </p:nvSpPr>
        <p:spPr bwMode="auto">
          <a:xfrm>
            <a:off x="395288" y="1844675"/>
            <a:ext cx="8497887" cy="3814763"/>
          </a:xfrm>
          <a:prstGeom prst="rect">
            <a:avLst/>
          </a:prstGeom>
          <a:noFill/>
          <a:ln w="9525">
            <a:solidFill>
              <a:srgbClr val="A50021"/>
            </a:solidFill>
            <a:miter lim="800000"/>
            <a:headEnd/>
            <a:tailEnd/>
          </a:ln>
        </p:spPr>
        <p:txBody>
          <a:bodyPr>
            <a:spAutoFit/>
          </a:bodyPr>
          <a:lstStyle/>
          <a:p>
            <a:pPr algn="ctr" defTabSz="1560513" eaLnBrk="0" hangingPunct="0">
              <a:spcBef>
                <a:spcPct val="50000"/>
              </a:spcBef>
              <a:tabLst>
                <a:tab pos="4303713" algn="l"/>
              </a:tabLst>
            </a:pPr>
            <a:r>
              <a:rPr lang="de-DE" sz="2400" b="1">
                <a:solidFill>
                  <a:srgbClr val="800080"/>
                </a:solidFill>
              </a:rPr>
              <a:t>Ein Modell für die klinische Theorie</a:t>
            </a:r>
          </a:p>
          <a:p>
            <a:pPr defTabSz="1560513" eaLnBrk="0" hangingPunct="0">
              <a:spcBef>
                <a:spcPct val="50000"/>
              </a:spcBef>
              <a:tabLst>
                <a:tab pos="4303713" algn="l"/>
              </a:tabLst>
            </a:pPr>
            <a:r>
              <a:rPr lang="de-DE" sz="2400" b="1">
                <a:solidFill>
                  <a:srgbClr val="CC3300"/>
                </a:solidFill>
              </a:rPr>
              <a:t>Problem:</a:t>
            </a:r>
            <a:r>
              <a:rPr lang="de-DE" sz="2400">
                <a:solidFill>
                  <a:srgbClr val="000066"/>
                </a:solidFill>
              </a:rPr>
              <a:t> </a:t>
            </a:r>
            <a:r>
              <a:rPr lang="de-DE" sz="2200">
                <a:solidFill>
                  <a:srgbClr val="000066"/>
                </a:solidFill>
              </a:rPr>
              <a:t>Bestimmung der Elemente, Relationen und der Grenze</a:t>
            </a:r>
          </a:p>
          <a:p>
            <a:pPr defTabSz="1560513" eaLnBrk="0" hangingPunct="0">
              <a:spcBef>
                <a:spcPct val="50000"/>
              </a:spcBef>
              <a:tabLst>
                <a:tab pos="4303713" algn="l"/>
              </a:tabLst>
            </a:pPr>
            <a:r>
              <a:rPr lang="de-DE" sz="2400" b="1">
                <a:solidFill>
                  <a:srgbClr val="CC3300"/>
                </a:solidFill>
              </a:rPr>
              <a:t>Lösungen:</a:t>
            </a:r>
          </a:p>
          <a:p>
            <a:pPr defTabSz="1560513" eaLnBrk="0" hangingPunct="0">
              <a:spcBef>
                <a:spcPct val="50000"/>
              </a:spcBef>
              <a:tabLst>
                <a:tab pos="4303713" algn="l"/>
              </a:tabLst>
            </a:pPr>
            <a:r>
              <a:rPr lang="de-DE" sz="2400" b="1">
                <a:solidFill>
                  <a:srgbClr val="006600"/>
                </a:solidFill>
              </a:rPr>
              <a:t>Elemente</a:t>
            </a:r>
            <a:r>
              <a:rPr lang="de-DE" sz="2400">
                <a:solidFill>
                  <a:srgbClr val="000066"/>
                </a:solidFill>
              </a:rPr>
              <a:t>    =    </a:t>
            </a:r>
            <a:r>
              <a:rPr lang="de-DE" sz="2400" b="1">
                <a:solidFill>
                  <a:srgbClr val="800080"/>
                </a:solidFill>
              </a:rPr>
              <a:t>Mitglieder</a:t>
            </a:r>
            <a:r>
              <a:rPr lang="de-DE" sz="2400">
                <a:solidFill>
                  <a:srgbClr val="000066"/>
                </a:solidFill>
              </a:rPr>
              <a:t>       </a:t>
            </a:r>
            <a:r>
              <a:rPr lang="de-DE" sz="2000">
                <a:solidFill>
                  <a:srgbClr val="000066"/>
                </a:solidFill>
              </a:rPr>
              <a:t>&lt;Soziale Operatoren bzw. 		 Funktionseinheiten&gt;</a:t>
            </a:r>
          </a:p>
          <a:p>
            <a:pPr defTabSz="1560513" eaLnBrk="0" hangingPunct="0">
              <a:spcBef>
                <a:spcPct val="50000"/>
              </a:spcBef>
              <a:tabLst>
                <a:tab pos="4303713" algn="l"/>
              </a:tabLst>
            </a:pPr>
            <a:r>
              <a:rPr lang="de-DE" sz="2400" b="1">
                <a:solidFill>
                  <a:srgbClr val="006600"/>
                </a:solidFill>
              </a:rPr>
              <a:t>Relationen</a:t>
            </a:r>
            <a:r>
              <a:rPr lang="de-DE" sz="2400">
                <a:solidFill>
                  <a:srgbClr val="000066"/>
                </a:solidFill>
              </a:rPr>
              <a:t>  =    </a:t>
            </a:r>
            <a:r>
              <a:rPr lang="de-DE" sz="2400" b="1">
                <a:solidFill>
                  <a:srgbClr val="800080"/>
                </a:solidFill>
              </a:rPr>
              <a:t>Anschlüsse</a:t>
            </a:r>
            <a:r>
              <a:rPr lang="de-DE" sz="2400">
                <a:solidFill>
                  <a:srgbClr val="000066"/>
                </a:solidFill>
              </a:rPr>
              <a:t>    </a:t>
            </a:r>
            <a:r>
              <a:rPr lang="de-DE" sz="2000">
                <a:solidFill>
                  <a:srgbClr val="000066"/>
                </a:solidFill>
              </a:rPr>
              <a:t>&lt;durch Kommunikationen&gt;</a:t>
            </a:r>
          </a:p>
          <a:p>
            <a:pPr defTabSz="1560513" eaLnBrk="0" hangingPunct="0">
              <a:spcBef>
                <a:spcPct val="50000"/>
              </a:spcBef>
              <a:tabLst>
                <a:tab pos="4303713" algn="l"/>
              </a:tabLst>
            </a:pPr>
            <a:r>
              <a:rPr lang="de-DE" sz="2400" b="1">
                <a:solidFill>
                  <a:srgbClr val="006600"/>
                </a:solidFill>
              </a:rPr>
              <a:t>Grenze</a:t>
            </a:r>
            <a:r>
              <a:rPr lang="de-DE" sz="2400">
                <a:solidFill>
                  <a:srgbClr val="000066"/>
                </a:solidFill>
              </a:rPr>
              <a:t>        =    </a:t>
            </a:r>
            <a:r>
              <a:rPr lang="de-DE" sz="2400" b="1">
                <a:solidFill>
                  <a:srgbClr val="800080"/>
                </a:solidFill>
              </a:rPr>
              <a:t>Sinngrenze</a:t>
            </a:r>
            <a:r>
              <a:rPr lang="de-DE" sz="2400">
                <a:solidFill>
                  <a:srgbClr val="000066"/>
                </a:solidFill>
              </a:rPr>
              <a:t>     </a:t>
            </a:r>
            <a:r>
              <a:rPr lang="de-DE" sz="2000">
                <a:solidFill>
                  <a:srgbClr val="000066"/>
                </a:solidFill>
              </a:rPr>
              <a:t>&lt;Sinnkontinuität in der 	 	  Zeitdimension&gt;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blinds(horizontal)">
                                      <p:cBhvr>
                                        <p:cTn id="10" dur="500"/>
                                        <p:tgtEl>
                                          <p:spTgt spid="2867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animEffect transition="in" filter="blinds(horizontal)">
                                      <p:cBhvr>
                                        <p:cTn id="13" dur="500"/>
                                        <p:tgtEl>
                                          <p:spTgt spid="286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anim calcmode="lin" valueType="num">
                                      <p:cBhvr additive="base">
                                        <p:cTn id="18"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8675">
                                            <p:txEl>
                                              <p:pRg st="4" end="4"/>
                                            </p:txEl>
                                          </p:spTgt>
                                        </p:tgtEl>
                                        <p:attrNameLst>
                                          <p:attrName>style.visibility</p:attrName>
                                        </p:attrNameLst>
                                      </p:cBhvr>
                                      <p:to>
                                        <p:strVal val="visible"/>
                                      </p:to>
                                    </p:set>
                                    <p:anim calcmode="lin" valueType="num">
                                      <p:cBhvr additive="base">
                                        <p:cTn id="24"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8675">
                                            <p:txEl>
                                              <p:pRg st="5" end="5"/>
                                            </p:txEl>
                                          </p:spTgt>
                                        </p:tgtEl>
                                        <p:attrNameLst>
                                          <p:attrName>style.visibility</p:attrName>
                                        </p:attrNameLst>
                                      </p:cBhvr>
                                      <p:to>
                                        <p:strVal val="visible"/>
                                      </p:to>
                                    </p:set>
                                    <p:anim calcmode="lin" valueType="num">
                                      <p:cBhvr additive="base">
                                        <p:cTn id="30"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1"/>
          <p:cNvSpPr>
            <a:spLocks noGrp="1"/>
          </p:cNvSpPr>
          <p:nvPr>
            <p:ph type="dt" sz="quarter" idx="10"/>
          </p:nvPr>
        </p:nvSpPr>
        <p:spPr>
          <a:noFill/>
        </p:spPr>
        <p:txBody>
          <a:bodyPr/>
          <a:lstStyle/>
          <a:p>
            <a:r>
              <a:rPr lang="de-DE" smtClean="0"/>
              <a:t>May 2011</a:t>
            </a:r>
          </a:p>
        </p:txBody>
      </p:sp>
      <p:sp>
        <p:nvSpPr>
          <p:cNvPr id="13315" name="Fußzeilenplatzhalter 2"/>
          <p:cNvSpPr>
            <a:spLocks noGrp="1"/>
          </p:cNvSpPr>
          <p:nvPr>
            <p:ph type="ftr" sz="quarter" idx="11"/>
          </p:nvPr>
        </p:nvSpPr>
        <p:spPr>
          <a:noFill/>
        </p:spPr>
        <p:txBody>
          <a:bodyPr/>
          <a:lstStyle/>
          <a:p>
            <a:r>
              <a:rPr lang="de-DE" smtClean="0"/>
              <a:t>Dr. K. Ludewig</a:t>
            </a:r>
          </a:p>
        </p:txBody>
      </p:sp>
      <p:sp>
        <p:nvSpPr>
          <p:cNvPr id="13316" name="Foliennummernplatzhalter 3"/>
          <p:cNvSpPr>
            <a:spLocks noGrp="1"/>
          </p:cNvSpPr>
          <p:nvPr>
            <p:ph type="sldNum" sz="quarter" idx="12"/>
          </p:nvPr>
        </p:nvSpPr>
        <p:spPr>
          <a:noFill/>
        </p:spPr>
        <p:txBody>
          <a:bodyPr/>
          <a:lstStyle/>
          <a:p>
            <a:fld id="{45623E6E-04C3-44AF-90D3-35C5C066A9DC}" type="slidenum">
              <a:rPr lang="de-DE" smtClean="0"/>
              <a:pPr/>
              <a:t>2</a:t>
            </a:fld>
            <a:endParaRPr lang="de-DE" smtClean="0"/>
          </a:p>
        </p:txBody>
      </p:sp>
      <p:sp>
        <p:nvSpPr>
          <p:cNvPr id="13317" name="Text Box 2"/>
          <p:cNvSpPr txBox="1">
            <a:spLocks noChangeArrowheads="1"/>
          </p:cNvSpPr>
          <p:nvPr/>
        </p:nvSpPr>
        <p:spPr bwMode="auto">
          <a:xfrm>
            <a:off x="684213" y="692150"/>
            <a:ext cx="7848600" cy="5370513"/>
          </a:xfrm>
          <a:prstGeom prst="rect">
            <a:avLst/>
          </a:prstGeom>
          <a:noFill/>
          <a:ln w="9525">
            <a:solidFill>
              <a:srgbClr val="CC3300"/>
            </a:solidFill>
            <a:miter lim="800000"/>
            <a:headEnd/>
            <a:tailEnd/>
          </a:ln>
        </p:spPr>
        <p:txBody>
          <a:bodyPr>
            <a:spAutoFit/>
          </a:bodyPr>
          <a:lstStyle/>
          <a:p>
            <a:pPr algn="ctr" defTabSz="447675">
              <a:spcBef>
                <a:spcPct val="50000"/>
              </a:spcBef>
            </a:pPr>
            <a:r>
              <a:rPr lang="de-DE" sz="2800">
                <a:solidFill>
                  <a:srgbClr val="A50021"/>
                </a:solidFill>
              </a:rPr>
              <a:t>Literaturhinweise</a:t>
            </a:r>
          </a:p>
          <a:p>
            <a:pPr defTabSz="447675">
              <a:spcBef>
                <a:spcPct val="50000"/>
              </a:spcBef>
            </a:pPr>
            <a:endParaRPr lang="de-DE"/>
          </a:p>
          <a:p>
            <a:pPr defTabSz="447675"/>
            <a:r>
              <a:rPr lang="de-DE" sz="2000" b="1" i="1">
                <a:solidFill>
                  <a:srgbClr val="000066"/>
                </a:solidFill>
              </a:rPr>
              <a:t>Ludewig, K.</a:t>
            </a:r>
            <a:r>
              <a:rPr lang="de-DE" sz="2000">
                <a:solidFill>
                  <a:srgbClr val="000066"/>
                </a:solidFill>
              </a:rPr>
              <a:t> (2005), Kap. 3 „Entwurf eines Menschenbilds“. </a:t>
            </a:r>
          </a:p>
          <a:p>
            <a:pPr lvl="1" defTabSz="447675"/>
            <a:r>
              <a:rPr lang="de-DE" sz="2000" b="1">
                <a:solidFill>
                  <a:srgbClr val="000066"/>
                </a:solidFill>
              </a:rPr>
              <a:t>In:</a:t>
            </a:r>
            <a:r>
              <a:rPr lang="de-DE" sz="2000">
                <a:solidFill>
                  <a:srgbClr val="000066"/>
                </a:solidFill>
              </a:rPr>
              <a:t> ders., </a:t>
            </a:r>
            <a:r>
              <a:rPr lang="de-DE" sz="2000" i="1">
                <a:solidFill>
                  <a:srgbClr val="000066"/>
                </a:solidFill>
              </a:rPr>
              <a:t>Einführung in die theoretischen Grundlagen der systemischen Therapie</a:t>
            </a:r>
            <a:r>
              <a:rPr lang="de-DE" sz="2000">
                <a:solidFill>
                  <a:srgbClr val="000066"/>
                </a:solidFill>
              </a:rPr>
              <a:t>. Heidelberg (Carl-Auer-Systeme)</a:t>
            </a:r>
          </a:p>
          <a:p>
            <a:pPr defTabSz="447675">
              <a:spcBef>
                <a:spcPct val="60000"/>
              </a:spcBef>
            </a:pPr>
            <a:r>
              <a:rPr lang="de-DE" sz="2000" b="1" i="1">
                <a:solidFill>
                  <a:srgbClr val="000066"/>
                </a:solidFill>
              </a:rPr>
              <a:t>Ludewig, K.</a:t>
            </a:r>
            <a:r>
              <a:rPr lang="de-DE" sz="2000">
                <a:solidFill>
                  <a:srgbClr val="000066"/>
                </a:solidFill>
              </a:rPr>
              <a:t> (im Druck, vorauss. 2011), Zum Menschenbild der 	Systemischen Therapie. Über polysystemische Biologie, 	Polyphrenie und vielfältige Mitglieder. </a:t>
            </a:r>
          </a:p>
          <a:p>
            <a:pPr lvl="1" defTabSz="447675"/>
            <a:r>
              <a:rPr lang="de-DE" sz="2000" b="1">
                <a:solidFill>
                  <a:srgbClr val="000066"/>
                </a:solidFill>
              </a:rPr>
              <a:t>In:</a:t>
            </a:r>
            <a:r>
              <a:rPr lang="de-DE" sz="2000">
                <a:solidFill>
                  <a:srgbClr val="000066"/>
                </a:solidFill>
              </a:rPr>
              <a:t> Petzold, H. (Hrsg.), </a:t>
            </a:r>
            <a:r>
              <a:rPr lang="de-DE" sz="2000" i="1">
                <a:solidFill>
                  <a:srgbClr val="000066"/>
                </a:solidFill>
              </a:rPr>
              <a:t>Die Menschenbilder in der Psychologie und Psychotherapie</a:t>
            </a:r>
            <a:r>
              <a:rPr lang="de-DE" sz="2000">
                <a:solidFill>
                  <a:srgbClr val="000066"/>
                </a:solidFill>
              </a:rPr>
              <a:t>. Wien (Klammer).</a:t>
            </a:r>
          </a:p>
          <a:p>
            <a:pPr lvl="1" defTabSz="447675"/>
            <a:endParaRPr lang="de-DE" sz="2000">
              <a:solidFill>
                <a:srgbClr val="000066"/>
              </a:solidFill>
            </a:endParaRPr>
          </a:p>
          <a:p>
            <a:pPr defTabSz="447675"/>
            <a:r>
              <a:rPr lang="de-DE" sz="2000">
                <a:solidFill>
                  <a:srgbClr val="000066"/>
                </a:solidFill>
              </a:rPr>
              <a:t>Ludewig, K. (2011, im Druck). Psychische Systeme….. Familiendynamik.</a:t>
            </a:r>
          </a:p>
          <a:p>
            <a:pPr defTabSz="447675"/>
            <a:endParaRPr lang="de-DE" sz="2000">
              <a:solidFill>
                <a:srgbClr val="000066"/>
              </a:solidFill>
            </a:endParaRPr>
          </a:p>
          <a:p>
            <a:pPr algn="ctr" defTabSz="447675"/>
            <a:r>
              <a:rPr lang="de-DE">
                <a:solidFill>
                  <a:srgbClr val="000066"/>
                </a:solidFill>
              </a:rPr>
              <a:t>Weitere spezielle Arbeiten finden sich in den Literaturhinweisen beider genannter Aufsätze.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umsplatzhalter 3"/>
          <p:cNvSpPr>
            <a:spLocks noGrp="1"/>
          </p:cNvSpPr>
          <p:nvPr>
            <p:ph type="dt" sz="quarter" idx="10"/>
          </p:nvPr>
        </p:nvSpPr>
        <p:spPr>
          <a:noFill/>
        </p:spPr>
        <p:txBody>
          <a:bodyPr/>
          <a:lstStyle/>
          <a:p>
            <a:r>
              <a:rPr lang="de-DE" smtClean="0"/>
              <a:t>May 2011</a:t>
            </a:r>
          </a:p>
        </p:txBody>
      </p:sp>
      <p:sp>
        <p:nvSpPr>
          <p:cNvPr id="16387" name="Fußzeilenplatzhalter 4"/>
          <p:cNvSpPr>
            <a:spLocks noGrp="1"/>
          </p:cNvSpPr>
          <p:nvPr>
            <p:ph type="ftr" sz="quarter" idx="11"/>
          </p:nvPr>
        </p:nvSpPr>
        <p:spPr>
          <a:noFill/>
        </p:spPr>
        <p:txBody>
          <a:bodyPr/>
          <a:lstStyle/>
          <a:p>
            <a:r>
              <a:rPr lang="de-DE" smtClean="0"/>
              <a:t>Dr. K. Ludewig</a:t>
            </a:r>
          </a:p>
        </p:txBody>
      </p:sp>
      <p:sp>
        <p:nvSpPr>
          <p:cNvPr id="16388" name="Foliennummernplatzhalter 5"/>
          <p:cNvSpPr>
            <a:spLocks noGrp="1"/>
          </p:cNvSpPr>
          <p:nvPr>
            <p:ph type="sldNum" sz="quarter" idx="12"/>
          </p:nvPr>
        </p:nvSpPr>
        <p:spPr>
          <a:noFill/>
        </p:spPr>
        <p:txBody>
          <a:bodyPr/>
          <a:lstStyle/>
          <a:p>
            <a:fld id="{CF0CC5F8-C9DE-4533-910F-0ACDD0317009}" type="slidenum">
              <a:rPr lang="de-DE" smtClean="0"/>
              <a:pPr/>
              <a:t>20</a:t>
            </a:fld>
            <a:endParaRPr lang="de-DE" smtClean="0"/>
          </a:p>
        </p:txBody>
      </p:sp>
      <p:sp>
        <p:nvSpPr>
          <p:cNvPr id="16389" name="Rectangle 2"/>
          <p:cNvSpPr>
            <a:spLocks noGrp="1" noChangeArrowheads="1"/>
          </p:cNvSpPr>
          <p:nvPr>
            <p:ph type="title"/>
          </p:nvPr>
        </p:nvSpPr>
        <p:spPr>
          <a:xfrm>
            <a:off x="900113" y="115888"/>
            <a:ext cx="7275512" cy="936625"/>
          </a:xfrm>
          <a:solidFill>
            <a:srgbClr val="FFFFFF"/>
          </a:solidFill>
        </p:spPr>
        <p:txBody>
          <a:bodyPr/>
          <a:lstStyle/>
          <a:p>
            <a:pPr eaLnBrk="1" hangingPunct="1"/>
            <a:r>
              <a:rPr lang="de-DE" sz="3200" smtClean="0">
                <a:solidFill>
                  <a:srgbClr val="CC3300"/>
                </a:solidFill>
                <a:latin typeface="Times New Roman" pitchFamily="18" charset="0"/>
              </a:rPr>
              <a:t>Das Mitglied-Konzept:</a:t>
            </a:r>
            <a:r>
              <a:rPr lang="de-DE" sz="2800" smtClean="0">
                <a:solidFill>
                  <a:srgbClr val="CC3300"/>
                </a:solidFill>
                <a:latin typeface="Times New Roman" pitchFamily="18" charset="0"/>
              </a:rPr>
              <a:t> </a:t>
            </a:r>
            <a:br>
              <a:rPr lang="de-DE" sz="2800" smtClean="0">
                <a:solidFill>
                  <a:srgbClr val="CC3300"/>
                </a:solidFill>
                <a:latin typeface="Times New Roman" pitchFamily="18" charset="0"/>
              </a:rPr>
            </a:br>
            <a:r>
              <a:rPr lang="de-DE" sz="2400" smtClean="0">
                <a:solidFill>
                  <a:srgbClr val="000066"/>
                </a:solidFill>
                <a:latin typeface="Times New Roman" pitchFamily="18" charset="0"/>
              </a:rPr>
              <a:t>Vorteile für die klinische Theorie</a:t>
            </a:r>
          </a:p>
        </p:txBody>
      </p:sp>
      <p:sp>
        <p:nvSpPr>
          <p:cNvPr id="50179" name="Rectangle 3"/>
          <p:cNvSpPr>
            <a:spLocks noGrp="1" noChangeArrowheads="1"/>
          </p:cNvSpPr>
          <p:nvPr>
            <p:ph type="body" idx="1"/>
          </p:nvPr>
        </p:nvSpPr>
        <p:spPr>
          <a:xfrm>
            <a:off x="250825" y="1341438"/>
            <a:ext cx="8713788" cy="4679950"/>
          </a:xfrm>
          <a:ln>
            <a:solidFill>
              <a:srgbClr val="CC3300"/>
            </a:solidFill>
          </a:ln>
        </p:spPr>
        <p:txBody>
          <a:bodyPr/>
          <a:lstStyle/>
          <a:p>
            <a:pPr eaLnBrk="1" hangingPunct="1">
              <a:lnSpc>
                <a:spcPct val="90000"/>
              </a:lnSpc>
              <a:spcBef>
                <a:spcPct val="0"/>
              </a:spcBef>
              <a:spcAft>
                <a:spcPct val="35000"/>
              </a:spcAft>
              <a:buFont typeface="Wingdings" pitchFamily="2" charset="2"/>
              <a:buNone/>
            </a:pPr>
            <a:r>
              <a:rPr lang="de-DE" sz="2200" smtClean="0">
                <a:solidFill>
                  <a:srgbClr val="333399"/>
                </a:solidFill>
                <a:latin typeface="Times New Roman" pitchFamily="18" charset="0"/>
                <a:cs typeface="Times New Roman" pitchFamily="18" charset="0"/>
              </a:rPr>
              <a:t>Das Mitglied-Konzept erlaubt gegenüber dem Luhmannschen Kommunika-tionsbegriff: </a:t>
            </a:r>
          </a:p>
          <a:p>
            <a:pPr eaLnBrk="1" hangingPunct="1">
              <a:lnSpc>
                <a:spcPct val="90000"/>
              </a:lnSpc>
              <a:spcBef>
                <a:spcPct val="0"/>
              </a:spcBef>
              <a:spcAft>
                <a:spcPct val="35000"/>
              </a:spcAft>
              <a:buFont typeface="Wingdings" pitchFamily="2" charset="2"/>
              <a:buChar char="ü"/>
            </a:pPr>
            <a:r>
              <a:rPr lang="de-DE" sz="2200" smtClean="0">
                <a:solidFill>
                  <a:srgbClr val="333399"/>
                </a:solidFill>
                <a:latin typeface="Times New Roman" pitchFamily="18" charset="0"/>
                <a:cs typeface="Times New Roman" pitchFamily="18" charset="0"/>
              </a:rPr>
              <a:t>einen systemisch korrekten </a:t>
            </a:r>
            <a:r>
              <a:rPr lang="de-DE" sz="2200" b="1" i="1" smtClean="0">
                <a:solidFill>
                  <a:srgbClr val="333399"/>
                </a:solidFill>
                <a:latin typeface="Times New Roman" pitchFamily="18" charset="0"/>
                <a:cs typeface="Times New Roman" pitchFamily="18" charset="0"/>
              </a:rPr>
              <a:t>Rückbezug</a:t>
            </a:r>
            <a:r>
              <a:rPr lang="de-DE" sz="2200" smtClean="0">
                <a:solidFill>
                  <a:srgbClr val="333399"/>
                </a:solidFill>
                <a:latin typeface="Times New Roman" pitchFamily="18" charset="0"/>
                <a:cs typeface="Times New Roman" pitchFamily="18" charset="0"/>
              </a:rPr>
              <a:t> der Kommunikationen auf die an einer Interaktion Beteiligten</a:t>
            </a:r>
          </a:p>
          <a:p>
            <a:pPr eaLnBrk="1" hangingPunct="1">
              <a:lnSpc>
                <a:spcPct val="90000"/>
              </a:lnSpc>
              <a:spcBef>
                <a:spcPct val="0"/>
              </a:spcBef>
              <a:spcAft>
                <a:spcPct val="35000"/>
              </a:spcAft>
              <a:buFont typeface="Wingdings" pitchFamily="2" charset="2"/>
              <a:buChar char="ü"/>
            </a:pPr>
            <a:r>
              <a:rPr lang="de-DE" sz="2200" smtClean="0">
                <a:solidFill>
                  <a:srgbClr val="333399"/>
                </a:solidFill>
                <a:latin typeface="Times New Roman" pitchFamily="18" charset="0"/>
                <a:cs typeface="Times New Roman" pitchFamily="18" charset="0"/>
              </a:rPr>
              <a:t>Unterscheidung von </a:t>
            </a:r>
            <a:r>
              <a:rPr lang="de-DE" sz="2200" b="1" i="1" smtClean="0">
                <a:solidFill>
                  <a:srgbClr val="CC3300"/>
                </a:solidFill>
                <a:latin typeface="Times New Roman" pitchFamily="18" charset="0"/>
                <a:cs typeface="Times New Roman" pitchFamily="18" charset="0"/>
              </a:rPr>
              <a:t>Mensch</a:t>
            </a:r>
            <a:r>
              <a:rPr lang="de-DE" sz="2200" b="1" i="1" smtClean="0">
                <a:latin typeface="Times New Roman" pitchFamily="18" charset="0"/>
                <a:cs typeface="Times New Roman" pitchFamily="18" charset="0"/>
              </a:rPr>
              <a:t> </a:t>
            </a:r>
            <a:r>
              <a:rPr lang="de-DE" sz="2200" smtClean="0">
                <a:solidFill>
                  <a:srgbClr val="000066"/>
                </a:solidFill>
                <a:latin typeface="Times New Roman" pitchFamily="18" charset="0"/>
                <a:cs typeface="Times New Roman" pitchFamily="18" charset="0"/>
              </a:rPr>
              <a:t>(bio-psycho-soziale Einheit),</a:t>
            </a:r>
            <a:r>
              <a:rPr lang="de-DE" sz="2200" smtClean="0">
                <a:latin typeface="Times New Roman" pitchFamily="18" charset="0"/>
                <a:cs typeface="Times New Roman" pitchFamily="18" charset="0"/>
              </a:rPr>
              <a:t> </a:t>
            </a:r>
            <a:r>
              <a:rPr lang="de-DE" sz="2200" b="1" i="1" smtClean="0">
                <a:solidFill>
                  <a:srgbClr val="CC3300"/>
                </a:solidFill>
                <a:latin typeface="Times New Roman" pitchFamily="18" charset="0"/>
                <a:cs typeface="Times New Roman" pitchFamily="18" charset="0"/>
              </a:rPr>
              <a:t>Rolle</a:t>
            </a:r>
            <a:r>
              <a:rPr lang="de-DE" sz="2200" smtClean="0">
                <a:solidFill>
                  <a:srgbClr val="333399"/>
                </a:solidFill>
                <a:latin typeface="Times New Roman" pitchFamily="18" charset="0"/>
                <a:cs typeface="Times New Roman" pitchFamily="18" charset="0"/>
              </a:rPr>
              <a:t> (Pro-gramm zur Ausführung von Mitgliedschaften) und </a:t>
            </a:r>
            <a:r>
              <a:rPr lang="de-DE" sz="2200" b="1" i="1" smtClean="0">
                <a:solidFill>
                  <a:srgbClr val="CC3300"/>
                </a:solidFill>
                <a:latin typeface="Times New Roman" pitchFamily="18" charset="0"/>
                <a:cs typeface="Times New Roman" pitchFamily="18" charset="0"/>
              </a:rPr>
              <a:t>Mitglied</a:t>
            </a:r>
            <a:r>
              <a:rPr lang="de-DE" sz="2200" smtClean="0">
                <a:solidFill>
                  <a:srgbClr val="333399"/>
                </a:solidFill>
                <a:latin typeface="Times New Roman" pitchFamily="18" charset="0"/>
                <a:cs typeface="Times New Roman" pitchFamily="18" charset="0"/>
              </a:rPr>
              <a:t> (aktuell interagierender sozialer Operator)</a:t>
            </a:r>
          </a:p>
          <a:p>
            <a:pPr eaLnBrk="1" hangingPunct="1">
              <a:lnSpc>
                <a:spcPct val="90000"/>
              </a:lnSpc>
              <a:spcBef>
                <a:spcPct val="0"/>
              </a:spcBef>
              <a:buFont typeface="Wingdings" pitchFamily="2" charset="2"/>
              <a:buChar char="ü"/>
            </a:pPr>
            <a:r>
              <a:rPr lang="de-DE" sz="2200" smtClean="0">
                <a:solidFill>
                  <a:srgbClr val="333399"/>
                </a:solidFill>
                <a:latin typeface="Times New Roman" pitchFamily="18" charset="0"/>
                <a:cs typeface="Times New Roman" pitchFamily="18" charset="0"/>
              </a:rPr>
              <a:t>Konzeptualisierung des Therapieziels als </a:t>
            </a:r>
          </a:p>
          <a:p>
            <a:pPr eaLnBrk="1" hangingPunct="1">
              <a:lnSpc>
                <a:spcPct val="90000"/>
              </a:lnSpc>
              <a:spcBef>
                <a:spcPct val="0"/>
              </a:spcBef>
              <a:spcAft>
                <a:spcPct val="35000"/>
              </a:spcAft>
              <a:buFont typeface="Wingdings" pitchFamily="2" charset="2"/>
              <a:buNone/>
            </a:pPr>
            <a:r>
              <a:rPr lang="de-DE" sz="2200" b="1" i="1" smtClean="0">
                <a:solidFill>
                  <a:srgbClr val="333399"/>
                </a:solidFill>
                <a:latin typeface="Times New Roman" pitchFamily="18" charset="0"/>
                <a:cs typeface="Times New Roman" pitchFamily="18" charset="0"/>
              </a:rPr>
              <a:t>	„Ersetzen problemerhaltender psychischer Systeme“</a:t>
            </a:r>
            <a:r>
              <a:rPr lang="de-DE" sz="2200" smtClean="0">
                <a:solidFill>
                  <a:srgbClr val="333399"/>
                </a:solidFill>
                <a:latin typeface="Times New Roman" pitchFamily="18" charset="0"/>
                <a:cs typeface="Times New Roman" pitchFamily="18" charset="0"/>
              </a:rPr>
              <a:t>  (Einzel-Th.) bzw. </a:t>
            </a:r>
            <a:r>
              <a:rPr lang="de-DE" sz="2200" b="1" i="1" smtClean="0">
                <a:solidFill>
                  <a:srgbClr val="333399"/>
                </a:solidFill>
                <a:latin typeface="Times New Roman" pitchFamily="18" charset="0"/>
                <a:cs typeface="Times New Roman" pitchFamily="18" charset="0"/>
              </a:rPr>
              <a:t>„Auflösung der Mitgliedschaft im Problemsystem“ </a:t>
            </a:r>
            <a:r>
              <a:rPr lang="de-DE" sz="2200" smtClean="0">
                <a:solidFill>
                  <a:srgbClr val="333399"/>
                </a:solidFill>
                <a:latin typeface="Times New Roman" pitchFamily="18" charset="0"/>
                <a:cs typeface="Times New Roman" pitchFamily="18" charset="0"/>
              </a:rPr>
              <a:t>(System-Th.).</a:t>
            </a:r>
          </a:p>
          <a:p>
            <a:pPr eaLnBrk="1" hangingPunct="1">
              <a:lnSpc>
                <a:spcPct val="90000"/>
              </a:lnSpc>
              <a:spcBef>
                <a:spcPct val="0"/>
              </a:spcBef>
              <a:spcAft>
                <a:spcPct val="35000"/>
              </a:spcAft>
              <a:buFont typeface="Wingdings" pitchFamily="2" charset="2"/>
              <a:buChar char="ü"/>
            </a:pPr>
            <a:r>
              <a:rPr lang="de-DE" sz="2200" smtClean="0">
                <a:solidFill>
                  <a:srgbClr val="333399"/>
                </a:solidFill>
                <a:latin typeface="Times New Roman" pitchFamily="18" charset="0"/>
                <a:cs typeface="Times New Roman" pitchFamily="18" charset="0"/>
              </a:rPr>
              <a:t>Orientiert die Praxis durch eine allgemeine, im voraus bestimmbare Definition der </a:t>
            </a:r>
            <a:r>
              <a:rPr lang="de-DE" sz="2200" b="1" i="1" smtClean="0">
                <a:solidFill>
                  <a:srgbClr val="CC3300"/>
                </a:solidFill>
                <a:latin typeface="Times New Roman" pitchFamily="18" charset="0"/>
                <a:cs typeface="Times New Roman" pitchFamily="18" charset="0"/>
              </a:rPr>
              <a:t>„Therapeutenrolle“ </a:t>
            </a:r>
            <a:r>
              <a:rPr lang="de-DE" sz="2200" smtClean="0">
                <a:solidFill>
                  <a:srgbClr val="000099"/>
                </a:solidFill>
                <a:latin typeface="Times New Roman" pitchFamily="18" charset="0"/>
                <a:cs typeface="Times New Roman" pitchFamily="18" charset="0"/>
              </a:rPr>
              <a:t>(z.B. 10+1 Leitsätze bzw. -fragen)</a:t>
            </a:r>
          </a:p>
          <a:p>
            <a:pPr eaLnBrk="1" hangingPunct="1">
              <a:lnSpc>
                <a:spcPct val="90000"/>
              </a:lnSpc>
              <a:spcBef>
                <a:spcPct val="0"/>
              </a:spcBef>
              <a:spcAft>
                <a:spcPct val="35000"/>
              </a:spcAft>
              <a:buFontTx/>
              <a:buNone/>
            </a:pPr>
            <a:r>
              <a:rPr lang="de-DE" sz="2200" smtClean="0">
                <a:latin typeface="Times New Roman" pitchFamily="18" charset="0"/>
              </a:rPr>
              <a:t> 	</a:t>
            </a:r>
            <a:r>
              <a:rPr lang="de-DE" sz="2400" smtClean="0">
                <a:solidFill>
                  <a:srgbClr val="333399"/>
                </a:solidFill>
                <a:latin typeface="Times New Roman" pitchFamily="18" charset="0"/>
              </a:rPr>
              <a:t>wobei: </a:t>
            </a:r>
            <a:r>
              <a:rPr lang="de-DE" sz="2400" b="1" i="1" smtClean="0">
                <a:solidFill>
                  <a:srgbClr val="993300"/>
                </a:solidFill>
                <a:latin typeface="Times New Roman" pitchFamily="18" charset="0"/>
              </a:rPr>
              <a:t>Mensch</a:t>
            </a:r>
            <a:r>
              <a:rPr lang="de-DE" sz="2400" b="1" i="1" smtClean="0">
                <a:solidFill>
                  <a:srgbClr val="333399"/>
                </a:solidFill>
                <a:latin typeface="Times New Roman" pitchFamily="18" charset="0"/>
              </a:rPr>
              <a:t> </a:t>
            </a:r>
            <a:r>
              <a:rPr lang="de-DE" sz="2400" b="1" i="1" smtClean="0">
                <a:solidFill>
                  <a:srgbClr val="008000"/>
                </a:solidFill>
                <a:latin typeface="Times New Roman" pitchFamily="18" charset="0"/>
              </a:rPr>
              <a:t>≠ Therapeut als </a:t>
            </a:r>
            <a:r>
              <a:rPr lang="de-DE" sz="2400" b="1" i="1" u="sng" smtClean="0">
                <a:solidFill>
                  <a:srgbClr val="008000"/>
                </a:solidFill>
                <a:latin typeface="Times New Roman" pitchFamily="18" charset="0"/>
              </a:rPr>
              <a:t>Rolle</a:t>
            </a:r>
            <a:r>
              <a:rPr lang="de-DE" sz="2400" b="1" i="1" smtClean="0">
                <a:solidFill>
                  <a:srgbClr val="333399"/>
                </a:solidFill>
                <a:latin typeface="Times New Roman" pitchFamily="18" charset="0"/>
              </a:rPr>
              <a:t> ≠ Therapeut als </a:t>
            </a:r>
            <a:r>
              <a:rPr lang="de-DE" sz="2400" b="1" i="1" u="sng" smtClean="0">
                <a:solidFill>
                  <a:srgbClr val="333399"/>
                </a:solidFill>
                <a:latin typeface="Times New Roman" pitchFamily="18" charset="0"/>
              </a:rPr>
              <a:t>Mitglied</a:t>
            </a:r>
            <a:endParaRPr lang="de-DE" sz="2400" smtClean="0">
              <a:solidFill>
                <a:srgbClr val="3333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0179">
                                            <p:txEl>
                                              <p:pRg st="1" end="1"/>
                                            </p:txEl>
                                          </p:spTgt>
                                        </p:tgtEl>
                                        <p:attrNameLst>
                                          <p:attrName>style.visibility</p:attrName>
                                        </p:attrNameLst>
                                      </p:cBhvr>
                                      <p:to>
                                        <p:strVal val="visible"/>
                                      </p:to>
                                    </p:set>
                                    <p:anim calcmode="lin" valueType="num">
                                      <p:cBhvr additive="base">
                                        <p:cTn id="7"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 calcmode="lin" valueType="num">
                                      <p:cBhvr additive="base">
                                        <p:cTn id="13"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anim calcmode="lin" valueType="num">
                                      <p:cBhvr additive="base">
                                        <p:cTn id="19" dur="500" fill="hold"/>
                                        <p:tgtEl>
                                          <p:spTgt spid="5017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0179">
                                            <p:txEl>
                                              <p:pRg st="4" end="4"/>
                                            </p:txEl>
                                          </p:spTgt>
                                        </p:tgtEl>
                                        <p:attrNameLst>
                                          <p:attrName>style.visibility</p:attrName>
                                        </p:attrNameLst>
                                      </p:cBhvr>
                                      <p:to>
                                        <p:strVal val="visible"/>
                                      </p:to>
                                    </p:set>
                                    <p:anim calcmode="lin" valueType="num">
                                      <p:cBhvr additive="base">
                                        <p:cTn id="25" dur="500" fill="hold"/>
                                        <p:tgtEl>
                                          <p:spTgt spid="5017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01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0179">
                                            <p:txEl>
                                              <p:pRg st="5" end="5"/>
                                            </p:txEl>
                                          </p:spTgt>
                                        </p:tgtEl>
                                        <p:attrNameLst>
                                          <p:attrName>style.visibility</p:attrName>
                                        </p:attrNameLst>
                                      </p:cBhvr>
                                      <p:to>
                                        <p:strVal val="visible"/>
                                      </p:to>
                                    </p:set>
                                    <p:anim calcmode="lin" valueType="num">
                                      <p:cBhvr additive="base">
                                        <p:cTn id="31" dur="500" fill="hold"/>
                                        <p:tgtEl>
                                          <p:spTgt spid="5017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01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 calcmode="lin" valueType="num">
                                      <p:cBhvr additive="base">
                                        <p:cTn id="37" dur="500" fill="hold"/>
                                        <p:tgtEl>
                                          <p:spTgt spid="5017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017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umsplatzhalter 1"/>
          <p:cNvSpPr>
            <a:spLocks noGrp="1"/>
          </p:cNvSpPr>
          <p:nvPr>
            <p:ph type="dt" sz="quarter" idx="10"/>
          </p:nvPr>
        </p:nvSpPr>
        <p:spPr>
          <a:noFill/>
        </p:spPr>
        <p:txBody>
          <a:bodyPr/>
          <a:lstStyle/>
          <a:p>
            <a:r>
              <a:rPr lang="de-DE" smtClean="0"/>
              <a:t>May 2011</a:t>
            </a:r>
          </a:p>
        </p:txBody>
      </p:sp>
      <p:sp>
        <p:nvSpPr>
          <p:cNvPr id="17411" name="Fußzeilenplatzhalter 2"/>
          <p:cNvSpPr>
            <a:spLocks noGrp="1"/>
          </p:cNvSpPr>
          <p:nvPr>
            <p:ph type="ftr" sz="quarter" idx="11"/>
          </p:nvPr>
        </p:nvSpPr>
        <p:spPr>
          <a:noFill/>
        </p:spPr>
        <p:txBody>
          <a:bodyPr/>
          <a:lstStyle/>
          <a:p>
            <a:r>
              <a:rPr lang="de-DE" smtClean="0"/>
              <a:t>Dr. K. Ludewig</a:t>
            </a:r>
          </a:p>
        </p:txBody>
      </p:sp>
      <p:sp>
        <p:nvSpPr>
          <p:cNvPr id="17412" name="Foliennummernplatzhalter 3"/>
          <p:cNvSpPr>
            <a:spLocks noGrp="1"/>
          </p:cNvSpPr>
          <p:nvPr>
            <p:ph type="sldNum" sz="quarter" idx="12"/>
          </p:nvPr>
        </p:nvSpPr>
        <p:spPr>
          <a:noFill/>
        </p:spPr>
        <p:txBody>
          <a:bodyPr/>
          <a:lstStyle/>
          <a:p>
            <a:fld id="{5AEA8D82-FF0E-4E23-AAAB-E18F8ED60933}" type="slidenum">
              <a:rPr lang="de-DE" smtClean="0"/>
              <a:pPr/>
              <a:t>21</a:t>
            </a:fld>
            <a:endParaRPr lang="de-DE" smtClean="0"/>
          </a:p>
        </p:txBody>
      </p:sp>
      <p:sp>
        <p:nvSpPr>
          <p:cNvPr id="2" name="Text Box 2"/>
          <p:cNvSpPr txBox="1">
            <a:spLocks noChangeArrowheads="1"/>
          </p:cNvSpPr>
          <p:nvPr/>
        </p:nvSpPr>
        <p:spPr bwMode="auto">
          <a:xfrm>
            <a:off x="827088" y="1412875"/>
            <a:ext cx="7704137" cy="4662815"/>
          </a:xfrm>
          <a:prstGeom prst="rect">
            <a:avLst/>
          </a:prstGeom>
          <a:noFill/>
          <a:ln w="9525">
            <a:solidFill>
              <a:srgbClr val="CC3300"/>
            </a:solidFill>
            <a:miter lim="800000"/>
            <a:headEnd/>
            <a:tailEnd/>
          </a:ln>
        </p:spPr>
        <p:txBody>
          <a:bodyPr>
            <a:spAutoFit/>
          </a:bodyPr>
          <a:lstStyle/>
          <a:p>
            <a:pPr>
              <a:spcBef>
                <a:spcPct val="50000"/>
              </a:spcBef>
              <a:tabLst>
                <a:tab pos="1520825" algn="l"/>
              </a:tabLst>
            </a:pPr>
            <a:r>
              <a:rPr lang="de-DE" sz="2200">
                <a:solidFill>
                  <a:srgbClr val="003366"/>
                </a:solidFill>
              </a:rPr>
              <a:t>Systeme sind durch ihre Elemente, Relationen und Grenze definiert.</a:t>
            </a:r>
          </a:p>
          <a:p>
            <a:pPr>
              <a:spcBef>
                <a:spcPct val="50000"/>
              </a:spcBef>
              <a:tabLst>
                <a:tab pos="1520825" algn="l"/>
              </a:tabLst>
            </a:pPr>
            <a:r>
              <a:rPr lang="de-DE" sz="2200" b="1">
                <a:solidFill>
                  <a:srgbClr val="CC3300"/>
                </a:solidFill>
              </a:rPr>
              <a:t>Psychische Systeme</a:t>
            </a:r>
            <a:r>
              <a:rPr lang="de-DE" sz="2200">
                <a:solidFill>
                  <a:srgbClr val="003366"/>
                </a:solidFill>
              </a:rPr>
              <a:t> stellen temporalisierte Prozesse dar, die  körperliche Aktivitäten/Veränderungen (Kognitionen, Emotionen, Handlungen) zu Bewusstsein verarbeiten. Sie entstehen im Zusammenhang mit tatsächlicher sozialer Interaktion oder als Reaktion auf </a:t>
            </a:r>
            <a:r>
              <a:rPr lang="de-DE" sz="2200" smtClean="0">
                <a:solidFill>
                  <a:srgbClr val="003366"/>
                </a:solidFill>
              </a:rPr>
              <a:t>innere </a:t>
            </a:r>
            <a:r>
              <a:rPr lang="de-DE" sz="2200">
                <a:solidFill>
                  <a:srgbClr val="003366"/>
                </a:solidFill>
              </a:rPr>
              <a:t>Aktivitäten.</a:t>
            </a:r>
          </a:p>
          <a:p>
            <a:pPr>
              <a:spcBef>
                <a:spcPct val="50000"/>
              </a:spcBef>
              <a:tabLst>
                <a:tab pos="1520825" algn="l"/>
              </a:tabLst>
            </a:pPr>
            <a:r>
              <a:rPr lang="de-DE" sz="2200">
                <a:solidFill>
                  <a:srgbClr val="003366"/>
                </a:solidFill>
              </a:rPr>
              <a:t>Für psychische Systeme gilt:</a:t>
            </a:r>
          </a:p>
          <a:p>
            <a:pPr>
              <a:spcBef>
                <a:spcPct val="50000"/>
              </a:spcBef>
              <a:tabLst>
                <a:tab pos="1520825" algn="l"/>
              </a:tabLst>
            </a:pPr>
            <a:r>
              <a:rPr lang="de-DE" sz="2200" b="1">
                <a:solidFill>
                  <a:srgbClr val="336600"/>
                </a:solidFill>
              </a:rPr>
              <a:t>Elemente</a:t>
            </a:r>
            <a:r>
              <a:rPr lang="de-DE" sz="2200">
                <a:solidFill>
                  <a:srgbClr val="003366"/>
                </a:solidFill>
              </a:rPr>
              <a:t>	:= kognitiv-affektive Einheiten des Bewusstseins</a:t>
            </a:r>
          </a:p>
          <a:p>
            <a:pPr>
              <a:spcBef>
                <a:spcPct val="50000"/>
              </a:spcBef>
              <a:tabLst>
                <a:tab pos="1520825" algn="l"/>
              </a:tabLst>
            </a:pPr>
            <a:r>
              <a:rPr lang="de-DE" sz="2200" b="1">
                <a:solidFill>
                  <a:srgbClr val="336600"/>
                </a:solidFill>
              </a:rPr>
              <a:t>Relationen</a:t>
            </a:r>
            <a:r>
              <a:rPr lang="de-DE" sz="2200">
                <a:solidFill>
                  <a:srgbClr val="003366"/>
                </a:solidFill>
              </a:rPr>
              <a:t>	:= Anschlussbildung </a:t>
            </a:r>
          </a:p>
          <a:p>
            <a:pPr>
              <a:spcBef>
                <a:spcPct val="50000"/>
              </a:spcBef>
              <a:tabLst>
                <a:tab pos="1520825" algn="l"/>
              </a:tabLst>
            </a:pPr>
            <a:r>
              <a:rPr lang="de-DE" sz="2200" b="1">
                <a:solidFill>
                  <a:srgbClr val="336600"/>
                </a:solidFill>
              </a:rPr>
              <a:t>Grenze</a:t>
            </a:r>
            <a:r>
              <a:rPr lang="de-DE" sz="2200">
                <a:solidFill>
                  <a:srgbClr val="003366"/>
                </a:solidFill>
              </a:rPr>
              <a:t>	:= Sinngrenze</a:t>
            </a:r>
            <a:r>
              <a:rPr lang="de-DE"/>
              <a:t> </a:t>
            </a:r>
          </a:p>
        </p:txBody>
      </p:sp>
      <p:sp>
        <p:nvSpPr>
          <p:cNvPr id="17414" name="Rectangle 3"/>
          <p:cNvSpPr>
            <a:spLocks noChangeArrowheads="1"/>
          </p:cNvSpPr>
          <p:nvPr/>
        </p:nvSpPr>
        <p:spPr bwMode="auto">
          <a:xfrm>
            <a:off x="1403350" y="188913"/>
            <a:ext cx="6477000" cy="896937"/>
          </a:xfrm>
          <a:prstGeom prst="rect">
            <a:avLst/>
          </a:prstGeom>
          <a:solidFill>
            <a:schemeClr val="bg1"/>
          </a:solidFill>
          <a:ln w="9525">
            <a:noFill/>
            <a:miter lim="800000"/>
            <a:headEnd/>
            <a:tailEnd/>
          </a:ln>
        </p:spPr>
        <p:txBody>
          <a:bodyPr anchor="ctr"/>
          <a:lstStyle/>
          <a:p>
            <a:pPr algn="ctr"/>
            <a:r>
              <a:rPr lang="de-DE" sz="2800">
                <a:solidFill>
                  <a:srgbClr val="FF3300"/>
                </a:solidFill>
              </a:rPr>
              <a:t> </a:t>
            </a:r>
            <a:r>
              <a:rPr lang="de-DE" sz="3200">
                <a:solidFill>
                  <a:srgbClr val="993300"/>
                </a:solidFill>
              </a:rPr>
              <a:t>Psychische Systeme </a:t>
            </a:r>
            <a:endParaRPr lang="de-DE" sz="3200" smtClean="0">
              <a:solidFill>
                <a:srgbClr val="993300"/>
              </a:solidFill>
            </a:endParaRPr>
          </a:p>
          <a:p>
            <a:pPr algn="ctr"/>
            <a:r>
              <a:rPr lang="de-DE" sz="3200" smtClean="0">
                <a:solidFill>
                  <a:srgbClr val="002060"/>
                </a:solidFill>
              </a:rPr>
              <a:t>- </a:t>
            </a:r>
            <a:r>
              <a:rPr lang="de-DE" sz="2400" smtClean="0">
                <a:solidFill>
                  <a:srgbClr val="000066"/>
                </a:solidFill>
              </a:rPr>
              <a:t>systemtheoretische Definition -</a:t>
            </a:r>
            <a:endParaRPr lang="de-DE" sz="24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amond(in)">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umsplatzhalter 1"/>
          <p:cNvSpPr>
            <a:spLocks noGrp="1"/>
          </p:cNvSpPr>
          <p:nvPr>
            <p:ph type="dt" sz="quarter" idx="10"/>
          </p:nvPr>
        </p:nvSpPr>
        <p:spPr>
          <a:noFill/>
        </p:spPr>
        <p:txBody>
          <a:bodyPr/>
          <a:lstStyle/>
          <a:p>
            <a:r>
              <a:rPr lang="de-DE" smtClean="0"/>
              <a:t>May 2011</a:t>
            </a:r>
          </a:p>
        </p:txBody>
      </p:sp>
      <p:sp>
        <p:nvSpPr>
          <p:cNvPr id="18435" name="Fußzeilenplatzhalter 2"/>
          <p:cNvSpPr>
            <a:spLocks noGrp="1"/>
          </p:cNvSpPr>
          <p:nvPr>
            <p:ph type="ftr" sz="quarter" idx="11"/>
          </p:nvPr>
        </p:nvSpPr>
        <p:spPr>
          <a:noFill/>
        </p:spPr>
        <p:txBody>
          <a:bodyPr/>
          <a:lstStyle/>
          <a:p>
            <a:r>
              <a:rPr lang="de-DE" smtClean="0"/>
              <a:t>Dr. K. Ludewig</a:t>
            </a:r>
          </a:p>
        </p:txBody>
      </p:sp>
      <p:sp>
        <p:nvSpPr>
          <p:cNvPr id="18436" name="Foliennummernplatzhalter 3"/>
          <p:cNvSpPr>
            <a:spLocks noGrp="1"/>
          </p:cNvSpPr>
          <p:nvPr>
            <p:ph type="sldNum" sz="quarter" idx="12"/>
          </p:nvPr>
        </p:nvSpPr>
        <p:spPr>
          <a:noFill/>
        </p:spPr>
        <p:txBody>
          <a:bodyPr/>
          <a:lstStyle/>
          <a:p>
            <a:fld id="{EF12F830-EBFD-47AD-97A3-1BAD38253323}" type="slidenum">
              <a:rPr lang="de-DE" smtClean="0"/>
              <a:pPr/>
              <a:t>22</a:t>
            </a:fld>
            <a:endParaRPr lang="de-DE" smtClean="0"/>
          </a:p>
        </p:txBody>
      </p:sp>
      <p:sp>
        <p:nvSpPr>
          <p:cNvPr id="5122" name="Text Box 2"/>
          <p:cNvSpPr txBox="1">
            <a:spLocks noChangeArrowheads="1"/>
          </p:cNvSpPr>
          <p:nvPr/>
        </p:nvSpPr>
        <p:spPr bwMode="auto">
          <a:xfrm>
            <a:off x="467544" y="1124744"/>
            <a:ext cx="8280920" cy="4924425"/>
          </a:xfrm>
          <a:prstGeom prst="rect">
            <a:avLst/>
          </a:prstGeom>
          <a:noFill/>
          <a:ln w="9525">
            <a:solidFill>
              <a:srgbClr val="CC3300"/>
            </a:solidFill>
            <a:miter lim="800000"/>
            <a:headEnd/>
            <a:tailEnd/>
          </a:ln>
        </p:spPr>
        <p:txBody>
          <a:bodyPr wrap="square">
            <a:spAutoFit/>
          </a:bodyPr>
          <a:lstStyle/>
          <a:p>
            <a:pPr>
              <a:spcBef>
                <a:spcPct val="50000"/>
              </a:spcBef>
              <a:tabLst>
                <a:tab pos="539750" algn="l"/>
              </a:tabLst>
            </a:pPr>
            <a:r>
              <a:rPr lang="de-DE" sz="2800" b="1" i="1">
                <a:solidFill>
                  <a:srgbClr val="A50021"/>
                </a:solidFill>
                <a:latin typeface="Times New Roman" pitchFamily="18" charset="0"/>
              </a:rPr>
              <a:t>Psychische Systeme</a:t>
            </a:r>
            <a:r>
              <a:rPr lang="de-DE" sz="2200">
                <a:solidFill>
                  <a:srgbClr val="003366"/>
                </a:solidFill>
                <a:latin typeface="Times New Roman" pitchFamily="18" charset="0"/>
              </a:rPr>
              <a:t> </a:t>
            </a:r>
          </a:p>
          <a:p>
            <a:pPr>
              <a:spcBef>
                <a:spcPct val="50000"/>
              </a:spcBef>
              <a:buFont typeface="Wingdings" pitchFamily="2" charset="2"/>
              <a:buChar char="Ø"/>
              <a:tabLst>
                <a:tab pos="358775" algn="l"/>
              </a:tabLst>
            </a:pPr>
            <a:r>
              <a:rPr lang="de-DE" sz="2400">
                <a:solidFill>
                  <a:srgbClr val="003366"/>
                </a:solidFill>
                <a:latin typeface="Times New Roman" pitchFamily="18" charset="0"/>
                <a:cs typeface="Times New Roman" pitchFamily="18" charset="0"/>
              </a:rPr>
              <a:t> 	</a:t>
            </a:r>
            <a:r>
              <a:rPr lang="de-DE" sz="2000">
                <a:solidFill>
                  <a:srgbClr val="003366"/>
                </a:solidFill>
                <a:latin typeface="Times New Roman" pitchFamily="18" charset="0"/>
                <a:cs typeface="Times New Roman" pitchFamily="18" charset="0"/>
              </a:rPr>
              <a:t>sind </a:t>
            </a:r>
            <a:r>
              <a:rPr lang="de-DE" sz="2000" smtClean="0">
                <a:solidFill>
                  <a:srgbClr val="003366"/>
                </a:solidFill>
                <a:latin typeface="Times New Roman" pitchFamily="18" charset="0"/>
                <a:cs typeface="Times New Roman" pitchFamily="18" charset="0"/>
              </a:rPr>
              <a:t>als unbeständige</a:t>
            </a:r>
            <a:r>
              <a:rPr lang="de-DE" sz="2000">
                <a:solidFill>
                  <a:srgbClr val="003366"/>
                </a:solidFill>
                <a:latin typeface="Times New Roman" pitchFamily="18" charset="0"/>
                <a:cs typeface="Times New Roman" pitchFamily="18" charset="0"/>
              </a:rPr>
              <a:t>, nicht beobachtbare </a:t>
            </a:r>
            <a:r>
              <a:rPr lang="de-DE" sz="2000" b="1" i="1">
                <a:solidFill>
                  <a:srgbClr val="A50021"/>
                </a:solidFill>
                <a:latin typeface="Times New Roman" pitchFamily="18" charset="0"/>
                <a:cs typeface="Times New Roman" pitchFamily="18" charset="0"/>
              </a:rPr>
              <a:t>kognitiv-emotionale </a:t>
            </a:r>
            <a:r>
              <a:rPr lang="de-DE" sz="2000" b="1" i="1" smtClean="0">
                <a:solidFill>
                  <a:srgbClr val="A50021"/>
                </a:solidFill>
                <a:latin typeface="Times New Roman" pitchFamily="18" charset="0"/>
                <a:cs typeface="Times New Roman" pitchFamily="18" charset="0"/>
              </a:rPr>
              <a:t>Kohärenzen</a:t>
            </a:r>
            <a:r>
              <a:rPr lang="de-DE" sz="2000" smtClean="0">
                <a:solidFill>
                  <a:srgbClr val="003366"/>
                </a:solidFill>
                <a:latin typeface="Times New Roman" pitchFamily="18" charset="0"/>
                <a:cs typeface="Times New Roman" pitchFamily="18" charset="0"/>
              </a:rPr>
              <a:t> 	nur </a:t>
            </a:r>
            <a:r>
              <a:rPr lang="de-DE" sz="2000">
                <a:solidFill>
                  <a:srgbClr val="003366"/>
                </a:solidFill>
                <a:latin typeface="Times New Roman" pitchFamily="18" charset="0"/>
                <a:cs typeface="Times New Roman" pitchFamily="18" charset="0"/>
              </a:rPr>
              <a:t>in Selbstreflexion </a:t>
            </a:r>
            <a:r>
              <a:rPr lang="de-DE" sz="2000" smtClean="0">
                <a:solidFill>
                  <a:srgbClr val="003366"/>
                </a:solidFill>
                <a:latin typeface="Times New Roman" pitchFamily="18" charset="0"/>
                <a:cs typeface="Times New Roman" pitchFamily="18" charset="0"/>
              </a:rPr>
              <a:t>und </a:t>
            </a:r>
            <a:r>
              <a:rPr lang="de-DE" sz="2000">
                <a:solidFill>
                  <a:srgbClr val="003366"/>
                </a:solidFill>
                <a:latin typeface="Times New Roman" pitchFamily="18" charset="0"/>
                <a:cs typeface="Times New Roman" pitchFamily="18" charset="0"/>
              </a:rPr>
              <a:t>Kommunikation </a:t>
            </a:r>
            <a:r>
              <a:rPr lang="de-DE" sz="2000" smtClean="0">
                <a:solidFill>
                  <a:srgbClr val="003366"/>
                </a:solidFill>
                <a:latin typeface="Times New Roman" pitchFamily="18" charset="0"/>
                <a:cs typeface="Times New Roman" pitchFamily="18" charset="0"/>
              </a:rPr>
              <a:t>rekonstruierbar</a:t>
            </a:r>
            <a:r>
              <a:rPr lang="de-DE" sz="2000">
                <a:solidFill>
                  <a:srgbClr val="003366"/>
                </a:solidFill>
                <a:latin typeface="Times New Roman" pitchFamily="18" charset="0"/>
                <a:cs typeface="Times New Roman" pitchFamily="18" charset="0"/>
              </a:rPr>
              <a:t>,</a:t>
            </a:r>
          </a:p>
          <a:p>
            <a:pPr>
              <a:spcBef>
                <a:spcPct val="50000"/>
              </a:spcBef>
              <a:buFont typeface="Wingdings" pitchFamily="2" charset="2"/>
              <a:buChar char="Ø"/>
              <a:tabLst>
                <a:tab pos="358775" algn="l"/>
              </a:tabLst>
            </a:pPr>
            <a:r>
              <a:rPr lang="de-DE" sz="2000">
                <a:solidFill>
                  <a:srgbClr val="003366"/>
                </a:solidFill>
                <a:latin typeface="Times New Roman" pitchFamily="18" charset="0"/>
                <a:cs typeface="Times New Roman" pitchFamily="18" charset="0"/>
              </a:rPr>
              <a:t> 	</a:t>
            </a:r>
            <a:r>
              <a:rPr lang="de-DE" sz="2000" smtClean="0">
                <a:solidFill>
                  <a:srgbClr val="003366"/>
                </a:solidFill>
                <a:latin typeface="Times New Roman" pitchFamily="18" charset="0"/>
                <a:cs typeface="Times New Roman" pitchFamily="18" charset="0"/>
              </a:rPr>
              <a:t>beziehen sich implizit oder explizit auf eine Relation zu einem speziellen 	oder generalisierten Anderen (=&gt;  </a:t>
            </a:r>
            <a:r>
              <a:rPr lang="de-DE" sz="2000" b="1" i="1" smtClean="0">
                <a:solidFill>
                  <a:srgbClr val="C00000"/>
                </a:solidFill>
                <a:latin typeface="Times New Roman" pitchFamily="18" charset="0"/>
                <a:cs typeface="Times New Roman" pitchFamily="18" charset="0"/>
              </a:rPr>
              <a:t>interpersonelles psychisches System</a:t>
            </a:r>
            <a:r>
              <a:rPr lang="de-DE" sz="2000" smtClean="0">
                <a:solidFill>
                  <a:srgbClr val="000066"/>
                </a:solidFill>
                <a:latin typeface="Times New Roman" pitchFamily="18" charset="0"/>
                <a:cs typeface="Times New Roman" pitchFamily="18" charset="0"/>
              </a:rPr>
              <a:t>)</a:t>
            </a:r>
            <a:r>
              <a:rPr lang="de-DE" sz="2000" smtClean="0">
                <a:solidFill>
                  <a:srgbClr val="003366"/>
                </a:solidFill>
                <a:latin typeface="Times New Roman" pitchFamily="18" charset="0"/>
                <a:cs typeface="Times New Roman" pitchFamily="18" charset="0"/>
              </a:rPr>
              <a:t> 	oder zu einer Relation zu einem sachlichen Objekt der Beobachterwelt (=&gt; 	sachbezogenes psychisches System),</a:t>
            </a:r>
            <a:endParaRPr lang="de-DE" sz="2000">
              <a:solidFill>
                <a:srgbClr val="003366"/>
              </a:solidFill>
              <a:latin typeface="Times New Roman" pitchFamily="18" charset="0"/>
              <a:cs typeface="Times New Roman" pitchFamily="18" charset="0"/>
            </a:endParaRPr>
          </a:p>
          <a:p>
            <a:pPr>
              <a:spcBef>
                <a:spcPct val="50000"/>
              </a:spcBef>
              <a:buFont typeface="Wingdings" pitchFamily="2" charset="2"/>
              <a:buChar char="Ø"/>
              <a:tabLst>
                <a:tab pos="358775" algn="l"/>
              </a:tabLst>
            </a:pPr>
            <a:r>
              <a:rPr lang="de-DE" sz="2000">
                <a:solidFill>
                  <a:srgbClr val="003366"/>
                </a:solidFill>
                <a:latin typeface="Times New Roman" pitchFamily="18" charset="0"/>
                <a:cs typeface="Times New Roman" pitchFamily="18" charset="0"/>
              </a:rPr>
              <a:t> 	</a:t>
            </a:r>
            <a:r>
              <a:rPr lang="de-DE" sz="2000" smtClean="0">
                <a:solidFill>
                  <a:srgbClr val="003366"/>
                </a:solidFill>
                <a:latin typeface="Times New Roman" pitchFamily="18" charset="0"/>
                <a:cs typeface="Times New Roman" pitchFamily="18" charset="0"/>
              </a:rPr>
              <a:t>müssen </a:t>
            </a:r>
            <a:r>
              <a:rPr lang="de-DE" sz="2000">
                <a:solidFill>
                  <a:srgbClr val="003366"/>
                </a:solidFill>
                <a:latin typeface="Times New Roman" pitchFamily="18" charset="0"/>
                <a:cs typeface="Times New Roman" pitchFamily="18" charset="0"/>
              </a:rPr>
              <a:t>als </a:t>
            </a:r>
            <a:r>
              <a:rPr lang="de-DE" sz="2000" b="1" i="1">
                <a:solidFill>
                  <a:srgbClr val="A50021"/>
                </a:solidFill>
                <a:latin typeface="Times New Roman" pitchFamily="18" charset="0"/>
                <a:cs typeface="Times New Roman" pitchFamily="18" charset="0"/>
              </a:rPr>
              <a:t>temporalisierte Prozesse</a:t>
            </a:r>
            <a:r>
              <a:rPr lang="de-DE" sz="2000">
                <a:solidFill>
                  <a:srgbClr val="003366"/>
                </a:solidFill>
                <a:latin typeface="Times New Roman" pitchFamily="18" charset="0"/>
                <a:cs typeface="Times New Roman" pitchFamily="18" charset="0"/>
              </a:rPr>
              <a:t> immer neu als Reaktion </a:t>
            </a:r>
            <a:r>
              <a:rPr lang="de-DE" sz="2000" smtClean="0">
                <a:solidFill>
                  <a:srgbClr val="003366"/>
                </a:solidFill>
                <a:latin typeface="Times New Roman" pitchFamily="18" charset="0"/>
                <a:cs typeface="Times New Roman" pitchFamily="18" charset="0"/>
              </a:rPr>
              <a:t>auf innere 	oder </a:t>
            </a:r>
            <a:r>
              <a:rPr lang="de-DE" sz="2000">
                <a:solidFill>
                  <a:srgbClr val="003366"/>
                </a:solidFill>
                <a:latin typeface="Times New Roman" pitchFamily="18" charset="0"/>
                <a:cs typeface="Times New Roman" pitchFamily="18" charset="0"/>
              </a:rPr>
              <a:t>äußere Ansprüche produziert und reproduziert </a:t>
            </a:r>
            <a:r>
              <a:rPr lang="de-DE" sz="2000" smtClean="0">
                <a:solidFill>
                  <a:srgbClr val="003366"/>
                </a:solidFill>
                <a:latin typeface="Times New Roman" pitchFamily="18" charset="0"/>
                <a:cs typeface="Times New Roman" pitchFamily="18" charset="0"/>
              </a:rPr>
              <a:t>werden, um fort-	bestehen zu können.</a:t>
            </a:r>
          </a:p>
          <a:p>
            <a:pPr>
              <a:spcBef>
                <a:spcPct val="50000"/>
              </a:spcBef>
              <a:tabLst>
                <a:tab pos="358775" algn="l"/>
                <a:tab pos="625475" algn="l"/>
              </a:tabLst>
            </a:pPr>
            <a:r>
              <a:rPr lang="de-DE" sz="2000" smtClean="0">
                <a:solidFill>
                  <a:srgbClr val="003366"/>
                </a:solidFill>
                <a:latin typeface="Times New Roman" pitchFamily="18" charset="0"/>
                <a:cs typeface="Times New Roman" pitchFamily="18" charset="0"/>
              </a:rPr>
              <a:t>	</a:t>
            </a:r>
            <a:r>
              <a:rPr lang="de-DE" sz="2000" smtClean="0">
                <a:solidFill>
                  <a:srgbClr val="003366"/>
                </a:solidFill>
                <a:latin typeface="Times New Roman" pitchFamily="18" charset="0"/>
                <a:cs typeface="Times New Roman" pitchFamily="18" charset="0"/>
                <a:sym typeface="Wingdings" pitchFamily="2" charset="2"/>
              </a:rPr>
              <a:t> </a:t>
            </a:r>
            <a:r>
              <a:rPr lang="de-DE" sz="2000" b="1" i="1" smtClean="0">
                <a:solidFill>
                  <a:srgbClr val="0070C0"/>
                </a:solidFill>
                <a:latin typeface="Times New Roman" pitchFamily="18" charset="0"/>
                <a:cs typeface="Times New Roman" pitchFamily="18" charset="0"/>
                <a:sym typeface="Wingdings" pitchFamily="2" charset="2"/>
              </a:rPr>
              <a:t>I</a:t>
            </a:r>
            <a:r>
              <a:rPr lang="de-DE" sz="2000" b="1" i="1" smtClean="0">
                <a:solidFill>
                  <a:srgbClr val="0070C0"/>
                </a:solidFill>
                <a:latin typeface="Times New Roman" pitchFamily="18" charset="0"/>
                <a:cs typeface="Times New Roman" pitchFamily="18" charset="0"/>
              </a:rPr>
              <a:t>nterpersonelle psychische Systeme </a:t>
            </a:r>
            <a:r>
              <a:rPr lang="de-DE" sz="2000" smtClean="0">
                <a:solidFill>
                  <a:srgbClr val="003366"/>
                </a:solidFill>
                <a:latin typeface="Times New Roman" pitchFamily="18" charset="0"/>
                <a:cs typeface="Times New Roman" pitchFamily="18" charset="0"/>
              </a:rPr>
              <a:t>bilden das </a:t>
            </a:r>
            <a:r>
              <a:rPr lang="de-DE" sz="2000" b="1" i="1" smtClean="0">
                <a:solidFill>
                  <a:srgbClr val="C00000"/>
                </a:solidFill>
                <a:latin typeface="Times New Roman" pitchFamily="18" charset="0"/>
                <a:cs typeface="Times New Roman" pitchFamily="18" charset="0"/>
              </a:rPr>
              <a:t>intrapsychische Gegen-		stück </a:t>
            </a:r>
            <a:r>
              <a:rPr lang="de-DE" sz="2000" smtClean="0">
                <a:solidFill>
                  <a:srgbClr val="003366"/>
                </a:solidFill>
                <a:latin typeface="Times New Roman" pitchFamily="18" charset="0"/>
                <a:cs typeface="Times New Roman" pitchFamily="18" charset="0"/>
              </a:rPr>
              <a:t>zu den Mitgliedschaften eines Individuums in interaktionellen 		Systemen.</a:t>
            </a:r>
            <a:endParaRPr lang="de-DE" sz="2000">
              <a:solidFill>
                <a:srgbClr val="003366"/>
              </a:solidFill>
              <a:latin typeface="Times New Roman" pitchFamily="18" charset="0"/>
              <a:cs typeface="Times New Roman" pitchFamily="18" charset="0"/>
            </a:endParaRPr>
          </a:p>
        </p:txBody>
      </p:sp>
      <p:sp>
        <p:nvSpPr>
          <p:cNvPr id="18438" name="Rectangle 3"/>
          <p:cNvSpPr>
            <a:spLocks noChangeArrowheads="1"/>
          </p:cNvSpPr>
          <p:nvPr/>
        </p:nvSpPr>
        <p:spPr bwMode="auto">
          <a:xfrm>
            <a:off x="1331913" y="115888"/>
            <a:ext cx="6624637" cy="936848"/>
          </a:xfrm>
          <a:prstGeom prst="rect">
            <a:avLst/>
          </a:prstGeom>
          <a:solidFill>
            <a:schemeClr val="bg1"/>
          </a:solidFill>
          <a:ln w="9525">
            <a:noFill/>
            <a:miter lim="800000"/>
            <a:headEnd/>
            <a:tailEnd/>
          </a:ln>
        </p:spPr>
        <p:txBody>
          <a:bodyPr anchor="ctr"/>
          <a:lstStyle/>
          <a:p>
            <a:pPr algn="ctr"/>
            <a:r>
              <a:rPr lang="de-DE" sz="3200">
                <a:solidFill>
                  <a:srgbClr val="CC3300"/>
                </a:solidFill>
              </a:rPr>
              <a:t>Psychische Systeme I </a:t>
            </a:r>
            <a:endParaRPr lang="de-DE" sz="3200" smtClean="0">
              <a:solidFill>
                <a:srgbClr val="CC3300"/>
              </a:solidFill>
            </a:endParaRPr>
          </a:p>
          <a:p>
            <a:pPr algn="ctr"/>
            <a:r>
              <a:rPr lang="de-DE" sz="3200" smtClean="0">
                <a:solidFill>
                  <a:srgbClr val="CC3300"/>
                </a:solidFill>
              </a:rPr>
              <a:t> </a:t>
            </a:r>
            <a:r>
              <a:rPr lang="de-DE" sz="3200" smtClean="0">
                <a:solidFill>
                  <a:srgbClr val="000066"/>
                </a:solidFill>
              </a:rPr>
              <a:t>- </a:t>
            </a:r>
            <a:r>
              <a:rPr lang="de-DE" sz="2800" smtClean="0">
                <a:solidFill>
                  <a:srgbClr val="000066"/>
                </a:solidFill>
              </a:rPr>
              <a:t>Thesen -</a:t>
            </a:r>
            <a:endParaRPr lang="de-DE" sz="28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Effect transition="in" filter="blinds(horizontal)">
                                      <p:cBhvr>
                                        <p:cTn id="7" dur="500"/>
                                        <p:tgtEl>
                                          <p:spTgt spid="51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2">
                                            <p:txEl>
                                              <p:pRg st="2" end="2"/>
                                            </p:txEl>
                                          </p:spTgt>
                                        </p:tgtEl>
                                        <p:attrNameLst>
                                          <p:attrName>style.visibility</p:attrName>
                                        </p:attrNameLst>
                                      </p:cBhvr>
                                      <p:to>
                                        <p:strVal val="visible"/>
                                      </p:to>
                                    </p:set>
                                    <p:animEffect transition="in" filter="blinds(horizontal)">
                                      <p:cBhvr>
                                        <p:cTn id="12" dur="500"/>
                                        <p:tgtEl>
                                          <p:spTgt spid="51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2">
                                            <p:txEl>
                                              <p:pRg st="3" end="3"/>
                                            </p:txEl>
                                          </p:spTgt>
                                        </p:tgtEl>
                                        <p:attrNameLst>
                                          <p:attrName>style.visibility</p:attrName>
                                        </p:attrNameLst>
                                      </p:cBhvr>
                                      <p:to>
                                        <p:strVal val="visible"/>
                                      </p:to>
                                    </p:set>
                                    <p:animEffect transition="in" filter="blinds(horizontal)">
                                      <p:cBhvr>
                                        <p:cTn id="17" dur="500"/>
                                        <p:tgtEl>
                                          <p:spTgt spid="512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2">
                                            <p:txEl>
                                              <p:pRg st="4" end="4"/>
                                            </p:txEl>
                                          </p:spTgt>
                                        </p:tgtEl>
                                        <p:attrNameLst>
                                          <p:attrName>style.visibility</p:attrName>
                                        </p:attrNameLst>
                                      </p:cBhvr>
                                      <p:to>
                                        <p:strVal val="visible"/>
                                      </p:to>
                                    </p:set>
                                    <p:animEffect transition="in" filter="blinds(horizontal)">
                                      <p:cBhvr>
                                        <p:cTn id="22" dur="500"/>
                                        <p:tgtEl>
                                          <p:spTgt spid="51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umsplatzhalter 1"/>
          <p:cNvSpPr>
            <a:spLocks noGrp="1"/>
          </p:cNvSpPr>
          <p:nvPr>
            <p:ph type="dt" sz="quarter" idx="10"/>
          </p:nvPr>
        </p:nvSpPr>
        <p:spPr>
          <a:noFill/>
        </p:spPr>
        <p:txBody>
          <a:bodyPr/>
          <a:lstStyle/>
          <a:p>
            <a:r>
              <a:rPr lang="de-DE" smtClean="0"/>
              <a:t>May 2011</a:t>
            </a:r>
          </a:p>
        </p:txBody>
      </p:sp>
      <p:sp>
        <p:nvSpPr>
          <p:cNvPr id="21507" name="Fußzeilenplatzhalter 2"/>
          <p:cNvSpPr>
            <a:spLocks noGrp="1"/>
          </p:cNvSpPr>
          <p:nvPr>
            <p:ph type="ftr" sz="quarter" idx="11"/>
          </p:nvPr>
        </p:nvSpPr>
        <p:spPr>
          <a:noFill/>
        </p:spPr>
        <p:txBody>
          <a:bodyPr/>
          <a:lstStyle/>
          <a:p>
            <a:r>
              <a:rPr lang="de-DE" smtClean="0"/>
              <a:t>Dr. K. Ludewig</a:t>
            </a:r>
          </a:p>
        </p:txBody>
      </p:sp>
      <p:sp>
        <p:nvSpPr>
          <p:cNvPr id="21508" name="Foliennummernplatzhalter 3"/>
          <p:cNvSpPr>
            <a:spLocks noGrp="1"/>
          </p:cNvSpPr>
          <p:nvPr>
            <p:ph type="sldNum" sz="quarter" idx="12"/>
          </p:nvPr>
        </p:nvSpPr>
        <p:spPr>
          <a:noFill/>
        </p:spPr>
        <p:txBody>
          <a:bodyPr/>
          <a:lstStyle/>
          <a:p>
            <a:fld id="{8F5CBF70-781B-4F06-A11C-757E0D739658}" type="slidenum">
              <a:rPr lang="de-DE" smtClean="0"/>
              <a:pPr/>
              <a:t>23</a:t>
            </a:fld>
            <a:endParaRPr lang="de-DE" smtClean="0"/>
          </a:p>
        </p:txBody>
      </p:sp>
      <p:sp>
        <p:nvSpPr>
          <p:cNvPr id="21509" name="Text Box 2"/>
          <p:cNvSpPr txBox="1">
            <a:spLocks noChangeArrowheads="1"/>
          </p:cNvSpPr>
          <p:nvPr/>
        </p:nvSpPr>
        <p:spPr bwMode="auto">
          <a:xfrm>
            <a:off x="1115616" y="188640"/>
            <a:ext cx="7056437" cy="1077218"/>
          </a:xfrm>
          <a:prstGeom prst="rect">
            <a:avLst/>
          </a:prstGeom>
          <a:solidFill>
            <a:srgbClr val="FFFFFF"/>
          </a:solidFill>
          <a:ln w="9525">
            <a:noFill/>
            <a:miter lim="800000"/>
            <a:headEnd/>
            <a:tailEnd/>
          </a:ln>
        </p:spPr>
        <p:txBody>
          <a:bodyPr>
            <a:spAutoFit/>
          </a:bodyPr>
          <a:lstStyle/>
          <a:p>
            <a:pPr algn="ctr" eaLnBrk="0" hangingPunct="0">
              <a:spcBef>
                <a:spcPts val="0"/>
              </a:spcBef>
            </a:pPr>
            <a:r>
              <a:rPr lang="es-CL" sz="3200">
                <a:solidFill>
                  <a:srgbClr val="CC3300"/>
                </a:solidFill>
                <a:latin typeface="+mj-lt"/>
              </a:rPr>
              <a:t>Psychische Systeme </a:t>
            </a:r>
            <a:r>
              <a:rPr lang="es-CL" sz="3200" smtClean="0">
                <a:solidFill>
                  <a:srgbClr val="CC3300"/>
                </a:solidFill>
                <a:latin typeface="+mj-lt"/>
              </a:rPr>
              <a:t>II </a:t>
            </a:r>
          </a:p>
          <a:p>
            <a:pPr algn="ctr" eaLnBrk="0" hangingPunct="0">
              <a:spcBef>
                <a:spcPts val="0"/>
              </a:spcBef>
            </a:pPr>
            <a:r>
              <a:rPr lang="es-CL" sz="3200" smtClean="0">
                <a:solidFill>
                  <a:srgbClr val="000066"/>
                </a:solidFill>
                <a:latin typeface="Times New Roman" pitchFamily="18" charset="0"/>
              </a:rPr>
              <a:t>- </a:t>
            </a:r>
            <a:r>
              <a:rPr lang="es-CL" sz="2400" smtClean="0">
                <a:solidFill>
                  <a:srgbClr val="000066"/>
                </a:solidFill>
                <a:latin typeface="Times New Roman" pitchFamily="18" charset="0"/>
              </a:rPr>
              <a:t>Zwei ICH-Formen -</a:t>
            </a:r>
            <a:endParaRPr lang="es-CL" sz="2400">
              <a:solidFill>
                <a:srgbClr val="000066"/>
              </a:solidFill>
              <a:latin typeface="Times New Roman" pitchFamily="18" charset="0"/>
            </a:endParaRPr>
          </a:p>
        </p:txBody>
      </p:sp>
      <p:sp>
        <p:nvSpPr>
          <p:cNvPr id="7171" name="Text Box 3"/>
          <p:cNvSpPr txBox="1">
            <a:spLocks noChangeArrowheads="1"/>
          </p:cNvSpPr>
          <p:nvPr/>
        </p:nvSpPr>
        <p:spPr bwMode="auto">
          <a:xfrm>
            <a:off x="1043608" y="1340768"/>
            <a:ext cx="7128793" cy="4847481"/>
          </a:xfrm>
          <a:prstGeom prst="rect">
            <a:avLst/>
          </a:prstGeom>
          <a:noFill/>
          <a:ln w="9525">
            <a:solidFill>
              <a:srgbClr val="CC3300"/>
            </a:solidFill>
            <a:miter lim="800000"/>
            <a:headEnd/>
            <a:tailEnd/>
          </a:ln>
        </p:spPr>
        <p:txBody>
          <a:bodyPr wrap="square">
            <a:spAutoFit/>
          </a:bodyPr>
          <a:lstStyle/>
          <a:p>
            <a:pPr eaLnBrk="0" hangingPunct="0">
              <a:spcBef>
                <a:spcPts val="1800"/>
              </a:spcBef>
              <a:tabLst>
                <a:tab pos="182563" algn="l"/>
              </a:tabLst>
            </a:pPr>
            <a:r>
              <a:rPr lang="es-CL" sz="2000" b="1" smtClean="0">
                <a:solidFill>
                  <a:srgbClr val="006600"/>
                </a:solidFill>
                <a:latin typeface="Times New Roman" pitchFamily="18" charset="0"/>
              </a:rPr>
              <a:t>These:	</a:t>
            </a:r>
            <a:r>
              <a:rPr lang="es-CL" sz="2000" smtClean="0">
                <a:solidFill>
                  <a:srgbClr val="000066"/>
                </a:solidFill>
                <a:latin typeface="Times New Roman" pitchFamily="18" charset="0"/>
              </a:rPr>
              <a:t>Jeder </a:t>
            </a:r>
            <a:r>
              <a:rPr lang="es-CL" sz="2000">
                <a:solidFill>
                  <a:srgbClr val="000066"/>
                </a:solidFill>
                <a:latin typeface="Times New Roman" pitchFamily="18" charset="0"/>
              </a:rPr>
              <a:t>Mensch verkörpert zu jedem </a:t>
            </a:r>
            <a:r>
              <a:rPr lang="es-CL" sz="2000" smtClean="0">
                <a:solidFill>
                  <a:srgbClr val="000066"/>
                </a:solidFill>
                <a:latin typeface="Times New Roman" pitchFamily="18" charset="0"/>
              </a:rPr>
              <a:t>interpersonellen 			Moment </a:t>
            </a:r>
            <a:r>
              <a:rPr lang="es-CL" sz="2000" b="1" u="sng" smtClean="0">
                <a:solidFill>
                  <a:srgbClr val="336600"/>
                </a:solidFill>
                <a:latin typeface="Times New Roman" pitchFamily="18" charset="0"/>
              </a:rPr>
              <a:t>eine</a:t>
            </a:r>
            <a:r>
              <a:rPr lang="es-CL" sz="2000" smtClean="0">
                <a:solidFill>
                  <a:srgbClr val="000066"/>
                </a:solidFill>
                <a:latin typeface="Times New Roman" pitchFamily="18" charset="0"/>
              </a:rPr>
              <a:t> Mitgliedschaft und </a:t>
            </a:r>
            <a:r>
              <a:rPr lang="es-CL" sz="2000" b="1" u="sng">
                <a:solidFill>
                  <a:srgbClr val="336600"/>
                </a:solidFill>
                <a:latin typeface="Times New Roman" pitchFamily="18" charset="0"/>
              </a:rPr>
              <a:t>ein</a:t>
            </a:r>
            <a:r>
              <a:rPr lang="es-CL" sz="2000">
                <a:solidFill>
                  <a:srgbClr val="000066"/>
                </a:solidFill>
                <a:latin typeface="Times New Roman" pitchFamily="18" charset="0"/>
              </a:rPr>
              <a:t> </a:t>
            </a:r>
            <a:r>
              <a:rPr lang="es-CL" sz="2000" smtClean="0">
                <a:solidFill>
                  <a:srgbClr val="000066"/>
                </a:solidFill>
                <a:latin typeface="Times New Roman" pitchFamily="18" charset="0"/>
              </a:rPr>
              <a:t>psychisches System. </a:t>
            </a:r>
          </a:p>
          <a:p>
            <a:pPr eaLnBrk="0" hangingPunct="0">
              <a:spcBef>
                <a:spcPts val="1800"/>
              </a:spcBef>
              <a:buFont typeface="Arial" pitchFamily="34" charset="0"/>
              <a:buChar char="•"/>
              <a:tabLst>
                <a:tab pos="182563" algn="l"/>
              </a:tabLst>
            </a:pPr>
            <a:r>
              <a:rPr lang="es-CL" sz="2000" smtClean="0">
                <a:solidFill>
                  <a:srgbClr val="000066"/>
                </a:solidFill>
                <a:latin typeface="Times New Roman" pitchFamily="18" charset="0"/>
              </a:rPr>
              <a:t> 	Da jede </a:t>
            </a:r>
            <a:r>
              <a:rPr lang="es-CL" sz="2000">
                <a:solidFill>
                  <a:srgbClr val="000066"/>
                </a:solidFill>
                <a:latin typeface="Times New Roman" pitchFamily="18" charset="0"/>
              </a:rPr>
              <a:t>dieser Operationalitäten </a:t>
            </a:r>
            <a:r>
              <a:rPr lang="es-CL" sz="2000" smtClean="0">
                <a:solidFill>
                  <a:srgbClr val="000066"/>
                </a:solidFill>
                <a:latin typeface="Times New Roman" pitchFamily="18" charset="0"/>
              </a:rPr>
              <a:t>als Ganzes wirkt, kann ihnen 	jeweils ein </a:t>
            </a:r>
            <a:r>
              <a:rPr lang="es-CL" sz="2000" b="1" smtClean="0">
                <a:solidFill>
                  <a:srgbClr val="000066"/>
                </a:solidFill>
                <a:latin typeface="Times New Roman" pitchFamily="18" charset="0"/>
              </a:rPr>
              <a:t>ICH</a:t>
            </a:r>
            <a:r>
              <a:rPr lang="es-CL" sz="2000" smtClean="0">
                <a:solidFill>
                  <a:srgbClr val="000066"/>
                </a:solidFill>
                <a:latin typeface="Times New Roman" pitchFamily="18" charset="0"/>
              </a:rPr>
              <a:t> (oder Selbst) zugeordnet </a:t>
            </a:r>
            <a:r>
              <a:rPr lang="es-CL" sz="2000">
                <a:solidFill>
                  <a:srgbClr val="000066"/>
                </a:solidFill>
                <a:latin typeface="Times New Roman" pitchFamily="18" charset="0"/>
              </a:rPr>
              <a:t>werden </a:t>
            </a:r>
            <a:r>
              <a:rPr lang="es-CL" sz="2000" smtClean="0">
                <a:solidFill>
                  <a:srgbClr val="000066"/>
                </a:solidFill>
                <a:latin typeface="Times New Roman" pitchFamily="18" charset="0"/>
              </a:rPr>
              <a:t>(=&gt; </a:t>
            </a:r>
            <a:r>
              <a:rPr lang="es-CL" sz="2000" b="1" smtClean="0">
                <a:solidFill>
                  <a:srgbClr val="CC3300"/>
                </a:solidFill>
                <a:latin typeface="Times New Roman" pitchFamily="18" charset="0"/>
              </a:rPr>
              <a:t>aktuelles 	oder operatives </a:t>
            </a:r>
            <a:r>
              <a:rPr lang="es-CL" sz="2000" b="1">
                <a:solidFill>
                  <a:srgbClr val="CC3300"/>
                </a:solidFill>
                <a:latin typeface="Times New Roman" pitchFamily="18" charset="0"/>
              </a:rPr>
              <a:t>ICH</a:t>
            </a:r>
            <a:r>
              <a:rPr lang="es-CL" sz="2000" smtClean="0">
                <a:solidFill>
                  <a:srgbClr val="000066"/>
                </a:solidFill>
                <a:latin typeface="Times New Roman" pitchFamily="18" charset="0"/>
              </a:rPr>
              <a:t>).</a:t>
            </a:r>
          </a:p>
          <a:p>
            <a:pPr eaLnBrk="0" hangingPunct="0">
              <a:spcBef>
                <a:spcPts val="1800"/>
              </a:spcBef>
              <a:buFont typeface="Wingdings" pitchFamily="2" charset="2"/>
              <a:buChar char="à"/>
              <a:tabLst>
                <a:tab pos="182563" algn="l"/>
              </a:tabLst>
            </a:pPr>
            <a:r>
              <a:rPr lang="es-CL" cap="small" smtClean="0">
                <a:solidFill>
                  <a:srgbClr val="000066"/>
                </a:solidFill>
                <a:latin typeface="Times New Roman" pitchFamily="18" charset="0"/>
              </a:rPr>
              <a:t> 	Ich bin es, der hier vorliest, obwohl ich vor wenigen 		Minuten ein ganz anderer war, der anderes tat.</a:t>
            </a:r>
          </a:p>
          <a:p>
            <a:pPr algn="just" eaLnBrk="0" hangingPunct="0">
              <a:spcBef>
                <a:spcPts val="1800"/>
              </a:spcBef>
              <a:buFont typeface="Arial" pitchFamily="34" charset="0"/>
              <a:buChar char="•"/>
              <a:tabLst>
                <a:tab pos="182563" algn="l"/>
              </a:tabLst>
              <a:defRPr/>
            </a:pPr>
            <a:r>
              <a:rPr lang="es-CL" sz="2000" b="1" smtClean="0">
                <a:solidFill>
                  <a:srgbClr val="000066"/>
                </a:solidFill>
                <a:latin typeface="Times New Roman" pitchFamily="18" charset="0"/>
              </a:rPr>
              <a:t> “ICH” </a:t>
            </a:r>
            <a:r>
              <a:rPr lang="es-CL" sz="2000" smtClean="0">
                <a:solidFill>
                  <a:srgbClr val="000066"/>
                </a:solidFill>
                <a:latin typeface="Times New Roman" pitchFamily="18" charset="0"/>
              </a:rPr>
              <a:t>als Bezeichnung für einen Menschen (=&gt; </a:t>
            </a:r>
            <a:r>
              <a:rPr lang="es-CL" sz="2000" b="1" smtClean="0">
                <a:solidFill>
                  <a:srgbClr val="CC3300"/>
                </a:solidFill>
                <a:latin typeface="Times New Roman" pitchFamily="18" charset="0"/>
              </a:rPr>
              <a:t>personales 	ICH</a:t>
            </a:r>
            <a:r>
              <a:rPr lang="es-CL" sz="2000" smtClean="0">
                <a:solidFill>
                  <a:srgbClr val="000066"/>
                </a:solidFill>
                <a:latin typeface="Times New Roman" pitchFamily="18" charset="0"/>
              </a:rPr>
              <a:t>) ist ein </a:t>
            </a:r>
            <a:r>
              <a:rPr lang="es-CL" sz="2000" b="1" i="1" smtClean="0">
                <a:solidFill>
                  <a:srgbClr val="006600"/>
                </a:solidFill>
                <a:latin typeface="Times New Roman" pitchFamily="18" charset="0"/>
              </a:rPr>
              <a:t>Narrativ</a:t>
            </a:r>
            <a:r>
              <a:rPr lang="es-CL" sz="2000" smtClean="0">
                <a:solidFill>
                  <a:srgbClr val="002060"/>
                </a:solidFill>
                <a:latin typeface="Times New Roman" pitchFamily="18" charset="0"/>
              </a:rPr>
              <a:t>, das </a:t>
            </a:r>
            <a:r>
              <a:rPr lang="es-CL" sz="2000" smtClean="0">
                <a:solidFill>
                  <a:srgbClr val="000066"/>
                </a:solidFill>
                <a:latin typeface="Times New Roman" pitchFamily="18" charset="0"/>
              </a:rPr>
              <a:t>aus einer jeweils aktuellen, entweder 	im Bewusstsein (psychisches System) oder in Kommunikation 	(Mitgliedschaft) erbrachten </a:t>
            </a:r>
            <a:r>
              <a:rPr lang="es-CL" sz="2000" b="1" smtClean="0">
                <a:solidFill>
                  <a:srgbClr val="CC3300"/>
                </a:solidFill>
                <a:latin typeface="Times New Roman" pitchFamily="18" charset="0"/>
              </a:rPr>
              <a:t>Synthese.</a:t>
            </a:r>
            <a:r>
              <a:rPr lang="es-CL" sz="2000" smtClean="0">
                <a:solidFill>
                  <a:srgbClr val="000066"/>
                </a:solidFill>
                <a:latin typeface="Times New Roman" pitchFamily="18" charset="0"/>
              </a:rPr>
              <a:t> </a:t>
            </a:r>
          </a:p>
          <a:p>
            <a:pPr algn="just" eaLnBrk="0" hangingPunct="0">
              <a:spcBef>
                <a:spcPts val="1200"/>
              </a:spcBef>
              <a:tabLst>
                <a:tab pos="173038" algn="l"/>
                <a:tab pos="450850" algn="l"/>
              </a:tabLst>
              <a:defRPr/>
            </a:pPr>
            <a:r>
              <a:rPr lang="es-CL" sz="2000" smtClean="0">
                <a:solidFill>
                  <a:srgbClr val="000066"/>
                </a:solidFill>
                <a:latin typeface="Times New Roman" pitchFamily="18" charset="0"/>
                <a:sym typeface="Wingdings" pitchFamily="2" charset="2"/>
              </a:rPr>
              <a:t></a:t>
            </a:r>
            <a:r>
              <a:rPr lang="es-CL" sz="2000" smtClean="0">
                <a:solidFill>
                  <a:srgbClr val="000066"/>
                </a:solidFill>
                <a:latin typeface="Times New Roman" pitchFamily="18" charset="0"/>
              </a:rPr>
              <a:t> 		</a:t>
            </a:r>
            <a:r>
              <a:rPr lang="es-CL" cap="small" smtClean="0">
                <a:solidFill>
                  <a:srgbClr val="000066"/>
                </a:solidFill>
                <a:latin typeface="Times New Roman" pitchFamily="18" charset="0"/>
              </a:rPr>
              <a:t>Ich </a:t>
            </a:r>
            <a:r>
              <a:rPr lang="es-CL" u="sng" cap="small" smtClean="0">
                <a:solidFill>
                  <a:srgbClr val="000066"/>
                </a:solidFill>
                <a:latin typeface="Times New Roman" pitchFamily="18" charset="0"/>
              </a:rPr>
              <a:t>‘bin’</a:t>
            </a:r>
            <a:r>
              <a:rPr lang="es-CL" cap="small" smtClean="0">
                <a:solidFill>
                  <a:srgbClr val="000066"/>
                </a:solidFill>
                <a:latin typeface="Times New Roman" pitchFamily="18" charset="0"/>
              </a:rPr>
              <a:t> Kurt Ludewig unabhängig von dem, was ich 				gerade tue.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umsplatzhalter 1"/>
          <p:cNvSpPr>
            <a:spLocks noGrp="1"/>
          </p:cNvSpPr>
          <p:nvPr>
            <p:ph type="dt" sz="quarter" idx="10"/>
          </p:nvPr>
        </p:nvSpPr>
        <p:spPr>
          <a:noFill/>
        </p:spPr>
        <p:txBody>
          <a:bodyPr/>
          <a:lstStyle/>
          <a:p>
            <a:r>
              <a:rPr lang="de-DE" smtClean="0"/>
              <a:t>May 2011</a:t>
            </a:r>
          </a:p>
        </p:txBody>
      </p:sp>
      <p:sp>
        <p:nvSpPr>
          <p:cNvPr id="22531" name="Fußzeilenplatzhalter 2"/>
          <p:cNvSpPr>
            <a:spLocks noGrp="1"/>
          </p:cNvSpPr>
          <p:nvPr>
            <p:ph type="ftr" sz="quarter" idx="11"/>
          </p:nvPr>
        </p:nvSpPr>
        <p:spPr>
          <a:noFill/>
        </p:spPr>
        <p:txBody>
          <a:bodyPr/>
          <a:lstStyle/>
          <a:p>
            <a:r>
              <a:rPr lang="de-DE" smtClean="0"/>
              <a:t>Dr. K. Ludewig</a:t>
            </a:r>
          </a:p>
        </p:txBody>
      </p:sp>
      <p:sp>
        <p:nvSpPr>
          <p:cNvPr id="22532" name="Foliennummernplatzhalter 3"/>
          <p:cNvSpPr>
            <a:spLocks noGrp="1"/>
          </p:cNvSpPr>
          <p:nvPr>
            <p:ph type="sldNum" sz="quarter" idx="12"/>
          </p:nvPr>
        </p:nvSpPr>
        <p:spPr>
          <a:xfrm>
            <a:off x="8028384" y="6245225"/>
            <a:ext cx="658416" cy="476250"/>
          </a:xfrm>
          <a:noFill/>
        </p:spPr>
        <p:txBody>
          <a:bodyPr/>
          <a:lstStyle/>
          <a:p>
            <a:fld id="{E74EC791-200F-4418-9898-F1D2FFFB1710}" type="slidenum">
              <a:rPr lang="de-DE" smtClean="0"/>
              <a:pPr/>
              <a:t>24</a:t>
            </a:fld>
            <a:endParaRPr lang="de-DE" smtClean="0"/>
          </a:p>
        </p:txBody>
      </p:sp>
      <p:sp>
        <p:nvSpPr>
          <p:cNvPr id="19460" name="Text Box 4"/>
          <p:cNvSpPr txBox="1">
            <a:spLocks noChangeArrowheads="1"/>
          </p:cNvSpPr>
          <p:nvPr/>
        </p:nvSpPr>
        <p:spPr bwMode="auto">
          <a:xfrm>
            <a:off x="539552" y="1340768"/>
            <a:ext cx="8064500" cy="4832092"/>
          </a:xfrm>
          <a:prstGeom prst="rect">
            <a:avLst/>
          </a:prstGeom>
          <a:noFill/>
          <a:ln w="9525">
            <a:solidFill>
              <a:srgbClr val="CC3300"/>
            </a:solidFill>
            <a:miter lim="800000"/>
            <a:headEnd/>
            <a:tailEnd/>
          </a:ln>
        </p:spPr>
        <p:txBody>
          <a:bodyPr>
            <a:spAutoFit/>
          </a:bodyPr>
          <a:lstStyle/>
          <a:p>
            <a:pPr>
              <a:spcBef>
                <a:spcPct val="50000"/>
              </a:spcBef>
            </a:pPr>
            <a:r>
              <a:rPr lang="de-DE" sz="2200" smtClean="0">
                <a:solidFill>
                  <a:srgbClr val="000066"/>
                </a:solidFill>
                <a:latin typeface="Times New Roman" pitchFamily="18" charset="0"/>
              </a:rPr>
              <a:t>Alle Operationalitäten eines Individuums treffen in seiner </a:t>
            </a:r>
            <a:r>
              <a:rPr lang="es-CL" sz="2200" smtClean="0">
                <a:solidFill>
                  <a:srgbClr val="000066"/>
                </a:solidFill>
                <a:latin typeface="Times New Roman" pitchFamily="18" charset="0"/>
              </a:rPr>
              <a:t> </a:t>
            </a:r>
            <a:r>
              <a:rPr lang="es-CL" sz="2200" b="1" i="1" smtClean="0">
                <a:solidFill>
                  <a:srgbClr val="C00000"/>
                </a:solidFill>
                <a:latin typeface="Times New Roman" pitchFamily="18" charset="0"/>
              </a:rPr>
              <a:t>organi-schen Struktur</a:t>
            </a:r>
            <a:r>
              <a:rPr lang="es-CL" sz="2200" smtClean="0">
                <a:solidFill>
                  <a:srgbClr val="000066"/>
                </a:solidFill>
                <a:latin typeface="Times New Roman" pitchFamily="18" charset="0"/>
              </a:rPr>
              <a:t> zusammen. Menschen sind an dieser Struktur identifizierbar.</a:t>
            </a:r>
          </a:p>
          <a:p>
            <a:pPr>
              <a:spcBef>
                <a:spcPct val="50000"/>
              </a:spcBef>
            </a:pPr>
            <a:r>
              <a:rPr lang="de-DE" sz="2200" smtClean="0">
                <a:solidFill>
                  <a:srgbClr val="000066"/>
                </a:solidFill>
                <a:latin typeface="Times New Roman" pitchFamily="18" charset="0"/>
              </a:rPr>
              <a:t>Die individuelle </a:t>
            </a:r>
            <a:r>
              <a:rPr lang="de-DE" sz="2200" b="1" i="1" smtClean="0">
                <a:solidFill>
                  <a:srgbClr val="C00000"/>
                </a:solidFill>
                <a:latin typeface="Times New Roman" pitchFamily="18" charset="0"/>
              </a:rPr>
              <a:t>Identität</a:t>
            </a:r>
            <a:r>
              <a:rPr lang="de-DE" sz="2200" smtClean="0">
                <a:solidFill>
                  <a:srgbClr val="000066"/>
                </a:solidFill>
                <a:latin typeface="Times New Roman" pitchFamily="18" charset="0"/>
              </a:rPr>
              <a:t> resultiert aus einer selektiven Rekon-struktion von Mitgliedschaften im biografischen Ablauf.</a:t>
            </a:r>
            <a:endParaRPr lang="es-CL" sz="2200" smtClean="0">
              <a:solidFill>
                <a:srgbClr val="000066"/>
              </a:solidFill>
              <a:latin typeface="Times New Roman" pitchFamily="18" charset="0"/>
            </a:endParaRPr>
          </a:p>
          <a:p>
            <a:pPr>
              <a:spcBef>
                <a:spcPct val="50000"/>
              </a:spcBef>
            </a:pPr>
            <a:r>
              <a:rPr lang="de-DE" sz="2200" smtClean="0">
                <a:solidFill>
                  <a:srgbClr val="000066"/>
                </a:solidFill>
                <a:latin typeface="Times New Roman" pitchFamily="18" charset="0"/>
              </a:rPr>
              <a:t>Zeitlich </a:t>
            </a:r>
            <a:r>
              <a:rPr lang="de-DE" sz="2200">
                <a:solidFill>
                  <a:srgbClr val="000066"/>
                </a:solidFill>
                <a:latin typeface="Times New Roman" pitchFamily="18" charset="0"/>
              </a:rPr>
              <a:t>überdauernde, „standardisierte“ ICH-Beschreibungen konstituieren die sog. </a:t>
            </a:r>
            <a:r>
              <a:rPr lang="de-DE" sz="2200" b="1" i="1">
                <a:solidFill>
                  <a:srgbClr val="CC3300"/>
                </a:solidFill>
                <a:latin typeface="Times New Roman" pitchFamily="18" charset="0"/>
              </a:rPr>
              <a:t>Persönlichkeit</a:t>
            </a:r>
            <a:r>
              <a:rPr lang="de-DE" sz="2200">
                <a:solidFill>
                  <a:srgbClr val="000066"/>
                </a:solidFill>
                <a:latin typeface="Times New Roman" pitchFamily="18" charset="0"/>
              </a:rPr>
              <a:t> eines Menschen.</a:t>
            </a:r>
          </a:p>
          <a:p>
            <a:pPr>
              <a:spcBef>
                <a:spcPct val="50000"/>
              </a:spcBef>
            </a:pPr>
            <a:r>
              <a:rPr lang="de-DE" sz="2200" smtClean="0">
                <a:solidFill>
                  <a:srgbClr val="000066"/>
                </a:solidFill>
                <a:latin typeface="Times New Roman" pitchFamily="18" charset="0"/>
              </a:rPr>
              <a:t>Auf </a:t>
            </a:r>
            <a:r>
              <a:rPr lang="de-DE" sz="2200">
                <a:solidFill>
                  <a:srgbClr val="000066"/>
                </a:solidFill>
                <a:latin typeface="Times New Roman" pitchFamily="18" charset="0"/>
              </a:rPr>
              <a:t>die Frage: </a:t>
            </a:r>
            <a:r>
              <a:rPr lang="de-DE" sz="2200" b="1" i="1">
                <a:solidFill>
                  <a:srgbClr val="006600"/>
                </a:solidFill>
                <a:latin typeface="Times New Roman" pitchFamily="18" charset="0"/>
              </a:rPr>
              <a:t>wer bist Du?</a:t>
            </a:r>
          </a:p>
          <a:p>
            <a:pPr>
              <a:spcBef>
                <a:spcPct val="50000"/>
              </a:spcBef>
            </a:pPr>
            <a:r>
              <a:rPr lang="de-DE" sz="2200">
                <a:solidFill>
                  <a:srgbClr val="000066"/>
                </a:solidFill>
                <a:latin typeface="Times New Roman" pitchFamily="18" charset="0"/>
              </a:rPr>
              <a:t>wird jeweils </a:t>
            </a:r>
            <a:r>
              <a:rPr lang="de-DE" sz="2200" smtClean="0">
                <a:solidFill>
                  <a:srgbClr val="000066"/>
                </a:solidFill>
                <a:latin typeface="Times New Roman" pitchFamily="18" charset="0"/>
              </a:rPr>
              <a:t>von einem operativen ICH in </a:t>
            </a:r>
            <a:r>
              <a:rPr lang="de-DE" sz="2200">
                <a:solidFill>
                  <a:srgbClr val="000066"/>
                </a:solidFill>
                <a:latin typeface="Times New Roman" pitchFamily="18" charset="0"/>
              </a:rPr>
              <a:t>Abhängigkeit </a:t>
            </a:r>
            <a:r>
              <a:rPr lang="de-DE" sz="2200" smtClean="0">
                <a:solidFill>
                  <a:srgbClr val="000066"/>
                </a:solidFill>
                <a:latin typeface="Times New Roman" pitchFamily="18" charset="0"/>
              </a:rPr>
              <a:t>davon geantwortet, wie der Interaktionskontext der Befragung wahrge-nommen und bewertet wird. Dabei </a:t>
            </a:r>
            <a:r>
              <a:rPr lang="de-DE" sz="2200">
                <a:solidFill>
                  <a:srgbClr val="000066"/>
                </a:solidFill>
                <a:latin typeface="Times New Roman" pitchFamily="18" charset="0"/>
              </a:rPr>
              <a:t>kann auf aktuelle oder personale Aspekte bzw. auf standardisierte Vorlagen zurückgegriffen werden.</a:t>
            </a:r>
          </a:p>
        </p:txBody>
      </p:sp>
      <p:sp>
        <p:nvSpPr>
          <p:cNvPr id="22534" name="Text Box 5"/>
          <p:cNvSpPr txBox="1">
            <a:spLocks noChangeArrowheads="1"/>
          </p:cNvSpPr>
          <p:nvPr/>
        </p:nvSpPr>
        <p:spPr bwMode="auto">
          <a:xfrm>
            <a:off x="1115616" y="188640"/>
            <a:ext cx="7056437" cy="1077218"/>
          </a:xfrm>
          <a:prstGeom prst="rect">
            <a:avLst/>
          </a:prstGeom>
          <a:solidFill>
            <a:srgbClr val="FFFFFF"/>
          </a:solidFill>
          <a:ln w="9525">
            <a:noFill/>
            <a:miter lim="800000"/>
            <a:headEnd/>
            <a:tailEnd/>
          </a:ln>
        </p:spPr>
        <p:txBody>
          <a:bodyPr>
            <a:spAutoFit/>
          </a:bodyPr>
          <a:lstStyle/>
          <a:p>
            <a:pPr algn="ctr" eaLnBrk="0" hangingPunct="0">
              <a:spcBef>
                <a:spcPts val="0"/>
              </a:spcBef>
            </a:pPr>
            <a:r>
              <a:rPr lang="es-CL" sz="3200">
                <a:solidFill>
                  <a:srgbClr val="CC3300"/>
                </a:solidFill>
                <a:latin typeface="+mj-lt"/>
              </a:rPr>
              <a:t>Psychische Systeme </a:t>
            </a:r>
            <a:r>
              <a:rPr lang="es-CL" sz="3200" smtClean="0">
                <a:solidFill>
                  <a:srgbClr val="CC3300"/>
                </a:solidFill>
                <a:latin typeface="+mj-lt"/>
              </a:rPr>
              <a:t>III</a:t>
            </a:r>
          </a:p>
          <a:p>
            <a:pPr algn="ctr" eaLnBrk="0" hangingPunct="0">
              <a:spcBef>
                <a:spcPts val="0"/>
              </a:spcBef>
            </a:pPr>
            <a:r>
              <a:rPr lang="es-CL" sz="3200" smtClean="0">
                <a:solidFill>
                  <a:srgbClr val="000066"/>
                </a:solidFill>
                <a:latin typeface="Times New Roman" pitchFamily="18" charset="0"/>
              </a:rPr>
              <a:t>- </a:t>
            </a:r>
            <a:r>
              <a:rPr lang="es-CL" sz="2400" smtClean="0">
                <a:solidFill>
                  <a:srgbClr val="000066"/>
                </a:solidFill>
                <a:latin typeface="Times New Roman" pitchFamily="18" charset="0"/>
              </a:rPr>
              <a:t>Identität/Persönlichkeit -</a:t>
            </a:r>
            <a:endParaRPr lang="es-CL" sz="2400">
              <a:solidFill>
                <a:srgbClr val="000066"/>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box(in)">
                                      <p:cBhvr>
                                        <p:cTn id="7" dur="500"/>
                                        <p:tgtEl>
                                          <p:spTgt spid="194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box(in)">
                                      <p:cBhvr>
                                        <p:cTn id="12" dur="500"/>
                                        <p:tgtEl>
                                          <p:spTgt spid="1946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box(in)">
                                      <p:cBhvr>
                                        <p:cTn id="17" dur="500"/>
                                        <p:tgtEl>
                                          <p:spTgt spid="1946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9460">
                                            <p:txEl>
                                              <p:pRg st="3" end="3"/>
                                            </p:txEl>
                                          </p:spTgt>
                                        </p:tgtEl>
                                        <p:attrNameLst>
                                          <p:attrName>style.visibility</p:attrName>
                                        </p:attrNameLst>
                                      </p:cBhvr>
                                      <p:to>
                                        <p:strVal val="visible"/>
                                      </p:to>
                                    </p:set>
                                    <p:anim calcmode="lin" valueType="num">
                                      <p:cBhvr additive="base">
                                        <p:cTn id="22" dur="500" fill="hold"/>
                                        <p:tgtEl>
                                          <p:spTgt spid="19460">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946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nodeType="clickEffect">
                                  <p:stCondLst>
                                    <p:cond delay="0"/>
                                  </p:stCondLst>
                                  <p:childTnLst>
                                    <p:set>
                                      <p:cBhvr>
                                        <p:cTn id="27" dur="1" fill="hold">
                                          <p:stCondLst>
                                            <p:cond delay="0"/>
                                          </p:stCondLst>
                                        </p:cTn>
                                        <p:tgtEl>
                                          <p:spTgt spid="19460">
                                            <p:txEl>
                                              <p:pRg st="4" end="4"/>
                                            </p:txEl>
                                          </p:spTgt>
                                        </p:tgtEl>
                                        <p:attrNameLst>
                                          <p:attrName>style.visibility</p:attrName>
                                        </p:attrNameLst>
                                      </p:cBhvr>
                                      <p:to>
                                        <p:strVal val="visible"/>
                                      </p:to>
                                    </p:set>
                                    <p:anim calcmode="lin" valueType="num">
                                      <p:cBhvr additive="base">
                                        <p:cTn id="28" dur="500" fill="hold"/>
                                        <p:tgtEl>
                                          <p:spTgt spid="19460">
                                            <p:txEl>
                                              <p:pRg st="4" end="4"/>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946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umsplatzhalter 1"/>
          <p:cNvSpPr>
            <a:spLocks noGrp="1"/>
          </p:cNvSpPr>
          <p:nvPr>
            <p:ph type="dt" sz="quarter" idx="10"/>
          </p:nvPr>
        </p:nvSpPr>
        <p:spPr>
          <a:noFill/>
        </p:spPr>
        <p:txBody>
          <a:bodyPr/>
          <a:lstStyle/>
          <a:p>
            <a:r>
              <a:rPr lang="de-DE" smtClean="0"/>
              <a:t>May 2011</a:t>
            </a:r>
          </a:p>
        </p:txBody>
      </p:sp>
      <p:sp>
        <p:nvSpPr>
          <p:cNvPr id="27651" name="Fußzeilenplatzhalter 2"/>
          <p:cNvSpPr>
            <a:spLocks noGrp="1"/>
          </p:cNvSpPr>
          <p:nvPr>
            <p:ph type="ftr" sz="quarter" idx="11"/>
          </p:nvPr>
        </p:nvSpPr>
        <p:spPr>
          <a:noFill/>
        </p:spPr>
        <p:txBody>
          <a:bodyPr/>
          <a:lstStyle/>
          <a:p>
            <a:r>
              <a:rPr lang="de-DE" smtClean="0"/>
              <a:t>Dr. K. Ludewig</a:t>
            </a:r>
          </a:p>
        </p:txBody>
      </p:sp>
      <p:sp>
        <p:nvSpPr>
          <p:cNvPr id="27652" name="Foliennummernplatzhalter 3"/>
          <p:cNvSpPr>
            <a:spLocks noGrp="1"/>
          </p:cNvSpPr>
          <p:nvPr>
            <p:ph type="sldNum" sz="quarter" idx="12"/>
          </p:nvPr>
        </p:nvSpPr>
        <p:spPr>
          <a:noFill/>
        </p:spPr>
        <p:txBody>
          <a:bodyPr/>
          <a:lstStyle/>
          <a:p>
            <a:fld id="{04C7EF49-9DE2-4AA4-8C02-2997D8010C77}" type="slidenum">
              <a:rPr lang="de-DE" smtClean="0"/>
              <a:pPr/>
              <a:t>25</a:t>
            </a:fld>
            <a:endParaRPr lang="de-DE" smtClean="0"/>
          </a:p>
        </p:txBody>
      </p:sp>
      <p:sp>
        <p:nvSpPr>
          <p:cNvPr id="13314" name="Text Box 2"/>
          <p:cNvSpPr txBox="1">
            <a:spLocks noChangeArrowheads="1"/>
          </p:cNvSpPr>
          <p:nvPr/>
        </p:nvSpPr>
        <p:spPr bwMode="auto">
          <a:xfrm>
            <a:off x="1042988" y="1989138"/>
            <a:ext cx="6697662" cy="3631763"/>
          </a:xfrm>
          <a:prstGeom prst="rect">
            <a:avLst/>
          </a:prstGeom>
          <a:noFill/>
          <a:ln w="9525">
            <a:solidFill>
              <a:srgbClr val="CC3300"/>
            </a:solidFill>
            <a:miter lim="800000"/>
            <a:headEnd/>
            <a:tailEnd/>
          </a:ln>
        </p:spPr>
        <p:txBody>
          <a:bodyPr>
            <a:spAutoFit/>
          </a:bodyPr>
          <a:lstStyle/>
          <a:p>
            <a:pPr algn="ctr">
              <a:spcBef>
                <a:spcPts val="1200"/>
              </a:spcBef>
              <a:tabLst>
                <a:tab pos="358775" algn="l"/>
              </a:tabLst>
            </a:pPr>
            <a:r>
              <a:rPr lang="de-DE" sz="2800" b="1" i="1" smtClean="0">
                <a:solidFill>
                  <a:srgbClr val="000066"/>
                </a:solidFill>
                <a:latin typeface="Times New Roman" pitchFamily="18" charset="0"/>
                <a:sym typeface="Wingdings" pitchFamily="2" charset="2"/>
              </a:rPr>
              <a:t>Jeder Mensch verkörpert im Verlauf seines Lebens eine große Zahl vergehender psychischer Systeme.</a:t>
            </a:r>
            <a:endParaRPr lang="de-DE" sz="2800" b="1" i="1">
              <a:solidFill>
                <a:srgbClr val="000066"/>
              </a:solidFill>
              <a:latin typeface="Times New Roman" pitchFamily="18" charset="0"/>
              <a:sym typeface="Wingdings" pitchFamily="2" charset="2"/>
            </a:endParaRPr>
          </a:p>
          <a:p>
            <a:pPr algn="ctr">
              <a:spcBef>
                <a:spcPts val="1200"/>
              </a:spcBef>
              <a:tabLst>
                <a:tab pos="358775" algn="l"/>
              </a:tabLst>
            </a:pPr>
            <a:r>
              <a:rPr lang="de-DE" sz="2800" b="1" i="1" smtClean="0">
                <a:solidFill>
                  <a:srgbClr val="000066"/>
                </a:solidFill>
                <a:latin typeface="Times New Roman" pitchFamily="18" charset="0"/>
                <a:sym typeface="Wingdings" pitchFamily="2" charset="2"/>
              </a:rPr>
              <a:t>Einige davon hinterlassen Spuren und können reaktiviert werden, andere vergehen gänzlich.</a:t>
            </a:r>
            <a:endParaRPr lang="de-DE" sz="2800" b="1" i="1">
              <a:solidFill>
                <a:srgbClr val="000066"/>
              </a:solidFill>
              <a:latin typeface="Times New Roman" pitchFamily="18" charset="0"/>
              <a:sym typeface="Wingdings" pitchFamily="2" charset="2"/>
            </a:endParaRPr>
          </a:p>
          <a:p>
            <a:pPr algn="ctr">
              <a:tabLst>
                <a:tab pos="358775" algn="l"/>
              </a:tabLst>
            </a:pPr>
            <a:endParaRPr lang="de-DE" sz="2400" b="1">
              <a:solidFill>
                <a:srgbClr val="A50021"/>
              </a:solidFill>
              <a:latin typeface="Times New Roman" pitchFamily="18" charset="0"/>
              <a:sym typeface="Wingdings" pitchFamily="2" charset="2"/>
            </a:endParaRPr>
          </a:p>
          <a:p>
            <a:pPr algn="ctr">
              <a:tabLst>
                <a:tab pos="358775" algn="l"/>
              </a:tabLst>
            </a:pPr>
            <a:r>
              <a:rPr lang="de-DE" sz="2800" b="1" i="1" smtClean="0">
                <a:solidFill>
                  <a:srgbClr val="006600"/>
                </a:solidFill>
                <a:latin typeface="Times New Roman" pitchFamily="18" charset="0"/>
                <a:sym typeface="Wingdings" pitchFamily="2" charset="2"/>
              </a:rPr>
              <a:t>Polyphrenie</a:t>
            </a:r>
            <a:r>
              <a:rPr lang="de-DE" sz="2800" b="1" smtClean="0">
                <a:solidFill>
                  <a:srgbClr val="006600"/>
                </a:solidFill>
                <a:latin typeface="Times New Roman" pitchFamily="18" charset="0"/>
                <a:sym typeface="Wingdings" pitchFamily="2" charset="2"/>
              </a:rPr>
              <a:t>  ist Normalität!</a:t>
            </a:r>
            <a:endParaRPr lang="de-DE" sz="2800" b="1">
              <a:solidFill>
                <a:srgbClr val="993300"/>
              </a:solidFill>
              <a:latin typeface="Times New Roman" pitchFamily="18" charset="0"/>
            </a:endParaRPr>
          </a:p>
        </p:txBody>
      </p:sp>
      <p:sp>
        <p:nvSpPr>
          <p:cNvPr id="24582" name="Rectangle 3"/>
          <p:cNvSpPr>
            <a:spLocks noChangeArrowheads="1"/>
          </p:cNvSpPr>
          <p:nvPr/>
        </p:nvSpPr>
        <p:spPr bwMode="auto">
          <a:xfrm>
            <a:off x="1042988" y="476250"/>
            <a:ext cx="6621462" cy="1081088"/>
          </a:xfrm>
          <a:prstGeom prst="rect">
            <a:avLst/>
          </a:prstGeom>
          <a:solidFill>
            <a:schemeClr val="bg1"/>
          </a:solidFill>
          <a:ln w="9525">
            <a:solidFill>
              <a:srgbClr val="000066"/>
            </a:solidFill>
            <a:miter lim="800000"/>
            <a:headEnd/>
            <a:tailEnd/>
          </a:ln>
        </p:spPr>
        <p:txBody>
          <a:bodyPr anchor="ctr"/>
          <a:lstStyle/>
          <a:p>
            <a:pPr algn="ctr">
              <a:spcBef>
                <a:spcPct val="20000"/>
              </a:spcBef>
              <a:defRPr/>
            </a:pPr>
            <a:r>
              <a:rPr lang="de-DE" sz="3200" smtClean="0">
                <a:solidFill>
                  <a:srgbClr val="C00000"/>
                </a:solidFill>
                <a:latin typeface="+mj-lt"/>
                <a:cs typeface="Times New Roman" pitchFamily="18" charset="0"/>
              </a:rPr>
              <a:t>Psychische Systeme IV </a:t>
            </a:r>
            <a:endParaRPr lang="de-DE" sz="3200">
              <a:solidFill>
                <a:srgbClr val="C00000"/>
              </a:solidFill>
              <a:latin typeface="+mj-lt"/>
              <a:cs typeface="Times New Roman" pitchFamily="18" charset="0"/>
            </a:endParaRPr>
          </a:p>
          <a:p>
            <a:pPr algn="ctr">
              <a:spcBef>
                <a:spcPct val="20000"/>
              </a:spcBef>
              <a:defRPr/>
            </a:pPr>
            <a:r>
              <a:rPr lang="de-DE" sz="3200">
                <a:solidFill>
                  <a:srgbClr val="000066"/>
                </a:solidFill>
                <a:latin typeface="Times New Roman" pitchFamily="18" charset="0"/>
                <a:cs typeface="Times New Roman" pitchFamily="18" charset="0"/>
              </a:rPr>
              <a:t>- </a:t>
            </a:r>
            <a:r>
              <a:rPr lang="de-DE" sz="2800" smtClean="0">
                <a:solidFill>
                  <a:srgbClr val="000066"/>
                </a:solidFill>
                <a:latin typeface="Times New Roman" pitchFamily="18" charset="0"/>
                <a:cs typeface="Times New Roman" pitchFamily="18" charset="0"/>
              </a:rPr>
              <a:t>Schlussfolgerung </a:t>
            </a:r>
            <a:r>
              <a:rPr lang="de-DE" sz="2800">
                <a:solidFill>
                  <a:srgbClr val="000066"/>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additive="base">
                                        <p:cTn id="7" dur="500" fill="hold"/>
                                        <p:tgtEl>
                                          <p:spTgt spid="133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3314">
                                            <p:txEl>
                                              <p:pRg st="1" end="1"/>
                                            </p:txEl>
                                          </p:spTgt>
                                        </p:tgtEl>
                                        <p:attrNameLst>
                                          <p:attrName>style.visibility</p:attrName>
                                        </p:attrNameLst>
                                      </p:cBhvr>
                                      <p:to>
                                        <p:strVal val="visible"/>
                                      </p:to>
                                    </p:set>
                                    <p:anim calcmode="lin" valueType="num">
                                      <p:cBhvr additive="base">
                                        <p:cTn id="13" dur="500" fill="hold"/>
                                        <p:tgtEl>
                                          <p:spTgt spid="1331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314">
                                            <p:txEl>
                                              <p:pRg st="3" end="3"/>
                                            </p:txEl>
                                          </p:spTgt>
                                        </p:tgtEl>
                                        <p:attrNameLst>
                                          <p:attrName>style.visibility</p:attrName>
                                        </p:attrNameLst>
                                      </p:cBhvr>
                                      <p:to>
                                        <p:strVal val="visible"/>
                                      </p:to>
                                    </p:set>
                                    <p:anim calcmode="lin" valueType="num">
                                      <p:cBhvr additive="base">
                                        <p:cTn id="19" dur="500" fill="hold"/>
                                        <p:tgtEl>
                                          <p:spTgt spid="13314">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umsplatzhalter 1"/>
          <p:cNvSpPr>
            <a:spLocks noGrp="1"/>
          </p:cNvSpPr>
          <p:nvPr>
            <p:ph type="dt" sz="quarter" idx="10"/>
          </p:nvPr>
        </p:nvSpPr>
        <p:spPr>
          <a:noFill/>
        </p:spPr>
        <p:txBody>
          <a:bodyPr/>
          <a:lstStyle/>
          <a:p>
            <a:r>
              <a:rPr lang="de-DE" smtClean="0"/>
              <a:t>May 2011</a:t>
            </a:r>
          </a:p>
        </p:txBody>
      </p:sp>
      <p:sp>
        <p:nvSpPr>
          <p:cNvPr id="24579" name="Fußzeilenplatzhalter 2"/>
          <p:cNvSpPr>
            <a:spLocks noGrp="1"/>
          </p:cNvSpPr>
          <p:nvPr>
            <p:ph type="ftr" sz="quarter" idx="11"/>
          </p:nvPr>
        </p:nvSpPr>
        <p:spPr>
          <a:noFill/>
        </p:spPr>
        <p:txBody>
          <a:bodyPr/>
          <a:lstStyle/>
          <a:p>
            <a:r>
              <a:rPr lang="de-DE" smtClean="0"/>
              <a:t>Dr. K. Ludewig</a:t>
            </a:r>
          </a:p>
        </p:txBody>
      </p:sp>
      <p:sp>
        <p:nvSpPr>
          <p:cNvPr id="24580" name="Foliennummernplatzhalter 3"/>
          <p:cNvSpPr>
            <a:spLocks noGrp="1"/>
          </p:cNvSpPr>
          <p:nvPr>
            <p:ph type="sldNum" sz="quarter" idx="12"/>
          </p:nvPr>
        </p:nvSpPr>
        <p:spPr>
          <a:xfrm>
            <a:off x="7812088" y="6245225"/>
            <a:ext cx="874712" cy="476250"/>
          </a:xfrm>
          <a:noFill/>
        </p:spPr>
        <p:txBody>
          <a:bodyPr/>
          <a:lstStyle/>
          <a:p>
            <a:fld id="{DAFF74FA-6CC0-46E6-8E15-18092A853328}" type="slidenum">
              <a:rPr lang="de-DE" smtClean="0"/>
              <a:pPr/>
              <a:t>26</a:t>
            </a:fld>
            <a:endParaRPr lang="de-DE" smtClean="0"/>
          </a:p>
        </p:txBody>
      </p:sp>
      <p:sp>
        <p:nvSpPr>
          <p:cNvPr id="18434" name="Oval 2"/>
          <p:cNvSpPr>
            <a:spLocks noChangeArrowheads="1"/>
          </p:cNvSpPr>
          <p:nvPr/>
        </p:nvSpPr>
        <p:spPr bwMode="auto">
          <a:xfrm>
            <a:off x="5940425" y="908050"/>
            <a:ext cx="647700" cy="576263"/>
          </a:xfrm>
          <a:prstGeom prst="ellipse">
            <a:avLst/>
          </a:prstGeom>
          <a:solidFill>
            <a:srgbClr val="FFCC00"/>
          </a:solidFill>
          <a:ln w="9525">
            <a:solidFill>
              <a:schemeClr val="tx1"/>
            </a:solidFill>
            <a:round/>
            <a:headEnd/>
            <a:tailEnd/>
          </a:ln>
        </p:spPr>
        <p:txBody>
          <a:bodyPr wrap="none" anchor="ctr"/>
          <a:lstStyle/>
          <a:p>
            <a:endParaRPr lang="de-DE"/>
          </a:p>
        </p:txBody>
      </p:sp>
      <p:sp>
        <p:nvSpPr>
          <p:cNvPr id="18435" name="Line 3"/>
          <p:cNvSpPr>
            <a:spLocks noChangeShapeType="1"/>
          </p:cNvSpPr>
          <p:nvPr/>
        </p:nvSpPr>
        <p:spPr bwMode="auto">
          <a:xfrm>
            <a:off x="6227763" y="1484313"/>
            <a:ext cx="0" cy="719137"/>
          </a:xfrm>
          <a:prstGeom prst="line">
            <a:avLst/>
          </a:prstGeom>
          <a:noFill/>
          <a:ln w="28575">
            <a:solidFill>
              <a:srgbClr val="333300"/>
            </a:solidFill>
            <a:round/>
            <a:headEnd/>
            <a:tailEnd/>
          </a:ln>
        </p:spPr>
        <p:txBody>
          <a:bodyPr/>
          <a:lstStyle/>
          <a:p>
            <a:endParaRPr lang="de-DE"/>
          </a:p>
        </p:txBody>
      </p:sp>
      <p:sp>
        <p:nvSpPr>
          <p:cNvPr id="18436" name="Line 4"/>
          <p:cNvSpPr>
            <a:spLocks noChangeShapeType="1"/>
          </p:cNvSpPr>
          <p:nvPr/>
        </p:nvSpPr>
        <p:spPr bwMode="auto">
          <a:xfrm flipH="1">
            <a:off x="5722938" y="1700213"/>
            <a:ext cx="504825" cy="287337"/>
          </a:xfrm>
          <a:prstGeom prst="line">
            <a:avLst/>
          </a:prstGeom>
          <a:noFill/>
          <a:ln w="28575">
            <a:solidFill>
              <a:srgbClr val="333300"/>
            </a:solidFill>
            <a:round/>
            <a:headEnd/>
            <a:tailEnd/>
          </a:ln>
        </p:spPr>
        <p:txBody>
          <a:bodyPr/>
          <a:lstStyle/>
          <a:p>
            <a:endParaRPr lang="de-DE"/>
          </a:p>
        </p:txBody>
      </p:sp>
      <p:sp>
        <p:nvSpPr>
          <p:cNvPr id="18437" name="Line 5"/>
          <p:cNvSpPr>
            <a:spLocks noChangeShapeType="1"/>
          </p:cNvSpPr>
          <p:nvPr/>
        </p:nvSpPr>
        <p:spPr bwMode="auto">
          <a:xfrm>
            <a:off x="6227763" y="1700213"/>
            <a:ext cx="431800" cy="287337"/>
          </a:xfrm>
          <a:prstGeom prst="line">
            <a:avLst/>
          </a:prstGeom>
          <a:noFill/>
          <a:ln w="28575">
            <a:solidFill>
              <a:srgbClr val="333300"/>
            </a:solidFill>
            <a:round/>
            <a:headEnd/>
            <a:tailEnd/>
          </a:ln>
        </p:spPr>
        <p:txBody>
          <a:bodyPr/>
          <a:lstStyle/>
          <a:p>
            <a:endParaRPr lang="de-DE"/>
          </a:p>
        </p:txBody>
      </p:sp>
      <p:sp>
        <p:nvSpPr>
          <p:cNvPr id="18438" name="Line 6"/>
          <p:cNvSpPr>
            <a:spLocks noChangeShapeType="1"/>
          </p:cNvSpPr>
          <p:nvPr/>
        </p:nvSpPr>
        <p:spPr bwMode="auto">
          <a:xfrm flipH="1">
            <a:off x="5867400" y="2203450"/>
            <a:ext cx="360363" cy="865188"/>
          </a:xfrm>
          <a:prstGeom prst="line">
            <a:avLst/>
          </a:prstGeom>
          <a:noFill/>
          <a:ln w="28575">
            <a:solidFill>
              <a:srgbClr val="333300"/>
            </a:solidFill>
            <a:round/>
            <a:headEnd/>
            <a:tailEnd/>
          </a:ln>
        </p:spPr>
        <p:txBody>
          <a:bodyPr/>
          <a:lstStyle/>
          <a:p>
            <a:endParaRPr lang="de-DE"/>
          </a:p>
        </p:txBody>
      </p:sp>
      <p:sp>
        <p:nvSpPr>
          <p:cNvPr id="18439" name="Line 7"/>
          <p:cNvSpPr>
            <a:spLocks noChangeShapeType="1"/>
          </p:cNvSpPr>
          <p:nvPr/>
        </p:nvSpPr>
        <p:spPr bwMode="auto">
          <a:xfrm flipH="1" flipV="1">
            <a:off x="5724525" y="2995613"/>
            <a:ext cx="144463" cy="73025"/>
          </a:xfrm>
          <a:prstGeom prst="line">
            <a:avLst/>
          </a:prstGeom>
          <a:noFill/>
          <a:ln w="28575">
            <a:solidFill>
              <a:srgbClr val="333300"/>
            </a:solidFill>
            <a:round/>
            <a:headEnd/>
            <a:tailEnd/>
          </a:ln>
        </p:spPr>
        <p:txBody>
          <a:bodyPr/>
          <a:lstStyle/>
          <a:p>
            <a:endParaRPr lang="de-DE"/>
          </a:p>
        </p:txBody>
      </p:sp>
      <p:sp>
        <p:nvSpPr>
          <p:cNvPr id="18440" name="Line 8"/>
          <p:cNvSpPr>
            <a:spLocks noChangeShapeType="1"/>
          </p:cNvSpPr>
          <p:nvPr/>
        </p:nvSpPr>
        <p:spPr bwMode="auto">
          <a:xfrm>
            <a:off x="6227763" y="2203450"/>
            <a:ext cx="287337" cy="865188"/>
          </a:xfrm>
          <a:prstGeom prst="line">
            <a:avLst/>
          </a:prstGeom>
          <a:noFill/>
          <a:ln w="28575">
            <a:solidFill>
              <a:srgbClr val="333300"/>
            </a:solidFill>
            <a:round/>
            <a:headEnd/>
            <a:tailEnd/>
          </a:ln>
        </p:spPr>
        <p:txBody>
          <a:bodyPr/>
          <a:lstStyle/>
          <a:p>
            <a:endParaRPr lang="de-DE"/>
          </a:p>
        </p:txBody>
      </p:sp>
      <p:sp>
        <p:nvSpPr>
          <p:cNvPr id="18441" name="Line 9"/>
          <p:cNvSpPr>
            <a:spLocks noChangeShapeType="1"/>
          </p:cNvSpPr>
          <p:nvPr/>
        </p:nvSpPr>
        <p:spPr bwMode="auto">
          <a:xfrm flipV="1">
            <a:off x="6515100" y="2995613"/>
            <a:ext cx="144463" cy="73025"/>
          </a:xfrm>
          <a:prstGeom prst="line">
            <a:avLst/>
          </a:prstGeom>
          <a:noFill/>
          <a:ln w="38100">
            <a:solidFill>
              <a:srgbClr val="333300"/>
            </a:solidFill>
            <a:round/>
            <a:headEnd/>
            <a:tailEnd/>
          </a:ln>
        </p:spPr>
        <p:txBody>
          <a:bodyPr/>
          <a:lstStyle/>
          <a:p>
            <a:endParaRPr lang="de-DE"/>
          </a:p>
        </p:txBody>
      </p:sp>
      <p:sp>
        <p:nvSpPr>
          <p:cNvPr id="23565" name="Oval 10"/>
          <p:cNvSpPr>
            <a:spLocks noChangeArrowheads="1"/>
          </p:cNvSpPr>
          <p:nvPr/>
        </p:nvSpPr>
        <p:spPr bwMode="auto">
          <a:xfrm>
            <a:off x="2555875" y="1412875"/>
            <a:ext cx="539750" cy="395288"/>
          </a:xfrm>
          <a:prstGeom prst="ellipse">
            <a:avLst/>
          </a:prstGeom>
          <a:solidFill>
            <a:srgbClr val="FFCC00"/>
          </a:solidFill>
          <a:ln w="9525">
            <a:solidFill>
              <a:schemeClr val="tx1"/>
            </a:solidFill>
            <a:round/>
            <a:headEnd/>
            <a:tailEnd/>
          </a:ln>
        </p:spPr>
        <p:txBody>
          <a:bodyPr wrap="none" anchor="ctr"/>
          <a:lstStyle/>
          <a:p>
            <a:endParaRPr lang="de-DE"/>
          </a:p>
        </p:txBody>
      </p:sp>
      <p:sp>
        <p:nvSpPr>
          <p:cNvPr id="23566" name="Line 11"/>
          <p:cNvSpPr>
            <a:spLocks noChangeShapeType="1"/>
          </p:cNvSpPr>
          <p:nvPr/>
        </p:nvSpPr>
        <p:spPr bwMode="auto">
          <a:xfrm>
            <a:off x="2843213" y="1773238"/>
            <a:ext cx="0" cy="576262"/>
          </a:xfrm>
          <a:prstGeom prst="line">
            <a:avLst/>
          </a:prstGeom>
          <a:noFill/>
          <a:ln w="28575">
            <a:solidFill>
              <a:srgbClr val="333300"/>
            </a:solidFill>
            <a:round/>
            <a:headEnd/>
            <a:tailEnd/>
          </a:ln>
        </p:spPr>
        <p:txBody>
          <a:bodyPr/>
          <a:lstStyle/>
          <a:p>
            <a:endParaRPr lang="de-DE"/>
          </a:p>
        </p:txBody>
      </p:sp>
      <p:sp>
        <p:nvSpPr>
          <p:cNvPr id="23567" name="Line 12"/>
          <p:cNvSpPr>
            <a:spLocks noChangeShapeType="1"/>
          </p:cNvSpPr>
          <p:nvPr/>
        </p:nvSpPr>
        <p:spPr bwMode="auto">
          <a:xfrm flipH="1">
            <a:off x="2555875" y="1989138"/>
            <a:ext cx="287338" cy="215900"/>
          </a:xfrm>
          <a:prstGeom prst="line">
            <a:avLst/>
          </a:prstGeom>
          <a:noFill/>
          <a:ln w="28575">
            <a:solidFill>
              <a:srgbClr val="333300"/>
            </a:solidFill>
            <a:round/>
            <a:headEnd/>
            <a:tailEnd/>
          </a:ln>
        </p:spPr>
        <p:txBody>
          <a:bodyPr/>
          <a:lstStyle/>
          <a:p>
            <a:endParaRPr lang="de-DE"/>
          </a:p>
        </p:txBody>
      </p:sp>
      <p:sp>
        <p:nvSpPr>
          <p:cNvPr id="23568" name="Line 13"/>
          <p:cNvSpPr>
            <a:spLocks noChangeShapeType="1"/>
          </p:cNvSpPr>
          <p:nvPr/>
        </p:nvSpPr>
        <p:spPr bwMode="auto">
          <a:xfrm>
            <a:off x="2843213" y="1989138"/>
            <a:ext cx="288925" cy="215900"/>
          </a:xfrm>
          <a:prstGeom prst="line">
            <a:avLst/>
          </a:prstGeom>
          <a:noFill/>
          <a:ln w="28575">
            <a:solidFill>
              <a:srgbClr val="333300"/>
            </a:solidFill>
            <a:round/>
            <a:headEnd/>
            <a:tailEnd/>
          </a:ln>
        </p:spPr>
        <p:txBody>
          <a:bodyPr/>
          <a:lstStyle/>
          <a:p>
            <a:endParaRPr lang="de-DE"/>
          </a:p>
        </p:txBody>
      </p:sp>
      <p:sp>
        <p:nvSpPr>
          <p:cNvPr id="23569" name="Line 14"/>
          <p:cNvSpPr>
            <a:spLocks noChangeShapeType="1"/>
          </p:cNvSpPr>
          <p:nvPr/>
        </p:nvSpPr>
        <p:spPr bwMode="auto">
          <a:xfrm flipH="1">
            <a:off x="2700338" y="2349500"/>
            <a:ext cx="142875" cy="431800"/>
          </a:xfrm>
          <a:prstGeom prst="line">
            <a:avLst/>
          </a:prstGeom>
          <a:noFill/>
          <a:ln w="28575">
            <a:solidFill>
              <a:srgbClr val="333300"/>
            </a:solidFill>
            <a:round/>
            <a:headEnd/>
            <a:tailEnd/>
          </a:ln>
        </p:spPr>
        <p:txBody>
          <a:bodyPr/>
          <a:lstStyle/>
          <a:p>
            <a:endParaRPr lang="de-DE"/>
          </a:p>
        </p:txBody>
      </p:sp>
      <p:sp>
        <p:nvSpPr>
          <p:cNvPr id="23570" name="Line 15"/>
          <p:cNvSpPr>
            <a:spLocks noChangeShapeType="1"/>
          </p:cNvSpPr>
          <p:nvPr/>
        </p:nvSpPr>
        <p:spPr bwMode="auto">
          <a:xfrm flipH="1" flipV="1">
            <a:off x="2555875" y="2708275"/>
            <a:ext cx="144463" cy="73025"/>
          </a:xfrm>
          <a:prstGeom prst="line">
            <a:avLst/>
          </a:prstGeom>
          <a:noFill/>
          <a:ln w="28575">
            <a:solidFill>
              <a:srgbClr val="333300"/>
            </a:solidFill>
            <a:round/>
            <a:headEnd/>
            <a:tailEnd/>
          </a:ln>
        </p:spPr>
        <p:txBody>
          <a:bodyPr/>
          <a:lstStyle/>
          <a:p>
            <a:endParaRPr lang="de-DE"/>
          </a:p>
        </p:txBody>
      </p:sp>
      <p:sp>
        <p:nvSpPr>
          <p:cNvPr id="23571" name="Line 16"/>
          <p:cNvSpPr>
            <a:spLocks noChangeShapeType="1"/>
          </p:cNvSpPr>
          <p:nvPr/>
        </p:nvSpPr>
        <p:spPr bwMode="auto">
          <a:xfrm>
            <a:off x="2843213" y="2205038"/>
            <a:ext cx="144462" cy="576262"/>
          </a:xfrm>
          <a:prstGeom prst="line">
            <a:avLst/>
          </a:prstGeom>
          <a:noFill/>
          <a:ln w="28575">
            <a:solidFill>
              <a:srgbClr val="333300"/>
            </a:solidFill>
            <a:round/>
            <a:headEnd/>
            <a:tailEnd/>
          </a:ln>
        </p:spPr>
        <p:txBody>
          <a:bodyPr/>
          <a:lstStyle/>
          <a:p>
            <a:endParaRPr lang="de-DE"/>
          </a:p>
        </p:txBody>
      </p:sp>
      <p:sp>
        <p:nvSpPr>
          <p:cNvPr id="23572" name="Line 17"/>
          <p:cNvSpPr>
            <a:spLocks noChangeShapeType="1"/>
          </p:cNvSpPr>
          <p:nvPr/>
        </p:nvSpPr>
        <p:spPr bwMode="auto">
          <a:xfrm flipV="1">
            <a:off x="2987675" y="2708275"/>
            <a:ext cx="144463" cy="73025"/>
          </a:xfrm>
          <a:prstGeom prst="line">
            <a:avLst/>
          </a:prstGeom>
          <a:noFill/>
          <a:ln w="38100">
            <a:solidFill>
              <a:srgbClr val="333300"/>
            </a:solidFill>
            <a:round/>
            <a:headEnd/>
            <a:tailEnd/>
          </a:ln>
        </p:spPr>
        <p:txBody>
          <a:bodyPr/>
          <a:lstStyle/>
          <a:p>
            <a:endParaRPr lang="de-DE"/>
          </a:p>
        </p:txBody>
      </p:sp>
      <p:sp>
        <p:nvSpPr>
          <p:cNvPr id="18450" name="AutoShape 18"/>
          <p:cNvSpPr>
            <a:spLocks noChangeArrowheads="1"/>
          </p:cNvSpPr>
          <p:nvPr/>
        </p:nvSpPr>
        <p:spPr bwMode="auto">
          <a:xfrm>
            <a:off x="3779838" y="1916113"/>
            <a:ext cx="1152525" cy="43338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FFCC00"/>
              </a:gs>
              <a:gs pos="100000">
                <a:schemeClr val="accent2"/>
              </a:gs>
            </a:gsLst>
            <a:lin ang="5400000" scaled="1"/>
          </a:gradFill>
          <a:ln w="9525">
            <a:solidFill>
              <a:schemeClr val="tx1"/>
            </a:solidFill>
            <a:miter lim="800000"/>
            <a:headEnd/>
            <a:tailEnd/>
          </a:ln>
        </p:spPr>
        <p:txBody>
          <a:bodyPr wrap="none" anchor="ctr"/>
          <a:lstStyle/>
          <a:p>
            <a:endParaRPr lang="de-DE"/>
          </a:p>
        </p:txBody>
      </p:sp>
      <p:sp>
        <p:nvSpPr>
          <p:cNvPr id="21526" name="Oval 19"/>
          <p:cNvSpPr>
            <a:spLocks noChangeArrowheads="1"/>
          </p:cNvSpPr>
          <p:nvPr/>
        </p:nvSpPr>
        <p:spPr bwMode="auto">
          <a:xfrm>
            <a:off x="468313" y="4292600"/>
            <a:ext cx="539750" cy="395288"/>
          </a:xfrm>
          <a:prstGeom prst="ellipse">
            <a:avLst/>
          </a:prstGeom>
          <a:solidFill>
            <a:srgbClr val="FFCC00"/>
          </a:solidFill>
          <a:ln w="9525">
            <a:solidFill>
              <a:schemeClr val="tx1"/>
            </a:solidFill>
            <a:round/>
            <a:headEnd/>
            <a:tailEnd/>
          </a:ln>
        </p:spPr>
        <p:txBody>
          <a:bodyPr wrap="none" anchor="ctr"/>
          <a:lstStyle/>
          <a:p>
            <a:endParaRPr lang="de-DE"/>
          </a:p>
        </p:txBody>
      </p:sp>
      <p:sp>
        <p:nvSpPr>
          <p:cNvPr id="21527" name="Line 20"/>
          <p:cNvSpPr>
            <a:spLocks noChangeShapeType="1"/>
          </p:cNvSpPr>
          <p:nvPr/>
        </p:nvSpPr>
        <p:spPr bwMode="auto">
          <a:xfrm>
            <a:off x="755650" y="4652963"/>
            <a:ext cx="0" cy="576262"/>
          </a:xfrm>
          <a:prstGeom prst="line">
            <a:avLst/>
          </a:prstGeom>
          <a:noFill/>
          <a:ln w="28575">
            <a:solidFill>
              <a:srgbClr val="333300"/>
            </a:solidFill>
            <a:round/>
            <a:headEnd/>
            <a:tailEnd/>
          </a:ln>
        </p:spPr>
        <p:txBody>
          <a:bodyPr/>
          <a:lstStyle/>
          <a:p>
            <a:endParaRPr lang="de-DE"/>
          </a:p>
        </p:txBody>
      </p:sp>
      <p:sp>
        <p:nvSpPr>
          <p:cNvPr id="21528" name="Line 21"/>
          <p:cNvSpPr>
            <a:spLocks noChangeShapeType="1"/>
          </p:cNvSpPr>
          <p:nvPr/>
        </p:nvSpPr>
        <p:spPr bwMode="auto">
          <a:xfrm flipH="1">
            <a:off x="468313" y="4868863"/>
            <a:ext cx="287337" cy="215900"/>
          </a:xfrm>
          <a:prstGeom prst="line">
            <a:avLst/>
          </a:prstGeom>
          <a:noFill/>
          <a:ln w="28575">
            <a:solidFill>
              <a:srgbClr val="333300"/>
            </a:solidFill>
            <a:round/>
            <a:headEnd/>
            <a:tailEnd/>
          </a:ln>
        </p:spPr>
        <p:txBody>
          <a:bodyPr/>
          <a:lstStyle/>
          <a:p>
            <a:endParaRPr lang="de-DE"/>
          </a:p>
        </p:txBody>
      </p:sp>
      <p:sp>
        <p:nvSpPr>
          <p:cNvPr id="21529" name="Line 22"/>
          <p:cNvSpPr>
            <a:spLocks noChangeShapeType="1"/>
          </p:cNvSpPr>
          <p:nvPr/>
        </p:nvSpPr>
        <p:spPr bwMode="auto">
          <a:xfrm>
            <a:off x="755650" y="4868863"/>
            <a:ext cx="288925" cy="215900"/>
          </a:xfrm>
          <a:prstGeom prst="line">
            <a:avLst/>
          </a:prstGeom>
          <a:noFill/>
          <a:ln w="28575">
            <a:solidFill>
              <a:srgbClr val="333300"/>
            </a:solidFill>
            <a:round/>
            <a:headEnd/>
            <a:tailEnd/>
          </a:ln>
        </p:spPr>
        <p:txBody>
          <a:bodyPr/>
          <a:lstStyle/>
          <a:p>
            <a:endParaRPr lang="de-DE"/>
          </a:p>
        </p:txBody>
      </p:sp>
      <p:sp>
        <p:nvSpPr>
          <p:cNvPr id="21530" name="Line 23"/>
          <p:cNvSpPr>
            <a:spLocks noChangeShapeType="1"/>
          </p:cNvSpPr>
          <p:nvPr/>
        </p:nvSpPr>
        <p:spPr bwMode="auto">
          <a:xfrm flipH="1">
            <a:off x="612775" y="5229225"/>
            <a:ext cx="142875" cy="431800"/>
          </a:xfrm>
          <a:prstGeom prst="line">
            <a:avLst/>
          </a:prstGeom>
          <a:noFill/>
          <a:ln w="28575">
            <a:solidFill>
              <a:srgbClr val="333300"/>
            </a:solidFill>
            <a:round/>
            <a:headEnd/>
            <a:tailEnd/>
          </a:ln>
        </p:spPr>
        <p:txBody>
          <a:bodyPr/>
          <a:lstStyle/>
          <a:p>
            <a:endParaRPr lang="de-DE"/>
          </a:p>
        </p:txBody>
      </p:sp>
      <p:sp>
        <p:nvSpPr>
          <p:cNvPr id="21531" name="Line 24"/>
          <p:cNvSpPr>
            <a:spLocks noChangeShapeType="1"/>
          </p:cNvSpPr>
          <p:nvPr/>
        </p:nvSpPr>
        <p:spPr bwMode="auto">
          <a:xfrm flipH="1" flipV="1">
            <a:off x="468313" y="5588000"/>
            <a:ext cx="144462" cy="73025"/>
          </a:xfrm>
          <a:prstGeom prst="line">
            <a:avLst/>
          </a:prstGeom>
          <a:noFill/>
          <a:ln w="28575">
            <a:solidFill>
              <a:srgbClr val="333300"/>
            </a:solidFill>
            <a:round/>
            <a:headEnd/>
            <a:tailEnd/>
          </a:ln>
        </p:spPr>
        <p:txBody>
          <a:bodyPr/>
          <a:lstStyle/>
          <a:p>
            <a:endParaRPr lang="de-DE"/>
          </a:p>
        </p:txBody>
      </p:sp>
      <p:sp>
        <p:nvSpPr>
          <p:cNvPr id="21532" name="Line 25"/>
          <p:cNvSpPr>
            <a:spLocks noChangeShapeType="1"/>
          </p:cNvSpPr>
          <p:nvPr/>
        </p:nvSpPr>
        <p:spPr bwMode="auto">
          <a:xfrm>
            <a:off x="755650" y="5084763"/>
            <a:ext cx="144463" cy="576262"/>
          </a:xfrm>
          <a:prstGeom prst="line">
            <a:avLst/>
          </a:prstGeom>
          <a:noFill/>
          <a:ln w="28575">
            <a:solidFill>
              <a:srgbClr val="333300"/>
            </a:solidFill>
            <a:round/>
            <a:headEnd/>
            <a:tailEnd/>
          </a:ln>
        </p:spPr>
        <p:txBody>
          <a:bodyPr/>
          <a:lstStyle/>
          <a:p>
            <a:endParaRPr lang="de-DE"/>
          </a:p>
        </p:txBody>
      </p:sp>
      <p:sp>
        <p:nvSpPr>
          <p:cNvPr id="21533" name="Line 26"/>
          <p:cNvSpPr>
            <a:spLocks noChangeShapeType="1"/>
          </p:cNvSpPr>
          <p:nvPr/>
        </p:nvSpPr>
        <p:spPr bwMode="auto">
          <a:xfrm flipV="1">
            <a:off x="900113" y="5588000"/>
            <a:ext cx="144462" cy="73025"/>
          </a:xfrm>
          <a:prstGeom prst="line">
            <a:avLst/>
          </a:prstGeom>
          <a:noFill/>
          <a:ln w="38100">
            <a:solidFill>
              <a:srgbClr val="333300"/>
            </a:solidFill>
            <a:round/>
            <a:headEnd/>
            <a:tailEnd/>
          </a:ln>
        </p:spPr>
        <p:txBody>
          <a:bodyPr/>
          <a:lstStyle/>
          <a:p>
            <a:endParaRPr lang="de-DE"/>
          </a:p>
        </p:txBody>
      </p:sp>
      <p:sp>
        <p:nvSpPr>
          <p:cNvPr id="18459" name="Line 27"/>
          <p:cNvSpPr>
            <a:spLocks noChangeShapeType="1"/>
          </p:cNvSpPr>
          <p:nvPr/>
        </p:nvSpPr>
        <p:spPr bwMode="auto">
          <a:xfrm>
            <a:off x="1042988" y="4724400"/>
            <a:ext cx="865187" cy="1588"/>
          </a:xfrm>
          <a:prstGeom prst="line">
            <a:avLst/>
          </a:prstGeom>
          <a:noFill/>
          <a:ln w="9525">
            <a:solidFill>
              <a:schemeClr val="tx1"/>
            </a:solidFill>
            <a:round/>
            <a:headEnd/>
            <a:tailEnd type="triangle" w="med" len="med"/>
          </a:ln>
        </p:spPr>
        <p:txBody>
          <a:bodyPr/>
          <a:lstStyle/>
          <a:p>
            <a:endParaRPr lang="de-DE"/>
          </a:p>
        </p:txBody>
      </p:sp>
      <p:sp>
        <p:nvSpPr>
          <p:cNvPr id="18460" name="Line 28"/>
          <p:cNvSpPr>
            <a:spLocks noChangeShapeType="1"/>
          </p:cNvSpPr>
          <p:nvPr/>
        </p:nvSpPr>
        <p:spPr bwMode="auto">
          <a:xfrm>
            <a:off x="2484438" y="4724400"/>
            <a:ext cx="863600" cy="1588"/>
          </a:xfrm>
          <a:prstGeom prst="line">
            <a:avLst/>
          </a:prstGeom>
          <a:noFill/>
          <a:ln w="9525">
            <a:solidFill>
              <a:schemeClr val="tx1"/>
            </a:solidFill>
            <a:round/>
            <a:headEnd/>
            <a:tailEnd type="triangle" w="med" len="med"/>
          </a:ln>
        </p:spPr>
        <p:txBody>
          <a:bodyPr/>
          <a:lstStyle/>
          <a:p>
            <a:endParaRPr lang="de-DE"/>
          </a:p>
        </p:txBody>
      </p:sp>
      <p:sp>
        <p:nvSpPr>
          <p:cNvPr id="18461" name="Line 29"/>
          <p:cNvSpPr>
            <a:spLocks noChangeShapeType="1"/>
          </p:cNvSpPr>
          <p:nvPr/>
        </p:nvSpPr>
        <p:spPr bwMode="auto">
          <a:xfrm flipV="1">
            <a:off x="3924300" y="4724400"/>
            <a:ext cx="863600" cy="1588"/>
          </a:xfrm>
          <a:prstGeom prst="line">
            <a:avLst/>
          </a:prstGeom>
          <a:noFill/>
          <a:ln w="9525">
            <a:solidFill>
              <a:schemeClr val="tx1"/>
            </a:solidFill>
            <a:round/>
            <a:headEnd/>
            <a:tailEnd type="triangle" w="med" len="med"/>
          </a:ln>
        </p:spPr>
        <p:txBody>
          <a:bodyPr/>
          <a:lstStyle/>
          <a:p>
            <a:endParaRPr lang="de-DE"/>
          </a:p>
        </p:txBody>
      </p:sp>
      <p:sp>
        <p:nvSpPr>
          <p:cNvPr id="18462" name="Line 30"/>
          <p:cNvSpPr>
            <a:spLocks noChangeShapeType="1"/>
          </p:cNvSpPr>
          <p:nvPr/>
        </p:nvSpPr>
        <p:spPr bwMode="auto">
          <a:xfrm flipV="1">
            <a:off x="5435600" y="4724400"/>
            <a:ext cx="865188" cy="0"/>
          </a:xfrm>
          <a:prstGeom prst="line">
            <a:avLst/>
          </a:prstGeom>
          <a:noFill/>
          <a:ln w="9525">
            <a:solidFill>
              <a:schemeClr val="tx1"/>
            </a:solidFill>
            <a:round/>
            <a:headEnd/>
            <a:tailEnd type="triangle" w="med" len="med"/>
          </a:ln>
        </p:spPr>
        <p:txBody>
          <a:bodyPr/>
          <a:lstStyle/>
          <a:p>
            <a:endParaRPr lang="de-DE"/>
          </a:p>
        </p:txBody>
      </p:sp>
      <p:sp>
        <p:nvSpPr>
          <p:cNvPr id="18465" name="Text Box 33"/>
          <p:cNvSpPr txBox="1">
            <a:spLocks noChangeArrowheads="1"/>
          </p:cNvSpPr>
          <p:nvPr/>
        </p:nvSpPr>
        <p:spPr bwMode="auto">
          <a:xfrm>
            <a:off x="6948264" y="4076700"/>
            <a:ext cx="1872208" cy="1938992"/>
          </a:xfrm>
          <a:prstGeom prst="rect">
            <a:avLst/>
          </a:prstGeom>
          <a:noFill/>
          <a:ln w="9525">
            <a:noFill/>
            <a:miter lim="800000"/>
            <a:headEnd/>
            <a:tailEnd/>
          </a:ln>
        </p:spPr>
        <p:txBody>
          <a:bodyPr wrap="square">
            <a:spAutoFit/>
          </a:bodyPr>
          <a:lstStyle/>
          <a:p>
            <a:r>
              <a:rPr lang="de-DE" sz="2000" b="1" smtClean="0">
                <a:solidFill>
                  <a:srgbClr val="336600"/>
                </a:solidFill>
              </a:rPr>
              <a:t>Vielfalt von vergehenden, von einem Individuum verkörperten Selbsten </a:t>
            </a:r>
            <a:endParaRPr lang="de-DE" sz="2000" b="1">
              <a:solidFill>
                <a:srgbClr val="336600"/>
              </a:solidFill>
            </a:endParaRPr>
          </a:p>
        </p:txBody>
      </p:sp>
      <p:sp>
        <p:nvSpPr>
          <p:cNvPr id="18466" name="AutoShape 34"/>
          <p:cNvSpPr>
            <a:spLocks/>
          </p:cNvSpPr>
          <p:nvPr/>
        </p:nvSpPr>
        <p:spPr bwMode="auto">
          <a:xfrm>
            <a:off x="6227763" y="3933825"/>
            <a:ext cx="360362" cy="1511300"/>
          </a:xfrm>
          <a:prstGeom prst="rightBrace">
            <a:avLst>
              <a:gd name="adj1" fmla="val 34949"/>
              <a:gd name="adj2" fmla="val 50000"/>
            </a:avLst>
          </a:prstGeom>
          <a:noFill/>
          <a:ln w="9525">
            <a:solidFill>
              <a:schemeClr val="tx1"/>
            </a:solidFill>
            <a:round/>
            <a:headEnd/>
            <a:tailEnd/>
          </a:ln>
        </p:spPr>
        <p:txBody>
          <a:bodyPr wrap="none" anchor="ctr"/>
          <a:lstStyle/>
          <a:p>
            <a:endParaRPr lang="de-DE"/>
          </a:p>
        </p:txBody>
      </p:sp>
      <p:sp>
        <p:nvSpPr>
          <p:cNvPr id="24612" name="Text Box 35"/>
          <p:cNvSpPr txBox="1">
            <a:spLocks noChangeArrowheads="1"/>
          </p:cNvSpPr>
          <p:nvPr/>
        </p:nvSpPr>
        <p:spPr bwMode="auto">
          <a:xfrm>
            <a:off x="6875463" y="981075"/>
            <a:ext cx="1945009" cy="1938992"/>
          </a:xfrm>
          <a:prstGeom prst="rect">
            <a:avLst/>
          </a:prstGeom>
          <a:noFill/>
          <a:ln w="9525">
            <a:noFill/>
            <a:miter lim="800000"/>
            <a:headEnd/>
            <a:tailEnd/>
          </a:ln>
        </p:spPr>
        <p:txBody>
          <a:bodyPr wrap="square">
            <a:spAutoFit/>
          </a:bodyPr>
          <a:lstStyle/>
          <a:p>
            <a:pPr>
              <a:spcBef>
                <a:spcPct val="50000"/>
              </a:spcBef>
            </a:pPr>
            <a:r>
              <a:rPr lang="de-DE" sz="2000" b="1" smtClean="0">
                <a:solidFill>
                  <a:srgbClr val="336600"/>
                </a:solidFill>
              </a:rPr>
              <a:t>Das Selbst eines Kindes wächst zu einem einheit-lichen erwach-senen Selbst </a:t>
            </a:r>
            <a:endParaRPr lang="de-DE" sz="2400" b="1">
              <a:solidFill>
                <a:srgbClr val="336600"/>
              </a:solidFill>
            </a:endParaRPr>
          </a:p>
        </p:txBody>
      </p:sp>
      <p:sp>
        <p:nvSpPr>
          <p:cNvPr id="24613" name="Text Box 36"/>
          <p:cNvSpPr txBox="1">
            <a:spLocks noChangeArrowheads="1"/>
          </p:cNvSpPr>
          <p:nvPr/>
        </p:nvSpPr>
        <p:spPr bwMode="auto">
          <a:xfrm>
            <a:off x="611188" y="260350"/>
            <a:ext cx="8208962" cy="461665"/>
          </a:xfrm>
          <a:prstGeom prst="rect">
            <a:avLst/>
          </a:prstGeom>
          <a:solidFill>
            <a:schemeClr val="bg1"/>
          </a:solidFill>
          <a:ln w="9525">
            <a:solidFill>
              <a:srgbClr val="CC3300"/>
            </a:solidFill>
            <a:miter lim="800000"/>
            <a:headEnd/>
            <a:tailEnd/>
          </a:ln>
        </p:spPr>
        <p:txBody>
          <a:bodyPr>
            <a:spAutoFit/>
          </a:bodyPr>
          <a:lstStyle/>
          <a:p>
            <a:pPr algn="ctr">
              <a:spcBef>
                <a:spcPct val="50000"/>
              </a:spcBef>
            </a:pPr>
            <a:r>
              <a:rPr lang="de-DE" sz="2400" b="1" smtClean="0">
                <a:solidFill>
                  <a:srgbClr val="CC3300"/>
                </a:solidFill>
              </a:rPr>
              <a:t>Modelle der Entwicklung psychischer Systeme</a:t>
            </a:r>
            <a:endParaRPr lang="de-DE" sz="2400" b="1">
              <a:solidFill>
                <a:srgbClr val="CC3300"/>
              </a:solidFill>
            </a:endParaRPr>
          </a:p>
        </p:txBody>
      </p:sp>
      <p:sp>
        <p:nvSpPr>
          <p:cNvPr id="40" name="Oval 19"/>
          <p:cNvSpPr>
            <a:spLocks noChangeArrowheads="1"/>
          </p:cNvSpPr>
          <p:nvPr/>
        </p:nvSpPr>
        <p:spPr bwMode="auto">
          <a:xfrm>
            <a:off x="1979613" y="4292600"/>
            <a:ext cx="539750" cy="395288"/>
          </a:xfrm>
          <a:prstGeom prst="ellipse">
            <a:avLst/>
          </a:prstGeom>
          <a:solidFill>
            <a:srgbClr val="CC3300"/>
          </a:solidFill>
          <a:ln w="9525">
            <a:solidFill>
              <a:srgbClr val="CC3300"/>
            </a:solidFill>
            <a:round/>
            <a:headEnd/>
            <a:tailEnd/>
          </a:ln>
        </p:spPr>
        <p:txBody>
          <a:bodyPr wrap="none" anchor="ctr"/>
          <a:lstStyle/>
          <a:p>
            <a:endParaRPr lang="de-DE"/>
          </a:p>
        </p:txBody>
      </p:sp>
      <p:sp>
        <p:nvSpPr>
          <p:cNvPr id="41" name="Line 20"/>
          <p:cNvSpPr>
            <a:spLocks noChangeShapeType="1"/>
          </p:cNvSpPr>
          <p:nvPr/>
        </p:nvSpPr>
        <p:spPr bwMode="auto">
          <a:xfrm flipH="1">
            <a:off x="2266950" y="4652963"/>
            <a:ext cx="1588" cy="576262"/>
          </a:xfrm>
          <a:prstGeom prst="line">
            <a:avLst/>
          </a:prstGeom>
          <a:noFill/>
          <a:ln w="28575">
            <a:solidFill>
              <a:srgbClr val="333300"/>
            </a:solidFill>
            <a:round/>
            <a:headEnd/>
            <a:tailEnd/>
          </a:ln>
        </p:spPr>
        <p:txBody>
          <a:bodyPr/>
          <a:lstStyle/>
          <a:p>
            <a:endParaRPr lang="de-DE"/>
          </a:p>
        </p:txBody>
      </p:sp>
      <p:sp>
        <p:nvSpPr>
          <p:cNvPr id="42" name="Line 21"/>
          <p:cNvSpPr>
            <a:spLocks noChangeShapeType="1"/>
          </p:cNvSpPr>
          <p:nvPr/>
        </p:nvSpPr>
        <p:spPr bwMode="auto">
          <a:xfrm flipH="1">
            <a:off x="1979613" y="4868863"/>
            <a:ext cx="287337" cy="215900"/>
          </a:xfrm>
          <a:prstGeom prst="line">
            <a:avLst/>
          </a:prstGeom>
          <a:noFill/>
          <a:ln w="28575">
            <a:solidFill>
              <a:srgbClr val="333300"/>
            </a:solidFill>
            <a:round/>
            <a:headEnd/>
            <a:tailEnd/>
          </a:ln>
        </p:spPr>
        <p:txBody>
          <a:bodyPr/>
          <a:lstStyle/>
          <a:p>
            <a:endParaRPr lang="de-DE"/>
          </a:p>
        </p:txBody>
      </p:sp>
      <p:sp>
        <p:nvSpPr>
          <p:cNvPr id="43" name="Line 22"/>
          <p:cNvSpPr>
            <a:spLocks noChangeShapeType="1"/>
          </p:cNvSpPr>
          <p:nvPr/>
        </p:nvSpPr>
        <p:spPr bwMode="auto">
          <a:xfrm>
            <a:off x="2266950" y="4868863"/>
            <a:ext cx="288925" cy="215900"/>
          </a:xfrm>
          <a:prstGeom prst="line">
            <a:avLst/>
          </a:prstGeom>
          <a:noFill/>
          <a:ln w="28575">
            <a:solidFill>
              <a:srgbClr val="333300"/>
            </a:solidFill>
            <a:round/>
            <a:headEnd/>
            <a:tailEnd/>
          </a:ln>
        </p:spPr>
        <p:txBody>
          <a:bodyPr/>
          <a:lstStyle/>
          <a:p>
            <a:endParaRPr lang="de-DE"/>
          </a:p>
        </p:txBody>
      </p:sp>
      <p:sp>
        <p:nvSpPr>
          <p:cNvPr id="44" name="Line 23"/>
          <p:cNvSpPr>
            <a:spLocks noChangeShapeType="1"/>
          </p:cNvSpPr>
          <p:nvPr/>
        </p:nvSpPr>
        <p:spPr bwMode="auto">
          <a:xfrm flipH="1">
            <a:off x="2124075" y="5229225"/>
            <a:ext cx="142875" cy="431800"/>
          </a:xfrm>
          <a:prstGeom prst="line">
            <a:avLst/>
          </a:prstGeom>
          <a:noFill/>
          <a:ln w="28575">
            <a:solidFill>
              <a:srgbClr val="333300"/>
            </a:solidFill>
            <a:round/>
            <a:headEnd/>
            <a:tailEnd/>
          </a:ln>
        </p:spPr>
        <p:txBody>
          <a:bodyPr/>
          <a:lstStyle/>
          <a:p>
            <a:endParaRPr lang="de-DE"/>
          </a:p>
        </p:txBody>
      </p:sp>
      <p:sp>
        <p:nvSpPr>
          <p:cNvPr id="45" name="Line 24"/>
          <p:cNvSpPr>
            <a:spLocks noChangeShapeType="1"/>
          </p:cNvSpPr>
          <p:nvPr/>
        </p:nvSpPr>
        <p:spPr bwMode="auto">
          <a:xfrm flipH="1" flipV="1">
            <a:off x="1979613" y="5588000"/>
            <a:ext cx="144462" cy="73025"/>
          </a:xfrm>
          <a:prstGeom prst="line">
            <a:avLst/>
          </a:prstGeom>
          <a:noFill/>
          <a:ln w="28575">
            <a:solidFill>
              <a:srgbClr val="333300"/>
            </a:solidFill>
            <a:round/>
            <a:headEnd/>
            <a:tailEnd/>
          </a:ln>
        </p:spPr>
        <p:txBody>
          <a:bodyPr/>
          <a:lstStyle/>
          <a:p>
            <a:endParaRPr lang="de-DE"/>
          </a:p>
        </p:txBody>
      </p:sp>
      <p:sp>
        <p:nvSpPr>
          <p:cNvPr id="46" name="Line 25"/>
          <p:cNvSpPr>
            <a:spLocks noChangeShapeType="1"/>
          </p:cNvSpPr>
          <p:nvPr/>
        </p:nvSpPr>
        <p:spPr bwMode="auto">
          <a:xfrm>
            <a:off x="2266950" y="5084763"/>
            <a:ext cx="144463" cy="576262"/>
          </a:xfrm>
          <a:prstGeom prst="line">
            <a:avLst/>
          </a:prstGeom>
          <a:noFill/>
          <a:ln w="28575">
            <a:solidFill>
              <a:srgbClr val="333300"/>
            </a:solidFill>
            <a:round/>
            <a:headEnd/>
            <a:tailEnd/>
          </a:ln>
        </p:spPr>
        <p:txBody>
          <a:bodyPr/>
          <a:lstStyle/>
          <a:p>
            <a:endParaRPr lang="de-DE"/>
          </a:p>
        </p:txBody>
      </p:sp>
      <p:sp>
        <p:nvSpPr>
          <p:cNvPr id="47" name="Line 26"/>
          <p:cNvSpPr>
            <a:spLocks noChangeShapeType="1"/>
          </p:cNvSpPr>
          <p:nvPr/>
        </p:nvSpPr>
        <p:spPr bwMode="auto">
          <a:xfrm flipV="1">
            <a:off x="2411413" y="5588000"/>
            <a:ext cx="144462" cy="73025"/>
          </a:xfrm>
          <a:prstGeom prst="line">
            <a:avLst/>
          </a:prstGeom>
          <a:noFill/>
          <a:ln w="38100">
            <a:solidFill>
              <a:srgbClr val="333300"/>
            </a:solidFill>
            <a:round/>
            <a:headEnd/>
            <a:tailEnd/>
          </a:ln>
        </p:spPr>
        <p:txBody>
          <a:bodyPr/>
          <a:lstStyle/>
          <a:p>
            <a:endParaRPr lang="de-DE"/>
          </a:p>
        </p:txBody>
      </p:sp>
      <p:sp>
        <p:nvSpPr>
          <p:cNvPr id="48" name="Oval 19"/>
          <p:cNvSpPr>
            <a:spLocks noChangeArrowheads="1"/>
          </p:cNvSpPr>
          <p:nvPr/>
        </p:nvSpPr>
        <p:spPr bwMode="auto">
          <a:xfrm>
            <a:off x="3419475" y="4221163"/>
            <a:ext cx="539750" cy="395287"/>
          </a:xfrm>
          <a:prstGeom prst="ellipse">
            <a:avLst/>
          </a:prstGeom>
          <a:solidFill>
            <a:srgbClr val="92D050"/>
          </a:solidFill>
          <a:ln w="9525">
            <a:solidFill>
              <a:schemeClr val="tx1"/>
            </a:solidFill>
            <a:round/>
            <a:headEnd/>
            <a:tailEnd/>
          </a:ln>
        </p:spPr>
        <p:txBody>
          <a:bodyPr wrap="none" anchor="ctr"/>
          <a:lstStyle/>
          <a:p>
            <a:endParaRPr lang="de-DE">
              <a:solidFill>
                <a:srgbClr val="00B050"/>
              </a:solidFill>
            </a:endParaRPr>
          </a:p>
        </p:txBody>
      </p:sp>
      <p:sp>
        <p:nvSpPr>
          <p:cNvPr id="49" name="Line 20"/>
          <p:cNvSpPr>
            <a:spLocks noChangeShapeType="1"/>
          </p:cNvSpPr>
          <p:nvPr/>
        </p:nvSpPr>
        <p:spPr bwMode="auto">
          <a:xfrm>
            <a:off x="3706813" y="4581525"/>
            <a:ext cx="0" cy="576263"/>
          </a:xfrm>
          <a:prstGeom prst="line">
            <a:avLst/>
          </a:prstGeom>
          <a:noFill/>
          <a:ln w="28575">
            <a:solidFill>
              <a:srgbClr val="333300"/>
            </a:solidFill>
            <a:round/>
            <a:headEnd/>
            <a:tailEnd/>
          </a:ln>
        </p:spPr>
        <p:txBody>
          <a:bodyPr/>
          <a:lstStyle/>
          <a:p>
            <a:endParaRPr lang="de-DE"/>
          </a:p>
        </p:txBody>
      </p:sp>
      <p:sp>
        <p:nvSpPr>
          <p:cNvPr id="50" name="Line 21"/>
          <p:cNvSpPr>
            <a:spLocks noChangeShapeType="1"/>
          </p:cNvSpPr>
          <p:nvPr/>
        </p:nvSpPr>
        <p:spPr bwMode="auto">
          <a:xfrm flipH="1">
            <a:off x="3419475" y="4797425"/>
            <a:ext cx="287338" cy="215900"/>
          </a:xfrm>
          <a:prstGeom prst="line">
            <a:avLst/>
          </a:prstGeom>
          <a:noFill/>
          <a:ln w="28575">
            <a:solidFill>
              <a:srgbClr val="333300"/>
            </a:solidFill>
            <a:round/>
            <a:headEnd/>
            <a:tailEnd/>
          </a:ln>
        </p:spPr>
        <p:txBody>
          <a:bodyPr/>
          <a:lstStyle/>
          <a:p>
            <a:endParaRPr lang="de-DE"/>
          </a:p>
        </p:txBody>
      </p:sp>
      <p:sp>
        <p:nvSpPr>
          <p:cNvPr id="51" name="Line 22"/>
          <p:cNvSpPr>
            <a:spLocks noChangeShapeType="1"/>
          </p:cNvSpPr>
          <p:nvPr/>
        </p:nvSpPr>
        <p:spPr bwMode="auto">
          <a:xfrm>
            <a:off x="3706813" y="4797425"/>
            <a:ext cx="288925" cy="215900"/>
          </a:xfrm>
          <a:prstGeom prst="line">
            <a:avLst/>
          </a:prstGeom>
          <a:noFill/>
          <a:ln w="28575">
            <a:solidFill>
              <a:srgbClr val="333300"/>
            </a:solidFill>
            <a:round/>
            <a:headEnd/>
            <a:tailEnd/>
          </a:ln>
        </p:spPr>
        <p:txBody>
          <a:bodyPr/>
          <a:lstStyle/>
          <a:p>
            <a:endParaRPr lang="de-DE"/>
          </a:p>
        </p:txBody>
      </p:sp>
      <p:sp>
        <p:nvSpPr>
          <p:cNvPr id="52" name="Line 23"/>
          <p:cNvSpPr>
            <a:spLocks noChangeShapeType="1"/>
          </p:cNvSpPr>
          <p:nvPr/>
        </p:nvSpPr>
        <p:spPr bwMode="auto">
          <a:xfrm flipH="1">
            <a:off x="3563938" y="5156200"/>
            <a:ext cx="142875" cy="431800"/>
          </a:xfrm>
          <a:prstGeom prst="line">
            <a:avLst/>
          </a:prstGeom>
          <a:noFill/>
          <a:ln w="28575">
            <a:solidFill>
              <a:srgbClr val="333300"/>
            </a:solidFill>
            <a:round/>
            <a:headEnd/>
            <a:tailEnd/>
          </a:ln>
        </p:spPr>
        <p:txBody>
          <a:bodyPr/>
          <a:lstStyle/>
          <a:p>
            <a:endParaRPr lang="de-DE"/>
          </a:p>
        </p:txBody>
      </p:sp>
      <p:sp>
        <p:nvSpPr>
          <p:cNvPr id="53" name="Line 24"/>
          <p:cNvSpPr>
            <a:spLocks noChangeShapeType="1"/>
          </p:cNvSpPr>
          <p:nvPr/>
        </p:nvSpPr>
        <p:spPr bwMode="auto">
          <a:xfrm flipH="1" flipV="1">
            <a:off x="3419475" y="5514975"/>
            <a:ext cx="144463" cy="73025"/>
          </a:xfrm>
          <a:prstGeom prst="line">
            <a:avLst/>
          </a:prstGeom>
          <a:noFill/>
          <a:ln w="28575">
            <a:solidFill>
              <a:srgbClr val="333300"/>
            </a:solidFill>
            <a:round/>
            <a:headEnd/>
            <a:tailEnd/>
          </a:ln>
        </p:spPr>
        <p:txBody>
          <a:bodyPr/>
          <a:lstStyle/>
          <a:p>
            <a:endParaRPr lang="de-DE"/>
          </a:p>
        </p:txBody>
      </p:sp>
      <p:sp>
        <p:nvSpPr>
          <p:cNvPr id="54" name="Line 25"/>
          <p:cNvSpPr>
            <a:spLocks noChangeShapeType="1"/>
          </p:cNvSpPr>
          <p:nvPr/>
        </p:nvSpPr>
        <p:spPr bwMode="auto">
          <a:xfrm>
            <a:off x="3706813" y="5011738"/>
            <a:ext cx="144462" cy="576262"/>
          </a:xfrm>
          <a:prstGeom prst="line">
            <a:avLst/>
          </a:prstGeom>
          <a:noFill/>
          <a:ln w="28575">
            <a:solidFill>
              <a:srgbClr val="333300"/>
            </a:solidFill>
            <a:round/>
            <a:headEnd/>
            <a:tailEnd/>
          </a:ln>
        </p:spPr>
        <p:txBody>
          <a:bodyPr/>
          <a:lstStyle/>
          <a:p>
            <a:endParaRPr lang="de-DE"/>
          </a:p>
        </p:txBody>
      </p:sp>
      <p:sp>
        <p:nvSpPr>
          <p:cNvPr id="55" name="Line 26"/>
          <p:cNvSpPr>
            <a:spLocks noChangeShapeType="1"/>
          </p:cNvSpPr>
          <p:nvPr/>
        </p:nvSpPr>
        <p:spPr bwMode="auto">
          <a:xfrm flipV="1">
            <a:off x="3851275" y="5514975"/>
            <a:ext cx="144463" cy="73025"/>
          </a:xfrm>
          <a:prstGeom prst="line">
            <a:avLst/>
          </a:prstGeom>
          <a:noFill/>
          <a:ln w="38100">
            <a:solidFill>
              <a:srgbClr val="333300"/>
            </a:solidFill>
            <a:round/>
            <a:headEnd/>
            <a:tailEnd/>
          </a:ln>
        </p:spPr>
        <p:txBody>
          <a:bodyPr/>
          <a:lstStyle/>
          <a:p>
            <a:endParaRPr lang="de-DE"/>
          </a:p>
        </p:txBody>
      </p:sp>
      <p:sp>
        <p:nvSpPr>
          <p:cNvPr id="56" name="Oval 19"/>
          <p:cNvSpPr>
            <a:spLocks noChangeArrowheads="1"/>
          </p:cNvSpPr>
          <p:nvPr/>
        </p:nvSpPr>
        <p:spPr bwMode="auto">
          <a:xfrm>
            <a:off x="4859338" y="4221163"/>
            <a:ext cx="539750" cy="395287"/>
          </a:xfrm>
          <a:prstGeom prst="ellipse">
            <a:avLst/>
          </a:prstGeom>
          <a:solidFill>
            <a:srgbClr val="00B0F0"/>
          </a:solidFill>
          <a:ln w="9525">
            <a:solidFill>
              <a:schemeClr val="tx1"/>
            </a:solidFill>
            <a:round/>
            <a:headEnd/>
            <a:tailEnd/>
          </a:ln>
        </p:spPr>
        <p:txBody>
          <a:bodyPr wrap="none" anchor="ctr"/>
          <a:lstStyle/>
          <a:p>
            <a:endParaRPr lang="de-DE"/>
          </a:p>
        </p:txBody>
      </p:sp>
      <p:sp>
        <p:nvSpPr>
          <p:cNvPr id="57" name="Line 20"/>
          <p:cNvSpPr>
            <a:spLocks noChangeShapeType="1"/>
          </p:cNvSpPr>
          <p:nvPr/>
        </p:nvSpPr>
        <p:spPr bwMode="auto">
          <a:xfrm>
            <a:off x="5146675" y="4581525"/>
            <a:ext cx="0" cy="576263"/>
          </a:xfrm>
          <a:prstGeom prst="line">
            <a:avLst/>
          </a:prstGeom>
          <a:noFill/>
          <a:ln w="28575">
            <a:solidFill>
              <a:srgbClr val="333300"/>
            </a:solidFill>
            <a:round/>
            <a:headEnd/>
            <a:tailEnd/>
          </a:ln>
        </p:spPr>
        <p:txBody>
          <a:bodyPr/>
          <a:lstStyle/>
          <a:p>
            <a:endParaRPr lang="de-DE"/>
          </a:p>
        </p:txBody>
      </p:sp>
      <p:sp>
        <p:nvSpPr>
          <p:cNvPr id="58" name="Line 21"/>
          <p:cNvSpPr>
            <a:spLocks noChangeShapeType="1"/>
          </p:cNvSpPr>
          <p:nvPr/>
        </p:nvSpPr>
        <p:spPr bwMode="auto">
          <a:xfrm flipH="1">
            <a:off x="4859338" y="4797425"/>
            <a:ext cx="287337" cy="215900"/>
          </a:xfrm>
          <a:prstGeom prst="line">
            <a:avLst/>
          </a:prstGeom>
          <a:noFill/>
          <a:ln w="28575">
            <a:solidFill>
              <a:srgbClr val="333300"/>
            </a:solidFill>
            <a:round/>
            <a:headEnd/>
            <a:tailEnd/>
          </a:ln>
        </p:spPr>
        <p:txBody>
          <a:bodyPr/>
          <a:lstStyle/>
          <a:p>
            <a:endParaRPr lang="de-DE"/>
          </a:p>
        </p:txBody>
      </p:sp>
      <p:sp>
        <p:nvSpPr>
          <p:cNvPr id="59" name="Line 22"/>
          <p:cNvSpPr>
            <a:spLocks noChangeShapeType="1"/>
          </p:cNvSpPr>
          <p:nvPr/>
        </p:nvSpPr>
        <p:spPr bwMode="auto">
          <a:xfrm>
            <a:off x="5146675" y="4797425"/>
            <a:ext cx="288925" cy="215900"/>
          </a:xfrm>
          <a:prstGeom prst="line">
            <a:avLst/>
          </a:prstGeom>
          <a:noFill/>
          <a:ln w="28575">
            <a:solidFill>
              <a:srgbClr val="333300"/>
            </a:solidFill>
            <a:round/>
            <a:headEnd/>
            <a:tailEnd/>
          </a:ln>
        </p:spPr>
        <p:txBody>
          <a:bodyPr/>
          <a:lstStyle/>
          <a:p>
            <a:endParaRPr lang="de-DE"/>
          </a:p>
        </p:txBody>
      </p:sp>
      <p:sp>
        <p:nvSpPr>
          <p:cNvPr id="60" name="Line 23"/>
          <p:cNvSpPr>
            <a:spLocks noChangeShapeType="1"/>
          </p:cNvSpPr>
          <p:nvPr/>
        </p:nvSpPr>
        <p:spPr bwMode="auto">
          <a:xfrm flipH="1">
            <a:off x="5003800" y="5156200"/>
            <a:ext cx="142875" cy="431800"/>
          </a:xfrm>
          <a:prstGeom prst="line">
            <a:avLst/>
          </a:prstGeom>
          <a:noFill/>
          <a:ln w="28575">
            <a:solidFill>
              <a:srgbClr val="333300"/>
            </a:solidFill>
            <a:round/>
            <a:headEnd/>
            <a:tailEnd/>
          </a:ln>
        </p:spPr>
        <p:txBody>
          <a:bodyPr/>
          <a:lstStyle/>
          <a:p>
            <a:endParaRPr lang="de-DE"/>
          </a:p>
        </p:txBody>
      </p:sp>
      <p:sp>
        <p:nvSpPr>
          <p:cNvPr id="61" name="Line 24"/>
          <p:cNvSpPr>
            <a:spLocks noChangeShapeType="1"/>
          </p:cNvSpPr>
          <p:nvPr/>
        </p:nvSpPr>
        <p:spPr bwMode="auto">
          <a:xfrm flipH="1" flipV="1">
            <a:off x="4859338" y="5514975"/>
            <a:ext cx="144462" cy="73025"/>
          </a:xfrm>
          <a:prstGeom prst="line">
            <a:avLst/>
          </a:prstGeom>
          <a:noFill/>
          <a:ln w="28575">
            <a:solidFill>
              <a:srgbClr val="333300"/>
            </a:solidFill>
            <a:round/>
            <a:headEnd/>
            <a:tailEnd/>
          </a:ln>
        </p:spPr>
        <p:txBody>
          <a:bodyPr/>
          <a:lstStyle/>
          <a:p>
            <a:endParaRPr lang="de-DE"/>
          </a:p>
        </p:txBody>
      </p:sp>
      <p:sp>
        <p:nvSpPr>
          <p:cNvPr id="62" name="Line 25"/>
          <p:cNvSpPr>
            <a:spLocks noChangeShapeType="1"/>
          </p:cNvSpPr>
          <p:nvPr/>
        </p:nvSpPr>
        <p:spPr bwMode="auto">
          <a:xfrm>
            <a:off x="5146675" y="5011738"/>
            <a:ext cx="144463" cy="576262"/>
          </a:xfrm>
          <a:prstGeom prst="line">
            <a:avLst/>
          </a:prstGeom>
          <a:noFill/>
          <a:ln w="28575">
            <a:solidFill>
              <a:srgbClr val="333300"/>
            </a:solidFill>
            <a:round/>
            <a:headEnd/>
            <a:tailEnd/>
          </a:ln>
        </p:spPr>
        <p:txBody>
          <a:bodyPr/>
          <a:lstStyle/>
          <a:p>
            <a:endParaRPr lang="de-DE"/>
          </a:p>
        </p:txBody>
      </p:sp>
      <p:sp>
        <p:nvSpPr>
          <p:cNvPr id="63" name="Line 26"/>
          <p:cNvSpPr>
            <a:spLocks noChangeShapeType="1"/>
          </p:cNvSpPr>
          <p:nvPr/>
        </p:nvSpPr>
        <p:spPr bwMode="auto">
          <a:xfrm flipV="1">
            <a:off x="5291138" y="5514975"/>
            <a:ext cx="144462" cy="73025"/>
          </a:xfrm>
          <a:prstGeom prst="line">
            <a:avLst/>
          </a:prstGeom>
          <a:noFill/>
          <a:ln w="38100">
            <a:solidFill>
              <a:srgbClr val="333300"/>
            </a:solidFill>
            <a:round/>
            <a:headEnd/>
            <a:tailEnd/>
          </a:ln>
        </p:spPr>
        <p:txBody>
          <a:bodyPr/>
          <a:lstStyle/>
          <a:p>
            <a:endParaRPr lang="de-DE"/>
          </a:p>
        </p:txBody>
      </p:sp>
      <p:cxnSp>
        <p:nvCxnSpPr>
          <p:cNvPr id="65" name="Gerade Verbindung mit Pfeil 64"/>
          <p:cNvCxnSpPr/>
          <p:nvPr/>
        </p:nvCxnSpPr>
        <p:spPr>
          <a:xfrm flipV="1">
            <a:off x="539750" y="5876925"/>
            <a:ext cx="5616575" cy="73025"/>
          </a:xfrm>
          <a:prstGeom prst="straightConnector1">
            <a:avLst/>
          </a:prstGeom>
          <a:ln w="25400" cmpd="sng">
            <a:solidFill>
              <a:srgbClr val="000066"/>
            </a:solidFill>
            <a:tailEnd type="arrow"/>
          </a:ln>
        </p:spPr>
        <p:style>
          <a:lnRef idx="1">
            <a:schemeClr val="accent1"/>
          </a:lnRef>
          <a:fillRef idx="0">
            <a:schemeClr val="accent1"/>
          </a:fillRef>
          <a:effectRef idx="0">
            <a:schemeClr val="accent1"/>
          </a:effectRef>
          <a:fontRef idx="minor">
            <a:schemeClr val="tx1"/>
          </a:fontRef>
        </p:style>
      </p:cxnSp>
      <p:sp>
        <p:nvSpPr>
          <p:cNvPr id="24639" name="Textfeld 65"/>
          <p:cNvSpPr txBox="1">
            <a:spLocks noChangeArrowheads="1"/>
          </p:cNvSpPr>
          <p:nvPr/>
        </p:nvSpPr>
        <p:spPr bwMode="auto">
          <a:xfrm>
            <a:off x="6227763" y="5661025"/>
            <a:ext cx="936625" cy="461963"/>
          </a:xfrm>
          <a:prstGeom prst="rect">
            <a:avLst/>
          </a:prstGeom>
          <a:noFill/>
          <a:ln w="9525">
            <a:noFill/>
            <a:miter lim="800000"/>
            <a:headEnd/>
            <a:tailEnd/>
          </a:ln>
        </p:spPr>
        <p:txBody>
          <a:bodyPr>
            <a:spAutoFit/>
          </a:bodyPr>
          <a:lstStyle/>
          <a:p>
            <a:r>
              <a:rPr lang="de-DE" sz="2400" b="1" smtClean="0">
                <a:solidFill>
                  <a:srgbClr val="C00000"/>
                </a:solidFill>
              </a:rPr>
              <a:t>Zeit</a:t>
            </a:r>
            <a:endParaRPr lang="de-DE" sz="2400" b="1">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65"/>
                                        </p:tgtEl>
                                        <p:attrNameLst>
                                          <p:attrName>style.visibility</p:attrName>
                                        </p:attrNameLst>
                                      </p:cBhvr>
                                      <p:to>
                                        <p:strVal val="visible"/>
                                      </p:to>
                                    </p:set>
                                    <p:animEffect transition="in" filter="blinds(horizontal)">
                                      <p:cBhvr>
                                        <p:cTn id="7" dur="500"/>
                                        <p:tgtEl>
                                          <p:spTgt spid="2356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3566"/>
                                        </p:tgtEl>
                                        <p:attrNameLst>
                                          <p:attrName>style.visibility</p:attrName>
                                        </p:attrNameLst>
                                      </p:cBhvr>
                                      <p:to>
                                        <p:strVal val="visible"/>
                                      </p:to>
                                    </p:set>
                                    <p:animEffect transition="in" filter="blinds(horizontal)">
                                      <p:cBhvr>
                                        <p:cTn id="10" dur="500"/>
                                        <p:tgtEl>
                                          <p:spTgt spid="2356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3567"/>
                                        </p:tgtEl>
                                        <p:attrNameLst>
                                          <p:attrName>style.visibility</p:attrName>
                                        </p:attrNameLst>
                                      </p:cBhvr>
                                      <p:to>
                                        <p:strVal val="visible"/>
                                      </p:to>
                                    </p:set>
                                    <p:animEffect transition="in" filter="blinds(horizontal)">
                                      <p:cBhvr>
                                        <p:cTn id="13" dur="500"/>
                                        <p:tgtEl>
                                          <p:spTgt spid="2356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3568"/>
                                        </p:tgtEl>
                                        <p:attrNameLst>
                                          <p:attrName>style.visibility</p:attrName>
                                        </p:attrNameLst>
                                      </p:cBhvr>
                                      <p:to>
                                        <p:strVal val="visible"/>
                                      </p:to>
                                    </p:set>
                                    <p:animEffect transition="in" filter="blinds(horizontal)">
                                      <p:cBhvr>
                                        <p:cTn id="16" dur="500"/>
                                        <p:tgtEl>
                                          <p:spTgt spid="2356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3569"/>
                                        </p:tgtEl>
                                        <p:attrNameLst>
                                          <p:attrName>style.visibility</p:attrName>
                                        </p:attrNameLst>
                                      </p:cBhvr>
                                      <p:to>
                                        <p:strVal val="visible"/>
                                      </p:to>
                                    </p:set>
                                    <p:animEffect transition="in" filter="blinds(horizontal)">
                                      <p:cBhvr>
                                        <p:cTn id="19" dur="500"/>
                                        <p:tgtEl>
                                          <p:spTgt spid="23569"/>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3570"/>
                                        </p:tgtEl>
                                        <p:attrNameLst>
                                          <p:attrName>style.visibility</p:attrName>
                                        </p:attrNameLst>
                                      </p:cBhvr>
                                      <p:to>
                                        <p:strVal val="visible"/>
                                      </p:to>
                                    </p:set>
                                    <p:animEffect transition="in" filter="blinds(horizontal)">
                                      <p:cBhvr>
                                        <p:cTn id="22" dur="500"/>
                                        <p:tgtEl>
                                          <p:spTgt spid="23570"/>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3571"/>
                                        </p:tgtEl>
                                        <p:attrNameLst>
                                          <p:attrName>style.visibility</p:attrName>
                                        </p:attrNameLst>
                                      </p:cBhvr>
                                      <p:to>
                                        <p:strVal val="visible"/>
                                      </p:to>
                                    </p:set>
                                    <p:animEffect transition="in" filter="blinds(horizontal)">
                                      <p:cBhvr>
                                        <p:cTn id="25" dur="500"/>
                                        <p:tgtEl>
                                          <p:spTgt spid="2357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3572"/>
                                        </p:tgtEl>
                                        <p:attrNameLst>
                                          <p:attrName>style.visibility</p:attrName>
                                        </p:attrNameLst>
                                      </p:cBhvr>
                                      <p:to>
                                        <p:strVal val="visible"/>
                                      </p:to>
                                    </p:set>
                                    <p:animEffect transition="in" filter="blinds(horizontal)">
                                      <p:cBhvr>
                                        <p:cTn id="28" dur="500"/>
                                        <p:tgtEl>
                                          <p:spTgt spid="23572"/>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8450"/>
                                        </p:tgtEl>
                                        <p:attrNameLst>
                                          <p:attrName>style.visibility</p:attrName>
                                        </p:attrNameLst>
                                      </p:cBhvr>
                                      <p:to>
                                        <p:strVal val="visible"/>
                                      </p:to>
                                    </p:set>
                                    <p:anim calcmode="lin" valueType="num">
                                      <p:cBhvr>
                                        <p:cTn id="33" dur="1000" fill="hold"/>
                                        <p:tgtEl>
                                          <p:spTgt spid="18450"/>
                                        </p:tgtEl>
                                        <p:attrNameLst>
                                          <p:attrName>ppt_w</p:attrName>
                                        </p:attrNameLst>
                                      </p:cBhvr>
                                      <p:tavLst>
                                        <p:tav tm="0">
                                          <p:val>
                                            <p:strVal val="#ppt_w*0.70"/>
                                          </p:val>
                                        </p:tav>
                                        <p:tav tm="100000">
                                          <p:val>
                                            <p:strVal val="#ppt_w"/>
                                          </p:val>
                                        </p:tav>
                                      </p:tavLst>
                                    </p:anim>
                                    <p:anim calcmode="lin" valueType="num">
                                      <p:cBhvr>
                                        <p:cTn id="34" dur="1000" fill="hold"/>
                                        <p:tgtEl>
                                          <p:spTgt spid="18450"/>
                                        </p:tgtEl>
                                        <p:attrNameLst>
                                          <p:attrName>ppt_h</p:attrName>
                                        </p:attrNameLst>
                                      </p:cBhvr>
                                      <p:tavLst>
                                        <p:tav tm="0">
                                          <p:val>
                                            <p:strVal val="#ppt_h"/>
                                          </p:val>
                                        </p:tav>
                                        <p:tav tm="100000">
                                          <p:val>
                                            <p:strVal val="#ppt_h"/>
                                          </p:val>
                                        </p:tav>
                                      </p:tavLst>
                                    </p:anim>
                                    <p:animEffect transition="in" filter="fade">
                                      <p:cBhvr>
                                        <p:cTn id="35" dur="1000"/>
                                        <p:tgtEl>
                                          <p:spTgt spid="18450"/>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8434"/>
                                        </p:tgtEl>
                                        <p:attrNameLst>
                                          <p:attrName>style.visibility</p:attrName>
                                        </p:attrNameLst>
                                      </p:cBhvr>
                                      <p:to>
                                        <p:strVal val="visible"/>
                                      </p:to>
                                    </p:set>
                                    <p:animEffect transition="in" filter="box(in)">
                                      <p:cBhvr>
                                        <p:cTn id="40" dur="500"/>
                                        <p:tgtEl>
                                          <p:spTgt spid="18434"/>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18435"/>
                                        </p:tgtEl>
                                        <p:attrNameLst>
                                          <p:attrName>style.visibility</p:attrName>
                                        </p:attrNameLst>
                                      </p:cBhvr>
                                      <p:to>
                                        <p:strVal val="visible"/>
                                      </p:to>
                                    </p:set>
                                    <p:animEffect transition="in" filter="box(in)">
                                      <p:cBhvr>
                                        <p:cTn id="43" dur="500"/>
                                        <p:tgtEl>
                                          <p:spTgt spid="18435"/>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8436"/>
                                        </p:tgtEl>
                                        <p:attrNameLst>
                                          <p:attrName>style.visibility</p:attrName>
                                        </p:attrNameLst>
                                      </p:cBhvr>
                                      <p:to>
                                        <p:strVal val="visible"/>
                                      </p:to>
                                    </p:set>
                                    <p:animEffect transition="in" filter="box(in)">
                                      <p:cBhvr>
                                        <p:cTn id="46" dur="500"/>
                                        <p:tgtEl>
                                          <p:spTgt spid="18436"/>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18437"/>
                                        </p:tgtEl>
                                        <p:attrNameLst>
                                          <p:attrName>style.visibility</p:attrName>
                                        </p:attrNameLst>
                                      </p:cBhvr>
                                      <p:to>
                                        <p:strVal val="visible"/>
                                      </p:to>
                                    </p:set>
                                    <p:animEffect transition="in" filter="box(in)">
                                      <p:cBhvr>
                                        <p:cTn id="49" dur="500"/>
                                        <p:tgtEl>
                                          <p:spTgt spid="18437"/>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18438"/>
                                        </p:tgtEl>
                                        <p:attrNameLst>
                                          <p:attrName>style.visibility</p:attrName>
                                        </p:attrNameLst>
                                      </p:cBhvr>
                                      <p:to>
                                        <p:strVal val="visible"/>
                                      </p:to>
                                    </p:set>
                                    <p:animEffect transition="in" filter="box(in)">
                                      <p:cBhvr>
                                        <p:cTn id="52" dur="500"/>
                                        <p:tgtEl>
                                          <p:spTgt spid="18438"/>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18439"/>
                                        </p:tgtEl>
                                        <p:attrNameLst>
                                          <p:attrName>style.visibility</p:attrName>
                                        </p:attrNameLst>
                                      </p:cBhvr>
                                      <p:to>
                                        <p:strVal val="visible"/>
                                      </p:to>
                                    </p:set>
                                    <p:animEffect transition="in" filter="box(in)">
                                      <p:cBhvr>
                                        <p:cTn id="55" dur="500"/>
                                        <p:tgtEl>
                                          <p:spTgt spid="18439"/>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18440"/>
                                        </p:tgtEl>
                                        <p:attrNameLst>
                                          <p:attrName>style.visibility</p:attrName>
                                        </p:attrNameLst>
                                      </p:cBhvr>
                                      <p:to>
                                        <p:strVal val="visible"/>
                                      </p:to>
                                    </p:set>
                                    <p:animEffect transition="in" filter="box(in)">
                                      <p:cBhvr>
                                        <p:cTn id="58" dur="500"/>
                                        <p:tgtEl>
                                          <p:spTgt spid="18440"/>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18441"/>
                                        </p:tgtEl>
                                        <p:attrNameLst>
                                          <p:attrName>style.visibility</p:attrName>
                                        </p:attrNameLst>
                                      </p:cBhvr>
                                      <p:to>
                                        <p:strVal val="visible"/>
                                      </p:to>
                                    </p:set>
                                    <p:animEffect transition="in" filter="box(in)">
                                      <p:cBhvr>
                                        <p:cTn id="61" dur="500"/>
                                        <p:tgtEl>
                                          <p:spTgt spid="18441"/>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1526"/>
                                        </p:tgtEl>
                                        <p:attrNameLst>
                                          <p:attrName>style.visibility</p:attrName>
                                        </p:attrNameLst>
                                      </p:cBhvr>
                                      <p:to>
                                        <p:strVal val="visible"/>
                                      </p:to>
                                    </p:set>
                                    <p:animEffect transition="in" filter="blinds(horizontal)">
                                      <p:cBhvr>
                                        <p:cTn id="66" dur="500"/>
                                        <p:tgtEl>
                                          <p:spTgt spid="21526"/>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21527"/>
                                        </p:tgtEl>
                                        <p:attrNameLst>
                                          <p:attrName>style.visibility</p:attrName>
                                        </p:attrNameLst>
                                      </p:cBhvr>
                                      <p:to>
                                        <p:strVal val="visible"/>
                                      </p:to>
                                    </p:set>
                                    <p:animEffect transition="in" filter="blinds(horizontal)">
                                      <p:cBhvr>
                                        <p:cTn id="69" dur="500"/>
                                        <p:tgtEl>
                                          <p:spTgt spid="21527"/>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1528"/>
                                        </p:tgtEl>
                                        <p:attrNameLst>
                                          <p:attrName>style.visibility</p:attrName>
                                        </p:attrNameLst>
                                      </p:cBhvr>
                                      <p:to>
                                        <p:strVal val="visible"/>
                                      </p:to>
                                    </p:set>
                                    <p:animEffect transition="in" filter="blinds(horizontal)">
                                      <p:cBhvr>
                                        <p:cTn id="72" dur="500"/>
                                        <p:tgtEl>
                                          <p:spTgt spid="21528"/>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21529"/>
                                        </p:tgtEl>
                                        <p:attrNameLst>
                                          <p:attrName>style.visibility</p:attrName>
                                        </p:attrNameLst>
                                      </p:cBhvr>
                                      <p:to>
                                        <p:strVal val="visible"/>
                                      </p:to>
                                    </p:set>
                                    <p:animEffect transition="in" filter="blinds(horizontal)">
                                      <p:cBhvr>
                                        <p:cTn id="75" dur="500"/>
                                        <p:tgtEl>
                                          <p:spTgt spid="21529"/>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21530"/>
                                        </p:tgtEl>
                                        <p:attrNameLst>
                                          <p:attrName>style.visibility</p:attrName>
                                        </p:attrNameLst>
                                      </p:cBhvr>
                                      <p:to>
                                        <p:strVal val="visible"/>
                                      </p:to>
                                    </p:set>
                                    <p:animEffect transition="in" filter="blinds(horizontal)">
                                      <p:cBhvr>
                                        <p:cTn id="78" dur="500"/>
                                        <p:tgtEl>
                                          <p:spTgt spid="21530"/>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21531"/>
                                        </p:tgtEl>
                                        <p:attrNameLst>
                                          <p:attrName>style.visibility</p:attrName>
                                        </p:attrNameLst>
                                      </p:cBhvr>
                                      <p:to>
                                        <p:strVal val="visible"/>
                                      </p:to>
                                    </p:set>
                                    <p:animEffect transition="in" filter="blinds(horizontal)">
                                      <p:cBhvr>
                                        <p:cTn id="81" dur="500"/>
                                        <p:tgtEl>
                                          <p:spTgt spid="21531"/>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21532"/>
                                        </p:tgtEl>
                                        <p:attrNameLst>
                                          <p:attrName>style.visibility</p:attrName>
                                        </p:attrNameLst>
                                      </p:cBhvr>
                                      <p:to>
                                        <p:strVal val="visible"/>
                                      </p:to>
                                    </p:set>
                                    <p:animEffect transition="in" filter="blinds(horizontal)">
                                      <p:cBhvr>
                                        <p:cTn id="84" dur="500"/>
                                        <p:tgtEl>
                                          <p:spTgt spid="21532"/>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21533"/>
                                        </p:tgtEl>
                                        <p:attrNameLst>
                                          <p:attrName>style.visibility</p:attrName>
                                        </p:attrNameLst>
                                      </p:cBhvr>
                                      <p:to>
                                        <p:strVal val="visible"/>
                                      </p:to>
                                    </p:set>
                                    <p:animEffect transition="in" filter="blinds(horizontal)">
                                      <p:cBhvr>
                                        <p:cTn id="87" dur="500"/>
                                        <p:tgtEl>
                                          <p:spTgt spid="2153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8459"/>
                                        </p:tgtEl>
                                        <p:attrNameLst>
                                          <p:attrName>style.visibility</p:attrName>
                                        </p:attrNameLst>
                                      </p:cBhvr>
                                      <p:to>
                                        <p:strVal val="visible"/>
                                      </p:to>
                                    </p:set>
                                    <p:animEffect transition="in" filter="blinds(horizontal)">
                                      <p:cBhvr>
                                        <p:cTn id="92" dur="500"/>
                                        <p:tgtEl>
                                          <p:spTgt spid="18459"/>
                                        </p:tgtEl>
                                      </p:cBhvr>
                                    </p:animEffect>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additive="base">
                                        <p:cTn id="97" dur="500" fill="hold"/>
                                        <p:tgtEl>
                                          <p:spTgt spid="40"/>
                                        </p:tgtEl>
                                        <p:attrNameLst>
                                          <p:attrName>ppt_x</p:attrName>
                                        </p:attrNameLst>
                                      </p:cBhvr>
                                      <p:tavLst>
                                        <p:tav tm="0">
                                          <p:val>
                                            <p:strVal val="1+#ppt_w/2"/>
                                          </p:val>
                                        </p:tav>
                                        <p:tav tm="100000">
                                          <p:val>
                                            <p:strVal val="#ppt_x"/>
                                          </p:val>
                                        </p:tav>
                                      </p:tavLst>
                                    </p:anim>
                                    <p:anim calcmode="lin" valueType="num">
                                      <p:cBhvr additive="base">
                                        <p:cTn id="98" dur="500" fill="hold"/>
                                        <p:tgtEl>
                                          <p:spTgt spid="40"/>
                                        </p:tgtEl>
                                        <p:attrNameLst>
                                          <p:attrName>ppt_y</p:attrName>
                                        </p:attrNameLst>
                                      </p:cBhvr>
                                      <p:tavLst>
                                        <p:tav tm="0">
                                          <p:val>
                                            <p:strVal val="#ppt_y"/>
                                          </p:val>
                                        </p:tav>
                                        <p:tav tm="100000">
                                          <p:val>
                                            <p:strVal val="#ppt_y"/>
                                          </p:val>
                                        </p:tav>
                                      </p:tavLst>
                                    </p:anim>
                                  </p:childTnLst>
                                </p:cTn>
                              </p:par>
                              <p:par>
                                <p:cTn id="99" presetID="2" presetClass="entr" presetSubtype="2" fill="hold" grpId="0" nodeType="withEffect">
                                  <p:stCondLst>
                                    <p:cond delay="0"/>
                                  </p:stCondLst>
                                  <p:childTnLst>
                                    <p:set>
                                      <p:cBhvr>
                                        <p:cTn id="100" dur="1" fill="hold">
                                          <p:stCondLst>
                                            <p:cond delay="0"/>
                                          </p:stCondLst>
                                        </p:cTn>
                                        <p:tgtEl>
                                          <p:spTgt spid="41"/>
                                        </p:tgtEl>
                                        <p:attrNameLst>
                                          <p:attrName>style.visibility</p:attrName>
                                        </p:attrNameLst>
                                      </p:cBhvr>
                                      <p:to>
                                        <p:strVal val="visible"/>
                                      </p:to>
                                    </p:set>
                                    <p:anim calcmode="lin" valueType="num">
                                      <p:cBhvr additive="base">
                                        <p:cTn id="101" dur="500" fill="hold"/>
                                        <p:tgtEl>
                                          <p:spTgt spid="41"/>
                                        </p:tgtEl>
                                        <p:attrNameLst>
                                          <p:attrName>ppt_x</p:attrName>
                                        </p:attrNameLst>
                                      </p:cBhvr>
                                      <p:tavLst>
                                        <p:tav tm="0">
                                          <p:val>
                                            <p:strVal val="1+#ppt_w/2"/>
                                          </p:val>
                                        </p:tav>
                                        <p:tav tm="100000">
                                          <p:val>
                                            <p:strVal val="#ppt_x"/>
                                          </p:val>
                                        </p:tav>
                                      </p:tavLst>
                                    </p:anim>
                                    <p:anim calcmode="lin" valueType="num">
                                      <p:cBhvr additive="base">
                                        <p:cTn id="102" dur="500" fill="hold"/>
                                        <p:tgtEl>
                                          <p:spTgt spid="41"/>
                                        </p:tgtEl>
                                        <p:attrNameLst>
                                          <p:attrName>ppt_y</p:attrName>
                                        </p:attrNameLst>
                                      </p:cBhvr>
                                      <p:tavLst>
                                        <p:tav tm="0">
                                          <p:val>
                                            <p:strVal val="#ppt_y"/>
                                          </p:val>
                                        </p:tav>
                                        <p:tav tm="100000">
                                          <p:val>
                                            <p:strVal val="#ppt_y"/>
                                          </p:val>
                                        </p:tav>
                                      </p:tavLst>
                                    </p:anim>
                                  </p:childTnLst>
                                </p:cTn>
                              </p:par>
                              <p:par>
                                <p:cTn id="103" presetID="2" presetClass="entr" presetSubtype="2" fill="hold" grpId="0" nodeType="withEffect">
                                  <p:stCondLst>
                                    <p:cond delay="0"/>
                                  </p:stCondLst>
                                  <p:childTnLst>
                                    <p:set>
                                      <p:cBhvr>
                                        <p:cTn id="104" dur="1" fill="hold">
                                          <p:stCondLst>
                                            <p:cond delay="0"/>
                                          </p:stCondLst>
                                        </p:cTn>
                                        <p:tgtEl>
                                          <p:spTgt spid="42"/>
                                        </p:tgtEl>
                                        <p:attrNameLst>
                                          <p:attrName>style.visibility</p:attrName>
                                        </p:attrNameLst>
                                      </p:cBhvr>
                                      <p:to>
                                        <p:strVal val="visible"/>
                                      </p:to>
                                    </p:set>
                                    <p:anim calcmode="lin" valueType="num">
                                      <p:cBhvr additive="base">
                                        <p:cTn id="105" dur="500" fill="hold"/>
                                        <p:tgtEl>
                                          <p:spTgt spid="42"/>
                                        </p:tgtEl>
                                        <p:attrNameLst>
                                          <p:attrName>ppt_x</p:attrName>
                                        </p:attrNameLst>
                                      </p:cBhvr>
                                      <p:tavLst>
                                        <p:tav tm="0">
                                          <p:val>
                                            <p:strVal val="1+#ppt_w/2"/>
                                          </p:val>
                                        </p:tav>
                                        <p:tav tm="100000">
                                          <p:val>
                                            <p:strVal val="#ppt_x"/>
                                          </p:val>
                                        </p:tav>
                                      </p:tavLst>
                                    </p:anim>
                                    <p:anim calcmode="lin" valueType="num">
                                      <p:cBhvr additive="base">
                                        <p:cTn id="106" dur="500" fill="hold"/>
                                        <p:tgtEl>
                                          <p:spTgt spid="42"/>
                                        </p:tgtEl>
                                        <p:attrNameLst>
                                          <p:attrName>ppt_y</p:attrName>
                                        </p:attrNameLst>
                                      </p:cBhvr>
                                      <p:tavLst>
                                        <p:tav tm="0">
                                          <p:val>
                                            <p:strVal val="#ppt_y"/>
                                          </p:val>
                                        </p:tav>
                                        <p:tav tm="100000">
                                          <p:val>
                                            <p:strVal val="#ppt_y"/>
                                          </p:val>
                                        </p:tav>
                                      </p:tavLst>
                                    </p:anim>
                                  </p:childTnLst>
                                </p:cTn>
                              </p:par>
                              <p:par>
                                <p:cTn id="107" presetID="2" presetClass="entr" presetSubtype="2"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anim calcmode="lin" valueType="num">
                                      <p:cBhvr additive="base">
                                        <p:cTn id="109" dur="500" fill="hold"/>
                                        <p:tgtEl>
                                          <p:spTgt spid="43"/>
                                        </p:tgtEl>
                                        <p:attrNameLst>
                                          <p:attrName>ppt_x</p:attrName>
                                        </p:attrNameLst>
                                      </p:cBhvr>
                                      <p:tavLst>
                                        <p:tav tm="0">
                                          <p:val>
                                            <p:strVal val="1+#ppt_w/2"/>
                                          </p:val>
                                        </p:tav>
                                        <p:tav tm="100000">
                                          <p:val>
                                            <p:strVal val="#ppt_x"/>
                                          </p:val>
                                        </p:tav>
                                      </p:tavLst>
                                    </p:anim>
                                    <p:anim calcmode="lin" valueType="num">
                                      <p:cBhvr additive="base">
                                        <p:cTn id="110" dur="500" fill="hold"/>
                                        <p:tgtEl>
                                          <p:spTgt spid="43"/>
                                        </p:tgtEl>
                                        <p:attrNameLst>
                                          <p:attrName>ppt_y</p:attrName>
                                        </p:attrNameLst>
                                      </p:cBhvr>
                                      <p:tavLst>
                                        <p:tav tm="0">
                                          <p:val>
                                            <p:strVal val="#ppt_y"/>
                                          </p:val>
                                        </p:tav>
                                        <p:tav tm="100000">
                                          <p:val>
                                            <p:strVal val="#ppt_y"/>
                                          </p:val>
                                        </p:tav>
                                      </p:tavLst>
                                    </p:anim>
                                  </p:childTnLst>
                                </p:cTn>
                              </p:par>
                              <p:par>
                                <p:cTn id="111" presetID="2" presetClass="entr" presetSubtype="2" fill="hold" grpId="0" nodeType="withEffect">
                                  <p:stCondLst>
                                    <p:cond delay="0"/>
                                  </p:stCondLst>
                                  <p:childTnLst>
                                    <p:set>
                                      <p:cBhvr>
                                        <p:cTn id="112" dur="1" fill="hold">
                                          <p:stCondLst>
                                            <p:cond delay="0"/>
                                          </p:stCondLst>
                                        </p:cTn>
                                        <p:tgtEl>
                                          <p:spTgt spid="44"/>
                                        </p:tgtEl>
                                        <p:attrNameLst>
                                          <p:attrName>style.visibility</p:attrName>
                                        </p:attrNameLst>
                                      </p:cBhvr>
                                      <p:to>
                                        <p:strVal val="visible"/>
                                      </p:to>
                                    </p:set>
                                    <p:anim calcmode="lin" valueType="num">
                                      <p:cBhvr additive="base">
                                        <p:cTn id="113" dur="500" fill="hold"/>
                                        <p:tgtEl>
                                          <p:spTgt spid="44"/>
                                        </p:tgtEl>
                                        <p:attrNameLst>
                                          <p:attrName>ppt_x</p:attrName>
                                        </p:attrNameLst>
                                      </p:cBhvr>
                                      <p:tavLst>
                                        <p:tav tm="0">
                                          <p:val>
                                            <p:strVal val="1+#ppt_w/2"/>
                                          </p:val>
                                        </p:tav>
                                        <p:tav tm="100000">
                                          <p:val>
                                            <p:strVal val="#ppt_x"/>
                                          </p:val>
                                        </p:tav>
                                      </p:tavLst>
                                    </p:anim>
                                    <p:anim calcmode="lin" valueType="num">
                                      <p:cBhvr additive="base">
                                        <p:cTn id="114" dur="500" fill="hold"/>
                                        <p:tgtEl>
                                          <p:spTgt spid="44"/>
                                        </p:tgtEl>
                                        <p:attrNameLst>
                                          <p:attrName>ppt_y</p:attrName>
                                        </p:attrNameLst>
                                      </p:cBhvr>
                                      <p:tavLst>
                                        <p:tav tm="0">
                                          <p:val>
                                            <p:strVal val="#ppt_y"/>
                                          </p:val>
                                        </p:tav>
                                        <p:tav tm="100000">
                                          <p:val>
                                            <p:strVal val="#ppt_y"/>
                                          </p:val>
                                        </p:tav>
                                      </p:tavLst>
                                    </p:anim>
                                  </p:childTnLst>
                                </p:cTn>
                              </p:par>
                              <p:par>
                                <p:cTn id="115" presetID="2" presetClass="entr" presetSubtype="2" fill="hold" grpId="0" nodeType="withEffect">
                                  <p:stCondLst>
                                    <p:cond delay="0"/>
                                  </p:stCondLst>
                                  <p:childTnLst>
                                    <p:set>
                                      <p:cBhvr>
                                        <p:cTn id="116" dur="1" fill="hold">
                                          <p:stCondLst>
                                            <p:cond delay="0"/>
                                          </p:stCondLst>
                                        </p:cTn>
                                        <p:tgtEl>
                                          <p:spTgt spid="45"/>
                                        </p:tgtEl>
                                        <p:attrNameLst>
                                          <p:attrName>style.visibility</p:attrName>
                                        </p:attrNameLst>
                                      </p:cBhvr>
                                      <p:to>
                                        <p:strVal val="visible"/>
                                      </p:to>
                                    </p:set>
                                    <p:anim calcmode="lin" valueType="num">
                                      <p:cBhvr additive="base">
                                        <p:cTn id="117" dur="500" fill="hold"/>
                                        <p:tgtEl>
                                          <p:spTgt spid="45"/>
                                        </p:tgtEl>
                                        <p:attrNameLst>
                                          <p:attrName>ppt_x</p:attrName>
                                        </p:attrNameLst>
                                      </p:cBhvr>
                                      <p:tavLst>
                                        <p:tav tm="0">
                                          <p:val>
                                            <p:strVal val="1+#ppt_w/2"/>
                                          </p:val>
                                        </p:tav>
                                        <p:tav tm="100000">
                                          <p:val>
                                            <p:strVal val="#ppt_x"/>
                                          </p:val>
                                        </p:tav>
                                      </p:tavLst>
                                    </p:anim>
                                    <p:anim calcmode="lin" valueType="num">
                                      <p:cBhvr additive="base">
                                        <p:cTn id="118" dur="500" fill="hold"/>
                                        <p:tgtEl>
                                          <p:spTgt spid="45"/>
                                        </p:tgtEl>
                                        <p:attrNameLst>
                                          <p:attrName>ppt_y</p:attrName>
                                        </p:attrNameLst>
                                      </p:cBhvr>
                                      <p:tavLst>
                                        <p:tav tm="0">
                                          <p:val>
                                            <p:strVal val="#ppt_y"/>
                                          </p:val>
                                        </p:tav>
                                        <p:tav tm="100000">
                                          <p:val>
                                            <p:strVal val="#ppt_y"/>
                                          </p:val>
                                        </p:tav>
                                      </p:tavLst>
                                    </p:anim>
                                  </p:childTnLst>
                                </p:cTn>
                              </p:par>
                              <p:par>
                                <p:cTn id="119" presetID="2" presetClass="entr" presetSubtype="2" fill="hold" grpId="0" nodeType="withEffect">
                                  <p:stCondLst>
                                    <p:cond delay="0"/>
                                  </p:stCondLst>
                                  <p:childTnLst>
                                    <p:set>
                                      <p:cBhvr>
                                        <p:cTn id="120" dur="1" fill="hold">
                                          <p:stCondLst>
                                            <p:cond delay="0"/>
                                          </p:stCondLst>
                                        </p:cTn>
                                        <p:tgtEl>
                                          <p:spTgt spid="46"/>
                                        </p:tgtEl>
                                        <p:attrNameLst>
                                          <p:attrName>style.visibility</p:attrName>
                                        </p:attrNameLst>
                                      </p:cBhvr>
                                      <p:to>
                                        <p:strVal val="visible"/>
                                      </p:to>
                                    </p:set>
                                    <p:anim calcmode="lin" valueType="num">
                                      <p:cBhvr additive="base">
                                        <p:cTn id="121" dur="500" fill="hold"/>
                                        <p:tgtEl>
                                          <p:spTgt spid="46"/>
                                        </p:tgtEl>
                                        <p:attrNameLst>
                                          <p:attrName>ppt_x</p:attrName>
                                        </p:attrNameLst>
                                      </p:cBhvr>
                                      <p:tavLst>
                                        <p:tav tm="0">
                                          <p:val>
                                            <p:strVal val="1+#ppt_w/2"/>
                                          </p:val>
                                        </p:tav>
                                        <p:tav tm="100000">
                                          <p:val>
                                            <p:strVal val="#ppt_x"/>
                                          </p:val>
                                        </p:tav>
                                      </p:tavLst>
                                    </p:anim>
                                    <p:anim calcmode="lin" valueType="num">
                                      <p:cBhvr additive="base">
                                        <p:cTn id="122" dur="500" fill="hold"/>
                                        <p:tgtEl>
                                          <p:spTgt spid="46"/>
                                        </p:tgtEl>
                                        <p:attrNameLst>
                                          <p:attrName>ppt_y</p:attrName>
                                        </p:attrNameLst>
                                      </p:cBhvr>
                                      <p:tavLst>
                                        <p:tav tm="0">
                                          <p:val>
                                            <p:strVal val="#ppt_y"/>
                                          </p:val>
                                        </p:tav>
                                        <p:tav tm="100000">
                                          <p:val>
                                            <p:strVal val="#ppt_y"/>
                                          </p:val>
                                        </p:tav>
                                      </p:tavLst>
                                    </p:anim>
                                  </p:childTnLst>
                                </p:cTn>
                              </p:par>
                              <p:par>
                                <p:cTn id="123" presetID="2" presetClass="entr" presetSubtype="2" fill="hold" grpId="0" nodeType="withEffect">
                                  <p:stCondLst>
                                    <p:cond delay="0"/>
                                  </p:stCondLst>
                                  <p:childTnLst>
                                    <p:set>
                                      <p:cBhvr>
                                        <p:cTn id="124" dur="1" fill="hold">
                                          <p:stCondLst>
                                            <p:cond delay="0"/>
                                          </p:stCondLst>
                                        </p:cTn>
                                        <p:tgtEl>
                                          <p:spTgt spid="47"/>
                                        </p:tgtEl>
                                        <p:attrNameLst>
                                          <p:attrName>style.visibility</p:attrName>
                                        </p:attrNameLst>
                                      </p:cBhvr>
                                      <p:to>
                                        <p:strVal val="visible"/>
                                      </p:to>
                                    </p:set>
                                    <p:anim calcmode="lin" valueType="num">
                                      <p:cBhvr additive="base">
                                        <p:cTn id="125" dur="500" fill="hold"/>
                                        <p:tgtEl>
                                          <p:spTgt spid="47"/>
                                        </p:tgtEl>
                                        <p:attrNameLst>
                                          <p:attrName>ppt_x</p:attrName>
                                        </p:attrNameLst>
                                      </p:cBhvr>
                                      <p:tavLst>
                                        <p:tav tm="0">
                                          <p:val>
                                            <p:strVal val="1+#ppt_w/2"/>
                                          </p:val>
                                        </p:tav>
                                        <p:tav tm="100000">
                                          <p:val>
                                            <p:strVal val="#ppt_x"/>
                                          </p:val>
                                        </p:tav>
                                      </p:tavLst>
                                    </p:anim>
                                    <p:anim calcmode="lin" valueType="num">
                                      <p:cBhvr additive="base">
                                        <p:cTn id="126" dur="5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18460"/>
                                        </p:tgtEl>
                                        <p:attrNameLst>
                                          <p:attrName>style.visibility</p:attrName>
                                        </p:attrNameLst>
                                      </p:cBhvr>
                                      <p:to>
                                        <p:strVal val="visible"/>
                                      </p:to>
                                    </p:set>
                                    <p:animEffect transition="in" filter="blinds(horizontal)">
                                      <p:cBhvr>
                                        <p:cTn id="131" dur="500"/>
                                        <p:tgtEl>
                                          <p:spTgt spid="18460"/>
                                        </p:tgtEl>
                                      </p:cBhvr>
                                    </p:animEffect>
                                  </p:childTnLst>
                                </p:cTn>
                              </p:par>
                            </p:childTnLst>
                          </p:cTn>
                        </p:par>
                      </p:childTnLst>
                    </p:cTn>
                  </p:par>
                  <p:par>
                    <p:cTn id="132" fill="hold">
                      <p:stCondLst>
                        <p:cond delay="indefinite"/>
                      </p:stCondLst>
                      <p:childTnLst>
                        <p:par>
                          <p:cTn id="133" fill="hold">
                            <p:stCondLst>
                              <p:cond delay="0"/>
                            </p:stCondLst>
                            <p:childTnLst>
                              <p:par>
                                <p:cTn id="134" presetID="2" presetClass="entr" presetSubtype="2" fill="hold" grpId="0" nodeType="clickEffect">
                                  <p:stCondLst>
                                    <p:cond delay="0"/>
                                  </p:stCondLst>
                                  <p:childTnLst>
                                    <p:set>
                                      <p:cBhvr>
                                        <p:cTn id="135" dur="1" fill="hold">
                                          <p:stCondLst>
                                            <p:cond delay="0"/>
                                          </p:stCondLst>
                                        </p:cTn>
                                        <p:tgtEl>
                                          <p:spTgt spid="48"/>
                                        </p:tgtEl>
                                        <p:attrNameLst>
                                          <p:attrName>style.visibility</p:attrName>
                                        </p:attrNameLst>
                                      </p:cBhvr>
                                      <p:to>
                                        <p:strVal val="visible"/>
                                      </p:to>
                                    </p:set>
                                    <p:anim calcmode="lin" valueType="num">
                                      <p:cBhvr additive="base">
                                        <p:cTn id="136" dur="500" fill="hold"/>
                                        <p:tgtEl>
                                          <p:spTgt spid="48"/>
                                        </p:tgtEl>
                                        <p:attrNameLst>
                                          <p:attrName>ppt_x</p:attrName>
                                        </p:attrNameLst>
                                      </p:cBhvr>
                                      <p:tavLst>
                                        <p:tav tm="0">
                                          <p:val>
                                            <p:strVal val="1+#ppt_w/2"/>
                                          </p:val>
                                        </p:tav>
                                        <p:tav tm="100000">
                                          <p:val>
                                            <p:strVal val="#ppt_x"/>
                                          </p:val>
                                        </p:tav>
                                      </p:tavLst>
                                    </p:anim>
                                    <p:anim calcmode="lin" valueType="num">
                                      <p:cBhvr additive="base">
                                        <p:cTn id="137" dur="500" fill="hold"/>
                                        <p:tgtEl>
                                          <p:spTgt spid="48"/>
                                        </p:tgtEl>
                                        <p:attrNameLst>
                                          <p:attrName>ppt_y</p:attrName>
                                        </p:attrNameLst>
                                      </p:cBhvr>
                                      <p:tavLst>
                                        <p:tav tm="0">
                                          <p:val>
                                            <p:strVal val="#ppt_y"/>
                                          </p:val>
                                        </p:tav>
                                        <p:tav tm="100000">
                                          <p:val>
                                            <p:strVal val="#ppt_y"/>
                                          </p:val>
                                        </p:tav>
                                      </p:tavLst>
                                    </p:anim>
                                  </p:childTnLst>
                                </p:cTn>
                              </p:par>
                              <p:par>
                                <p:cTn id="138" presetID="2" presetClass="entr" presetSubtype="2" fill="hold" grpId="0" nodeType="withEffect">
                                  <p:stCondLst>
                                    <p:cond delay="0"/>
                                  </p:stCondLst>
                                  <p:childTnLst>
                                    <p:set>
                                      <p:cBhvr>
                                        <p:cTn id="139" dur="1" fill="hold">
                                          <p:stCondLst>
                                            <p:cond delay="0"/>
                                          </p:stCondLst>
                                        </p:cTn>
                                        <p:tgtEl>
                                          <p:spTgt spid="49"/>
                                        </p:tgtEl>
                                        <p:attrNameLst>
                                          <p:attrName>style.visibility</p:attrName>
                                        </p:attrNameLst>
                                      </p:cBhvr>
                                      <p:to>
                                        <p:strVal val="visible"/>
                                      </p:to>
                                    </p:set>
                                    <p:anim calcmode="lin" valueType="num">
                                      <p:cBhvr additive="base">
                                        <p:cTn id="140" dur="500" fill="hold"/>
                                        <p:tgtEl>
                                          <p:spTgt spid="49"/>
                                        </p:tgtEl>
                                        <p:attrNameLst>
                                          <p:attrName>ppt_x</p:attrName>
                                        </p:attrNameLst>
                                      </p:cBhvr>
                                      <p:tavLst>
                                        <p:tav tm="0">
                                          <p:val>
                                            <p:strVal val="1+#ppt_w/2"/>
                                          </p:val>
                                        </p:tav>
                                        <p:tav tm="100000">
                                          <p:val>
                                            <p:strVal val="#ppt_x"/>
                                          </p:val>
                                        </p:tav>
                                      </p:tavLst>
                                    </p:anim>
                                    <p:anim calcmode="lin" valueType="num">
                                      <p:cBhvr additive="base">
                                        <p:cTn id="141" dur="500" fill="hold"/>
                                        <p:tgtEl>
                                          <p:spTgt spid="49"/>
                                        </p:tgtEl>
                                        <p:attrNameLst>
                                          <p:attrName>ppt_y</p:attrName>
                                        </p:attrNameLst>
                                      </p:cBhvr>
                                      <p:tavLst>
                                        <p:tav tm="0">
                                          <p:val>
                                            <p:strVal val="#ppt_y"/>
                                          </p:val>
                                        </p:tav>
                                        <p:tav tm="100000">
                                          <p:val>
                                            <p:strVal val="#ppt_y"/>
                                          </p:val>
                                        </p:tav>
                                      </p:tavLst>
                                    </p:anim>
                                  </p:childTnLst>
                                </p:cTn>
                              </p:par>
                              <p:par>
                                <p:cTn id="142" presetID="2" presetClass="entr" presetSubtype="2" fill="hold" grpId="0" nodeType="with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additive="base">
                                        <p:cTn id="144" dur="500" fill="hold"/>
                                        <p:tgtEl>
                                          <p:spTgt spid="50"/>
                                        </p:tgtEl>
                                        <p:attrNameLst>
                                          <p:attrName>ppt_x</p:attrName>
                                        </p:attrNameLst>
                                      </p:cBhvr>
                                      <p:tavLst>
                                        <p:tav tm="0">
                                          <p:val>
                                            <p:strVal val="1+#ppt_w/2"/>
                                          </p:val>
                                        </p:tav>
                                        <p:tav tm="100000">
                                          <p:val>
                                            <p:strVal val="#ppt_x"/>
                                          </p:val>
                                        </p:tav>
                                      </p:tavLst>
                                    </p:anim>
                                    <p:anim calcmode="lin" valueType="num">
                                      <p:cBhvr additive="base">
                                        <p:cTn id="145" dur="500" fill="hold"/>
                                        <p:tgtEl>
                                          <p:spTgt spid="50"/>
                                        </p:tgtEl>
                                        <p:attrNameLst>
                                          <p:attrName>ppt_y</p:attrName>
                                        </p:attrNameLst>
                                      </p:cBhvr>
                                      <p:tavLst>
                                        <p:tav tm="0">
                                          <p:val>
                                            <p:strVal val="#ppt_y"/>
                                          </p:val>
                                        </p:tav>
                                        <p:tav tm="100000">
                                          <p:val>
                                            <p:strVal val="#ppt_y"/>
                                          </p:val>
                                        </p:tav>
                                      </p:tavLst>
                                    </p:anim>
                                  </p:childTnLst>
                                </p:cTn>
                              </p:par>
                              <p:par>
                                <p:cTn id="146" presetID="2" presetClass="entr" presetSubtype="2" fill="hold" grpId="0" nodeType="withEffect">
                                  <p:stCondLst>
                                    <p:cond delay="0"/>
                                  </p:stCondLst>
                                  <p:childTnLst>
                                    <p:set>
                                      <p:cBhvr>
                                        <p:cTn id="147" dur="1" fill="hold">
                                          <p:stCondLst>
                                            <p:cond delay="0"/>
                                          </p:stCondLst>
                                        </p:cTn>
                                        <p:tgtEl>
                                          <p:spTgt spid="51"/>
                                        </p:tgtEl>
                                        <p:attrNameLst>
                                          <p:attrName>style.visibility</p:attrName>
                                        </p:attrNameLst>
                                      </p:cBhvr>
                                      <p:to>
                                        <p:strVal val="visible"/>
                                      </p:to>
                                    </p:set>
                                    <p:anim calcmode="lin" valueType="num">
                                      <p:cBhvr additive="base">
                                        <p:cTn id="148" dur="500" fill="hold"/>
                                        <p:tgtEl>
                                          <p:spTgt spid="51"/>
                                        </p:tgtEl>
                                        <p:attrNameLst>
                                          <p:attrName>ppt_x</p:attrName>
                                        </p:attrNameLst>
                                      </p:cBhvr>
                                      <p:tavLst>
                                        <p:tav tm="0">
                                          <p:val>
                                            <p:strVal val="1+#ppt_w/2"/>
                                          </p:val>
                                        </p:tav>
                                        <p:tav tm="100000">
                                          <p:val>
                                            <p:strVal val="#ppt_x"/>
                                          </p:val>
                                        </p:tav>
                                      </p:tavLst>
                                    </p:anim>
                                    <p:anim calcmode="lin" valueType="num">
                                      <p:cBhvr additive="base">
                                        <p:cTn id="149" dur="500" fill="hold"/>
                                        <p:tgtEl>
                                          <p:spTgt spid="51"/>
                                        </p:tgtEl>
                                        <p:attrNameLst>
                                          <p:attrName>ppt_y</p:attrName>
                                        </p:attrNameLst>
                                      </p:cBhvr>
                                      <p:tavLst>
                                        <p:tav tm="0">
                                          <p:val>
                                            <p:strVal val="#ppt_y"/>
                                          </p:val>
                                        </p:tav>
                                        <p:tav tm="100000">
                                          <p:val>
                                            <p:strVal val="#ppt_y"/>
                                          </p:val>
                                        </p:tav>
                                      </p:tavLst>
                                    </p:anim>
                                  </p:childTnLst>
                                </p:cTn>
                              </p:par>
                              <p:par>
                                <p:cTn id="150" presetID="2" presetClass="entr" presetSubtype="2" fill="hold" grpId="0" nodeType="withEffect">
                                  <p:stCondLst>
                                    <p:cond delay="0"/>
                                  </p:stCondLst>
                                  <p:childTnLst>
                                    <p:set>
                                      <p:cBhvr>
                                        <p:cTn id="151" dur="1" fill="hold">
                                          <p:stCondLst>
                                            <p:cond delay="0"/>
                                          </p:stCondLst>
                                        </p:cTn>
                                        <p:tgtEl>
                                          <p:spTgt spid="52"/>
                                        </p:tgtEl>
                                        <p:attrNameLst>
                                          <p:attrName>style.visibility</p:attrName>
                                        </p:attrNameLst>
                                      </p:cBhvr>
                                      <p:to>
                                        <p:strVal val="visible"/>
                                      </p:to>
                                    </p:set>
                                    <p:anim calcmode="lin" valueType="num">
                                      <p:cBhvr additive="base">
                                        <p:cTn id="152" dur="500" fill="hold"/>
                                        <p:tgtEl>
                                          <p:spTgt spid="52"/>
                                        </p:tgtEl>
                                        <p:attrNameLst>
                                          <p:attrName>ppt_x</p:attrName>
                                        </p:attrNameLst>
                                      </p:cBhvr>
                                      <p:tavLst>
                                        <p:tav tm="0">
                                          <p:val>
                                            <p:strVal val="1+#ppt_w/2"/>
                                          </p:val>
                                        </p:tav>
                                        <p:tav tm="100000">
                                          <p:val>
                                            <p:strVal val="#ppt_x"/>
                                          </p:val>
                                        </p:tav>
                                      </p:tavLst>
                                    </p:anim>
                                    <p:anim calcmode="lin" valueType="num">
                                      <p:cBhvr additive="base">
                                        <p:cTn id="153" dur="500" fill="hold"/>
                                        <p:tgtEl>
                                          <p:spTgt spid="52"/>
                                        </p:tgtEl>
                                        <p:attrNameLst>
                                          <p:attrName>ppt_y</p:attrName>
                                        </p:attrNameLst>
                                      </p:cBhvr>
                                      <p:tavLst>
                                        <p:tav tm="0">
                                          <p:val>
                                            <p:strVal val="#ppt_y"/>
                                          </p:val>
                                        </p:tav>
                                        <p:tav tm="100000">
                                          <p:val>
                                            <p:strVal val="#ppt_y"/>
                                          </p:val>
                                        </p:tav>
                                      </p:tavLst>
                                    </p:anim>
                                  </p:childTnLst>
                                </p:cTn>
                              </p:par>
                              <p:par>
                                <p:cTn id="154" presetID="2" presetClass="entr" presetSubtype="2" fill="hold" grpId="0" nodeType="withEffect">
                                  <p:stCondLst>
                                    <p:cond delay="0"/>
                                  </p:stCondLst>
                                  <p:childTnLst>
                                    <p:set>
                                      <p:cBhvr>
                                        <p:cTn id="155" dur="1" fill="hold">
                                          <p:stCondLst>
                                            <p:cond delay="0"/>
                                          </p:stCondLst>
                                        </p:cTn>
                                        <p:tgtEl>
                                          <p:spTgt spid="53"/>
                                        </p:tgtEl>
                                        <p:attrNameLst>
                                          <p:attrName>style.visibility</p:attrName>
                                        </p:attrNameLst>
                                      </p:cBhvr>
                                      <p:to>
                                        <p:strVal val="visible"/>
                                      </p:to>
                                    </p:set>
                                    <p:anim calcmode="lin" valueType="num">
                                      <p:cBhvr additive="base">
                                        <p:cTn id="156" dur="500" fill="hold"/>
                                        <p:tgtEl>
                                          <p:spTgt spid="53"/>
                                        </p:tgtEl>
                                        <p:attrNameLst>
                                          <p:attrName>ppt_x</p:attrName>
                                        </p:attrNameLst>
                                      </p:cBhvr>
                                      <p:tavLst>
                                        <p:tav tm="0">
                                          <p:val>
                                            <p:strVal val="1+#ppt_w/2"/>
                                          </p:val>
                                        </p:tav>
                                        <p:tav tm="100000">
                                          <p:val>
                                            <p:strVal val="#ppt_x"/>
                                          </p:val>
                                        </p:tav>
                                      </p:tavLst>
                                    </p:anim>
                                    <p:anim calcmode="lin" valueType="num">
                                      <p:cBhvr additive="base">
                                        <p:cTn id="157" dur="500" fill="hold"/>
                                        <p:tgtEl>
                                          <p:spTgt spid="53"/>
                                        </p:tgtEl>
                                        <p:attrNameLst>
                                          <p:attrName>ppt_y</p:attrName>
                                        </p:attrNameLst>
                                      </p:cBhvr>
                                      <p:tavLst>
                                        <p:tav tm="0">
                                          <p:val>
                                            <p:strVal val="#ppt_y"/>
                                          </p:val>
                                        </p:tav>
                                        <p:tav tm="100000">
                                          <p:val>
                                            <p:strVal val="#ppt_y"/>
                                          </p:val>
                                        </p:tav>
                                      </p:tavLst>
                                    </p:anim>
                                  </p:childTnLst>
                                </p:cTn>
                              </p:par>
                              <p:par>
                                <p:cTn id="158" presetID="2" presetClass="entr" presetSubtype="2" fill="hold" grpId="0" nodeType="withEffect">
                                  <p:stCondLst>
                                    <p:cond delay="0"/>
                                  </p:stCondLst>
                                  <p:childTnLst>
                                    <p:set>
                                      <p:cBhvr>
                                        <p:cTn id="159" dur="1" fill="hold">
                                          <p:stCondLst>
                                            <p:cond delay="0"/>
                                          </p:stCondLst>
                                        </p:cTn>
                                        <p:tgtEl>
                                          <p:spTgt spid="54"/>
                                        </p:tgtEl>
                                        <p:attrNameLst>
                                          <p:attrName>style.visibility</p:attrName>
                                        </p:attrNameLst>
                                      </p:cBhvr>
                                      <p:to>
                                        <p:strVal val="visible"/>
                                      </p:to>
                                    </p:set>
                                    <p:anim calcmode="lin" valueType="num">
                                      <p:cBhvr additive="base">
                                        <p:cTn id="160" dur="500" fill="hold"/>
                                        <p:tgtEl>
                                          <p:spTgt spid="54"/>
                                        </p:tgtEl>
                                        <p:attrNameLst>
                                          <p:attrName>ppt_x</p:attrName>
                                        </p:attrNameLst>
                                      </p:cBhvr>
                                      <p:tavLst>
                                        <p:tav tm="0">
                                          <p:val>
                                            <p:strVal val="1+#ppt_w/2"/>
                                          </p:val>
                                        </p:tav>
                                        <p:tav tm="100000">
                                          <p:val>
                                            <p:strVal val="#ppt_x"/>
                                          </p:val>
                                        </p:tav>
                                      </p:tavLst>
                                    </p:anim>
                                    <p:anim calcmode="lin" valueType="num">
                                      <p:cBhvr additive="base">
                                        <p:cTn id="161" dur="500" fill="hold"/>
                                        <p:tgtEl>
                                          <p:spTgt spid="54"/>
                                        </p:tgtEl>
                                        <p:attrNameLst>
                                          <p:attrName>ppt_y</p:attrName>
                                        </p:attrNameLst>
                                      </p:cBhvr>
                                      <p:tavLst>
                                        <p:tav tm="0">
                                          <p:val>
                                            <p:strVal val="#ppt_y"/>
                                          </p:val>
                                        </p:tav>
                                        <p:tav tm="100000">
                                          <p:val>
                                            <p:strVal val="#ppt_y"/>
                                          </p:val>
                                        </p:tav>
                                      </p:tavLst>
                                    </p:anim>
                                  </p:childTnLst>
                                </p:cTn>
                              </p:par>
                              <p:par>
                                <p:cTn id="162" presetID="2" presetClass="entr" presetSubtype="2" fill="hold" grpId="0" nodeType="withEffect">
                                  <p:stCondLst>
                                    <p:cond delay="0"/>
                                  </p:stCondLst>
                                  <p:childTnLst>
                                    <p:set>
                                      <p:cBhvr>
                                        <p:cTn id="163" dur="1" fill="hold">
                                          <p:stCondLst>
                                            <p:cond delay="0"/>
                                          </p:stCondLst>
                                        </p:cTn>
                                        <p:tgtEl>
                                          <p:spTgt spid="55"/>
                                        </p:tgtEl>
                                        <p:attrNameLst>
                                          <p:attrName>style.visibility</p:attrName>
                                        </p:attrNameLst>
                                      </p:cBhvr>
                                      <p:to>
                                        <p:strVal val="visible"/>
                                      </p:to>
                                    </p:set>
                                    <p:anim calcmode="lin" valueType="num">
                                      <p:cBhvr additive="base">
                                        <p:cTn id="164" dur="500" fill="hold"/>
                                        <p:tgtEl>
                                          <p:spTgt spid="55"/>
                                        </p:tgtEl>
                                        <p:attrNameLst>
                                          <p:attrName>ppt_x</p:attrName>
                                        </p:attrNameLst>
                                      </p:cBhvr>
                                      <p:tavLst>
                                        <p:tav tm="0">
                                          <p:val>
                                            <p:strVal val="1+#ppt_w/2"/>
                                          </p:val>
                                        </p:tav>
                                        <p:tav tm="100000">
                                          <p:val>
                                            <p:strVal val="#ppt_x"/>
                                          </p:val>
                                        </p:tav>
                                      </p:tavLst>
                                    </p:anim>
                                    <p:anim calcmode="lin" valueType="num">
                                      <p:cBhvr additive="base">
                                        <p:cTn id="165" dur="500" fill="hold"/>
                                        <p:tgtEl>
                                          <p:spTgt spid="55"/>
                                        </p:tgtEl>
                                        <p:attrNameLst>
                                          <p:attrName>ppt_y</p:attrName>
                                        </p:attrNameLst>
                                      </p:cBhvr>
                                      <p:tavLst>
                                        <p:tav tm="0">
                                          <p:val>
                                            <p:strVal val="#ppt_y"/>
                                          </p:val>
                                        </p:tav>
                                        <p:tav tm="100000">
                                          <p:val>
                                            <p:strVal val="#ppt_y"/>
                                          </p:val>
                                        </p:tav>
                                      </p:tavLst>
                                    </p:anim>
                                  </p:childTnLst>
                                </p:cTn>
                              </p:par>
                            </p:childTnLst>
                          </p:cTn>
                        </p:par>
                      </p:childTnLst>
                    </p:cTn>
                  </p:par>
                  <p:par>
                    <p:cTn id="166" fill="hold">
                      <p:stCondLst>
                        <p:cond delay="indefinite"/>
                      </p:stCondLst>
                      <p:childTnLst>
                        <p:par>
                          <p:cTn id="167" fill="hold">
                            <p:stCondLst>
                              <p:cond delay="0"/>
                            </p:stCondLst>
                            <p:childTnLst>
                              <p:par>
                                <p:cTn id="168" presetID="2" presetClass="entr" presetSubtype="8" fill="hold" grpId="0" nodeType="clickEffect">
                                  <p:stCondLst>
                                    <p:cond delay="0"/>
                                  </p:stCondLst>
                                  <p:childTnLst>
                                    <p:set>
                                      <p:cBhvr>
                                        <p:cTn id="169" dur="1" fill="hold">
                                          <p:stCondLst>
                                            <p:cond delay="0"/>
                                          </p:stCondLst>
                                        </p:cTn>
                                        <p:tgtEl>
                                          <p:spTgt spid="18461"/>
                                        </p:tgtEl>
                                        <p:attrNameLst>
                                          <p:attrName>style.visibility</p:attrName>
                                        </p:attrNameLst>
                                      </p:cBhvr>
                                      <p:to>
                                        <p:strVal val="visible"/>
                                      </p:to>
                                    </p:set>
                                    <p:anim calcmode="lin" valueType="num">
                                      <p:cBhvr additive="base">
                                        <p:cTn id="170" dur="500" fill="hold"/>
                                        <p:tgtEl>
                                          <p:spTgt spid="18461"/>
                                        </p:tgtEl>
                                        <p:attrNameLst>
                                          <p:attrName>ppt_x</p:attrName>
                                        </p:attrNameLst>
                                      </p:cBhvr>
                                      <p:tavLst>
                                        <p:tav tm="0">
                                          <p:val>
                                            <p:strVal val="0-#ppt_w/2"/>
                                          </p:val>
                                        </p:tav>
                                        <p:tav tm="100000">
                                          <p:val>
                                            <p:strVal val="#ppt_x"/>
                                          </p:val>
                                        </p:tav>
                                      </p:tavLst>
                                    </p:anim>
                                    <p:anim calcmode="lin" valueType="num">
                                      <p:cBhvr additive="base">
                                        <p:cTn id="171" dur="500" fill="hold"/>
                                        <p:tgtEl>
                                          <p:spTgt spid="18461"/>
                                        </p:tgtEl>
                                        <p:attrNameLst>
                                          <p:attrName>ppt_y</p:attrName>
                                        </p:attrNameLst>
                                      </p:cBhvr>
                                      <p:tavLst>
                                        <p:tav tm="0">
                                          <p:val>
                                            <p:strVal val="#ppt_y"/>
                                          </p:val>
                                        </p:tav>
                                        <p:tav tm="100000">
                                          <p:val>
                                            <p:strVal val="#ppt_y"/>
                                          </p:val>
                                        </p:tav>
                                      </p:tavLst>
                                    </p:anim>
                                  </p:childTnLst>
                                </p:cTn>
                              </p:par>
                            </p:childTnLst>
                          </p:cTn>
                        </p:par>
                      </p:childTnLst>
                    </p:cTn>
                  </p:par>
                  <p:par>
                    <p:cTn id="172" fill="hold">
                      <p:stCondLst>
                        <p:cond delay="indefinite"/>
                      </p:stCondLst>
                      <p:childTnLst>
                        <p:par>
                          <p:cTn id="173" fill="hold">
                            <p:stCondLst>
                              <p:cond delay="0"/>
                            </p:stCondLst>
                            <p:childTnLst>
                              <p:par>
                                <p:cTn id="174" presetID="2" presetClass="entr" presetSubtype="8" fill="hold" grpId="0" nodeType="clickEffect">
                                  <p:stCondLst>
                                    <p:cond delay="0"/>
                                  </p:stCondLst>
                                  <p:childTnLst>
                                    <p:set>
                                      <p:cBhvr>
                                        <p:cTn id="175" dur="1" fill="hold">
                                          <p:stCondLst>
                                            <p:cond delay="0"/>
                                          </p:stCondLst>
                                        </p:cTn>
                                        <p:tgtEl>
                                          <p:spTgt spid="56"/>
                                        </p:tgtEl>
                                        <p:attrNameLst>
                                          <p:attrName>style.visibility</p:attrName>
                                        </p:attrNameLst>
                                      </p:cBhvr>
                                      <p:to>
                                        <p:strVal val="visible"/>
                                      </p:to>
                                    </p:set>
                                    <p:anim calcmode="lin" valueType="num">
                                      <p:cBhvr additive="base">
                                        <p:cTn id="176" dur="500" fill="hold"/>
                                        <p:tgtEl>
                                          <p:spTgt spid="56"/>
                                        </p:tgtEl>
                                        <p:attrNameLst>
                                          <p:attrName>ppt_x</p:attrName>
                                        </p:attrNameLst>
                                      </p:cBhvr>
                                      <p:tavLst>
                                        <p:tav tm="0">
                                          <p:val>
                                            <p:strVal val="0-#ppt_w/2"/>
                                          </p:val>
                                        </p:tav>
                                        <p:tav tm="100000">
                                          <p:val>
                                            <p:strVal val="#ppt_x"/>
                                          </p:val>
                                        </p:tav>
                                      </p:tavLst>
                                    </p:anim>
                                    <p:anim calcmode="lin" valueType="num">
                                      <p:cBhvr additive="base">
                                        <p:cTn id="177" dur="500" fill="hold"/>
                                        <p:tgtEl>
                                          <p:spTgt spid="56"/>
                                        </p:tgtEl>
                                        <p:attrNameLst>
                                          <p:attrName>ppt_y</p:attrName>
                                        </p:attrNameLst>
                                      </p:cBhvr>
                                      <p:tavLst>
                                        <p:tav tm="0">
                                          <p:val>
                                            <p:strVal val="#ppt_y"/>
                                          </p:val>
                                        </p:tav>
                                        <p:tav tm="100000">
                                          <p:val>
                                            <p:strVal val="#ppt_y"/>
                                          </p:val>
                                        </p:tav>
                                      </p:tavLst>
                                    </p:anim>
                                  </p:childTnLst>
                                </p:cTn>
                              </p:par>
                              <p:par>
                                <p:cTn id="178" presetID="2" presetClass="entr" presetSubtype="8" fill="hold" grpId="0" nodeType="withEffect">
                                  <p:stCondLst>
                                    <p:cond delay="0"/>
                                  </p:stCondLst>
                                  <p:childTnLst>
                                    <p:set>
                                      <p:cBhvr>
                                        <p:cTn id="179" dur="1" fill="hold">
                                          <p:stCondLst>
                                            <p:cond delay="0"/>
                                          </p:stCondLst>
                                        </p:cTn>
                                        <p:tgtEl>
                                          <p:spTgt spid="57"/>
                                        </p:tgtEl>
                                        <p:attrNameLst>
                                          <p:attrName>style.visibility</p:attrName>
                                        </p:attrNameLst>
                                      </p:cBhvr>
                                      <p:to>
                                        <p:strVal val="visible"/>
                                      </p:to>
                                    </p:set>
                                    <p:anim calcmode="lin" valueType="num">
                                      <p:cBhvr additive="base">
                                        <p:cTn id="180" dur="500" fill="hold"/>
                                        <p:tgtEl>
                                          <p:spTgt spid="57"/>
                                        </p:tgtEl>
                                        <p:attrNameLst>
                                          <p:attrName>ppt_x</p:attrName>
                                        </p:attrNameLst>
                                      </p:cBhvr>
                                      <p:tavLst>
                                        <p:tav tm="0">
                                          <p:val>
                                            <p:strVal val="0-#ppt_w/2"/>
                                          </p:val>
                                        </p:tav>
                                        <p:tav tm="100000">
                                          <p:val>
                                            <p:strVal val="#ppt_x"/>
                                          </p:val>
                                        </p:tav>
                                      </p:tavLst>
                                    </p:anim>
                                    <p:anim calcmode="lin" valueType="num">
                                      <p:cBhvr additive="base">
                                        <p:cTn id="181" dur="500" fill="hold"/>
                                        <p:tgtEl>
                                          <p:spTgt spid="57"/>
                                        </p:tgtEl>
                                        <p:attrNameLst>
                                          <p:attrName>ppt_y</p:attrName>
                                        </p:attrNameLst>
                                      </p:cBhvr>
                                      <p:tavLst>
                                        <p:tav tm="0">
                                          <p:val>
                                            <p:strVal val="#ppt_y"/>
                                          </p:val>
                                        </p:tav>
                                        <p:tav tm="100000">
                                          <p:val>
                                            <p:strVal val="#ppt_y"/>
                                          </p:val>
                                        </p:tav>
                                      </p:tavLst>
                                    </p:anim>
                                  </p:childTnLst>
                                </p:cTn>
                              </p:par>
                              <p:par>
                                <p:cTn id="182" presetID="2" presetClass="entr" presetSubtype="8" fill="hold" grpId="0" nodeType="withEffect">
                                  <p:stCondLst>
                                    <p:cond delay="0"/>
                                  </p:stCondLst>
                                  <p:childTnLst>
                                    <p:set>
                                      <p:cBhvr>
                                        <p:cTn id="183" dur="1" fill="hold">
                                          <p:stCondLst>
                                            <p:cond delay="0"/>
                                          </p:stCondLst>
                                        </p:cTn>
                                        <p:tgtEl>
                                          <p:spTgt spid="58"/>
                                        </p:tgtEl>
                                        <p:attrNameLst>
                                          <p:attrName>style.visibility</p:attrName>
                                        </p:attrNameLst>
                                      </p:cBhvr>
                                      <p:to>
                                        <p:strVal val="visible"/>
                                      </p:to>
                                    </p:set>
                                    <p:anim calcmode="lin" valueType="num">
                                      <p:cBhvr additive="base">
                                        <p:cTn id="184" dur="500" fill="hold"/>
                                        <p:tgtEl>
                                          <p:spTgt spid="58"/>
                                        </p:tgtEl>
                                        <p:attrNameLst>
                                          <p:attrName>ppt_x</p:attrName>
                                        </p:attrNameLst>
                                      </p:cBhvr>
                                      <p:tavLst>
                                        <p:tav tm="0">
                                          <p:val>
                                            <p:strVal val="0-#ppt_w/2"/>
                                          </p:val>
                                        </p:tav>
                                        <p:tav tm="100000">
                                          <p:val>
                                            <p:strVal val="#ppt_x"/>
                                          </p:val>
                                        </p:tav>
                                      </p:tavLst>
                                    </p:anim>
                                    <p:anim calcmode="lin" valueType="num">
                                      <p:cBhvr additive="base">
                                        <p:cTn id="185" dur="500" fill="hold"/>
                                        <p:tgtEl>
                                          <p:spTgt spid="58"/>
                                        </p:tgtEl>
                                        <p:attrNameLst>
                                          <p:attrName>ppt_y</p:attrName>
                                        </p:attrNameLst>
                                      </p:cBhvr>
                                      <p:tavLst>
                                        <p:tav tm="0">
                                          <p:val>
                                            <p:strVal val="#ppt_y"/>
                                          </p:val>
                                        </p:tav>
                                        <p:tav tm="100000">
                                          <p:val>
                                            <p:strVal val="#ppt_y"/>
                                          </p:val>
                                        </p:tav>
                                      </p:tavLst>
                                    </p:anim>
                                  </p:childTnLst>
                                </p:cTn>
                              </p:par>
                              <p:par>
                                <p:cTn id="186" presetID="2" presetClass="entr" presetSubtype="8" fill="hold" grpId="0" nodeType="withEffect">
                                  <p:stCondLst>
                                    <p:cond delay="0"/>
                                  </p:stCondLst>
                                  <p:childTnLst>
                                    <p:set>
                                      <p:cBhvr>
                                        <p:cTn id="187" dur="1" fill="hold">
                                          <p:stCondLst>
                                            <p:cond delay="0"/>
                                          </p:stCondLst>
                                        </p:cTn>
                                        <p:tgtEl>
                                          <p:spTgt spid="59"/>
                                        </p:tgtEl>
                                        <p:attrNameLst>
                                          <p:attrName>style.visibility</p:attrName>
                                        </p:attrNameLst>
                                      </p:cBhvr>
                                      <p:to>
                                        <p:strVal val="visible"/>
                                      </p:to>
                                    </p:set>
                                    <p:anim calcmode="lin" valueType="num">
                                      <p:cBhvr additive="base">
                                        <p:cTn id="188" dur="500" fill="hold"/>
                                        <p:tgtEl>
                                          <p:spTgt spid="59"/>
                                        </p:tgtEl>
                                        <p:attrNameLst>
                                          <p:attrName>ppt_x</p:attrName>
                                        </p:attrNameLst>
                                      </p:cBhvr>
                                      <p:tavLst>
                                        <p:tav tm="0">
                                          <p:val>
                                            <p:strVal val="0-#ppt_w/2"/>
                                          </p:val>
                                        </p:tav>
                                        <p:tav tm="100000">
                                          <p:val>
                                            <p:strVal val="#ppt_x"/>
                                          </p:val>
                                        </p:tav>
                                      </p:tavLst>
                                    </p:anim>
                                    <p:anim calcmode="lin" valueType="num">
                                      <p:cBhvr additive="base">
                                        <p:cTn id="189" dur="500" fill="hold"/>
                                        <p:tgtEl>
                                          <p:spTgt spid="59"/>
                                        </p:tgtEl>
                                        <p:attrNameLst>
                                          <p:attrName>ppt_y</p:attrName>
                                        </p:attrNameLst>
                                      </p:cBhvr>
                                      <p:tavLst>
                                        <p:tav tm="0">
                                          <p:val>
                                            <p:strVal val="#ppt_y"/>
                                          </p:val>
                                        </p:tav>
                                        <p:tav tm="100000">
                                          <p:val>
                                            <p:strVal val="#ppt_y"/>
                                          </p:val>
                                        </p:tav>
                                      </p:tavLst>
                                    </p:anim>
                                  </p:childTnLst>
                                </p:cTn>
                              </p:par>
                              <p:par>
                                <p:cTn id="190" presetID="2" presetClass="entr" presetSubtype="8" fill="hold" grpId="0" nodeType="withEffect">
                                  <p:stCondLst>
                                    <p:cond delay="0"/>
                                  </p:stCondLst>
                                  <p:childTnLst>
                                    <p:set>
                                      <p:cBhvr>
                                        <p:cTn id="191" dur="1" fill="hold">
                                          <p:stCondLst>
                                            <p:cond delay="0"/>
                                          </p:stCondLst>
                                        </p:cTn>
                                        <p:tgtEl>
                                          <p:spTgt spid="60"/>
                                        </p:tgtEl>
                                        <p:attrNameLst>
                                          <p:attrName>style.visibility</p:attrName>
                                        </p:attrNameLst>
                                      </p:cBhvr>
                                      <p:to>
                                        <p:strVal val="visible"/>
                                      </p:to>
                                    </p:set>
                                    <p:anim calcmode="lin" valueType="num">
                                      <p:cBhvr additive="base">
                                        <p:cTn id="192" dur="500" fill="hold"/>
                                        <p:tgtEl>
                                          <p:spTgt spid="60"/>
                                        </p:tgtEl>
                                        <p:attrNameLst>
                                          <p:attrName>ppt_x</p:attrName>
                                        </p:attrNameLst>
                                      </p:cBhvr>
                                      <p:tavLst>
                                        <p:tav tm="0">
                                          <p:val>
                                            <p:strVal val="0-#ppt_w/2"/>
                                          </p:val>
                                        </p:tav>
                                        <p:tav tm="100000">
                                          <p:val>
                                            <p:strVal val="#ppt_x"/>
                                          </p:val>
                                        </p:tav>
                                      </p:tavLst>
                                    </p:anim>
                                    <p:anim calcmode="lin" valueType="num">
                                      <p:cBhvr additive="base">
                                        <p:cTn id="193" dur="500" fill="hold"/>
                                        <p:tgtEl>
                                          <p:spTgt spid="60"/>
                                        </p:tgtEl>
                                        <p:attrNameLst>
                                          <p:attrName>ppt_y</p:attrName>
                                        </p:attrNameLst>
                                      </p:cBhvr>
                                      <p:tavLst>
                                        <p:tav tm="0">
                                          <p:val>
                                            <p:strVal val="#ppt_y"/>
                                          </p:val>
                                        </p:tav>
                                        <p:tav tm="100000">
                                          <p:val>
                                            <p:strVal val="#ppt_y"/>
                                          </p:val>
                                        </p:tav>
                                      </p:tavLst>
                                    </p:anim>
                                  </p:childTnLst>
                                </p:cTn>
                              </p:par>
                              <p:par>
                                <p:cTn id="194" presetID="2" presetClass="entr" presetSubtype="8" fill="hold" grpId="0" nodeType="withEffect">
                                  <p:stCondLst>
                                    <p:cond delay="0"/>
                                  </p:stCondLst>
                                  <p:childTnLst>
                                    <p:set>
                                      <p:cBhvr>
                                        <p:cTn id="195" dur="1" fill="hold">
                                          <p:stCondLst>
                                            <p:cond delay="0"/>
                                          </p:stCondLst>
                                        </p:cTn>
                                        <p:tgtEl>
                                          <p:spTgt spid="61"/>
                                        </p:tgtEl>
                                        <p:attrNameLst>
                                          <p:attrName>style.visibility</p:attrName>
                                        </p:attrNameLst>
                                      </p:cBhvr>
                                      <p:to>
                                        <p:strVal val="visible"/>
                                      </p:to>
                                    </p:set>
                                    <p:anim calcmode="lin" valueType="num">
                                      <p:cBhvr additive="base">
                                        <p:cTn id="196" dur="500" fill="hold"/>
                                        <p:tgtEl>
                                          <p:spTgt spid="61"/>
                                        </p:tgtEl>
                                        <p:attrNameLst>
                                          <p:attrName>ppt_x</p:attrName>
                                        </p:attrNameLst>
                                      </p:cBhvr>
                                      <p:tavLst>
                                        <p:tav tm="0">
                                          <p:val>
                                            <p:strVal val="0-#ppt_w/2"/>
                                          </p:val>
                                        </p:tav>
                                        <p:tav tm="100000">
                                          <p:val>
                                            <p:strVal val="#ppt_x"/>
                                          </p:val>
                                        </p:tav>
                                      </p:tavLst>
                                    </p:anim>
                                    <p:anim calcmode="lin" valueType="num">
                                      <p:cBhvr additive="base">
                                        <p:cTn id="197" dur="500" fill="hold"/>
                                        <p:tgtEl>
                                          <p:spTgt spid="61"/>
                                        </p:tgtEl>
                                        <p:attrNameLst>
                                          <p:attrName>ppt_y</p:attrName>
                                        </p:attrNameLst>
                                      </p:cBhvr>
                                      <p:tavLst>
                                        <p:tav tm="0">
                                          <p:val>
                                            <p:strVal val="#ppt_y"/>
                                          </p:val>
                                        </p:tav>
                                        <p:tav tm="100000">
                                          <p:val>
                                            <p:strVal val="#ppt_y"/>
                                          </p:val>
                                        </p:tav>
                                      </p:tavLst>
                                    </p:anim>
                                  </p:childTnLst>
                                </p:cTn>
                              </p:par>
                              <p:par>
                                <p:cTn id="198" presetID="2" presetClass="entr" presetSubtype="8" fill="hold" grpId="0" nodeType="withEffect">
                                  <p:stCondLst>
                                    <p:cond delay="0"/>
                                  </p:stCondLst>
                                  <p:childTnLst>
                                    <p:set>
                                      <p:cBhvr>
                                        <p:cTn id="199" dur="1" fill="hold">
                                          <p:stCondLst>
                                            <p:cond delay="0"/>
                                          </p:stCondLst>
                                        </p:cTn>
                                        <p:tgtEl>
                                          <p:spTgt spid="62"/>
                                        </p:tgtEl>
                                        <p:attrNameLst>
                                          <p:attrName>style.visibility</p:attrName>
                                        </p:attrNameLst>
                                      </p:cBhvr>
                                      <p:to>
                                        <p:strVal val="visible"/>
                                      </p:to>
                                    </p:set>
                                    <p:anim calcmode="lin" valueType="num">
                                      <p:cBhvr additive="base">
                                        <p:cTn id="200" dur="500" fill="hold"/>
                                        <p:tgtEl>
                                          <p:spTgt spid="62"/>
                                        </p:tgtEl>
                                        <p:attrNameLst>
                                          <p:attrName>ppt_x</p:attrName>
                                        </p:attrNameLst>
                                      </p:cBhvr>
                                      <p:tavLst>
                                        <p:tav tm="0">
                                          <p:val>
                                            <p:strVal val="0-#ppt_w/2"/>
                                          </p:val>
                                        </p:tav>
                                        <p:tav tm="100000">
                                          <p:val>
                                            <p:strVal val="#ppt_x"/>
                                          </p:val>
                                        </p:tav>
                                      </p:tavLst>
                                    </p:anim>
                                    <p:anim calcmode="lin" valueType="num">
                                      <p:cBhvr additive="base">
                                        <p:cTn id="201" dur="500" fill="hold"/>
                                        <p:tgtEl>
                                          <p:spTgt spid="62"/>
                                        </p:tgtEl>
                                        <p:attrNameLst>
                                          <p:attrName>ppt_y</p:attrName>
                                        </p:attrNameLst>
                                      </p:cBhvr>
                                      <p:tavLst>
                                        <p:tav tm="0">
                                          <p:val>
                                            <p:strVal val="#ppt_y"/>
                                          </p:val>
                                        </p:tav>
                                        <p:tav tm="100000">
                                          <p:val>
                                            <p:strVal val="#ppt_y"/>
                                          </p:val>
                                        </p:tav>
                                      </p:tavLst>
                                    </p:anim>
                                  </p:childTnLst>
                                </p:cTn>
                              </p:par>
                              <p:par>
                                <p:cTn id="202" presetID="2" presetClass="entr" presetSubtype="8" fill="hold" grpId="0" nodeType="withEffect">
                                  <p:stCondLst>
                                    <p:cond delay="0"/>
                                  </p:stCondLst>
                                  <p:childTnLst>
                                    <p:set>
                                      <p:cBhvr>
                                        <p:cTn id="203" dur="1" fill="hold">
                                          <p:stCondLst>
                                            <p:cond delay="0"/>
                                          </p:stCondLst>
                                        </p:cTn>
                                        <p:tgtEl>
                                          <p:spTgt spid="63"/>
                                        </p:tgtEl>
                                        <p:attrNameLst>
                                          <p:attrName>style.visibility</p:attrName>
                                        </p:attrNameLst>
                                      </p:cBhvr>
                                      <p:to>
                                        <p:strVal val="visible"/>
                                      </p:to>
                                    </p:set>
                                    <p:anim calcmode="lin" valueType="num">
                                      <p:cBhvr additive="base">
                                        <p:cTn id="204" dur="500" fill="hold"/>
                                        <p:tgtEl>
                                          <p:spTgt spid="63"/>
                                        </p:tgtEl>
                                        <p:attrNameLst>
                                          <p:attrName>ppt_x</p:attrName>
                                        </p:attrNameLst>
                                      </p:cBhvr>
                                      <p:tavLst>
                                        <p:tav tm="0">
                                          <p:val>
                                            <p:strVal val="0-#ppt_w/2"/>
                                          </p:val>
                                        </p:tav>
                                        <p:tav tm="100000">
                                          <p:val>
                                            <p:strVal val="#ppt_x"/>
                                          </p:val>
                                        </p:tav>
                                      </p:tavLst>
                                    </p:anim>
                                    <p:anim calcmode="lin" valueType="num">
                                      <p:cBhvr additive="base">
                                        <p:cTn id="205" dur="500" fill="hold"/>
                                        <p:tgtEl>
                                          <p:spTgt spid="63"/>
                                        </p:tgtEl>
                                        <p:attrNameLst>
                                          <p:attrName>ppt_y</p:attrName>
                                        </p:attrNameLst>
                                      </p:cBhvr>
                                      <p:tavLst>
                                        <p:tav tm="0">
                                          <p:val>
                                            <p:strVal val="#ppt_y"/>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2" presetClass="entr" presetSubtype="8" fill="hold" grpId="0" nodeType="clickEffect">
                                  <p:stCondLst>
                                    <p:cond delay="0"/>
                                  </p:stCondLst>
                                  <p:childTnLst>
                                    <p:set>
                                      <p:cBhvr>
                                        <p:cTn id="209" dur="1" fill="hold">
                                          <p:stCondLst>
                                            <p:cond delay="0"/>
                                          </p:stCondLst>
                                        </p:cTn>
                                        <p:tgtEl>
                                          <p:spTgt spid="18462"/>
                                        </p:tgtEl>
                                        <p:attrNameLst>
                                          <p:attrName>style.visibility</p:attrName>
                                        </p:attrNameLst>
                                      </p:cBhvr>
                                      <p:to>
                                        <p:strVal val="visible"/>
                                      </p:to>
                                    </p:set>
                                    <p:anim calcmode="lin" valueType="num">
                                      <p:cBhvr additive="base">
                                        <p:cTn id="210" dur="500" fill="hold"/>
                                        <p:tgtEl>
                                          <p:spTgt spid="18462"/>
                                        </p:tgtEl>
                                        <p:attrNameLst>
                                          <p:attrName>ppt_x</p:attrName>
                                        </p:attrNameLst>
                                      </p:cBhvr>
                                      <p:tavLst>
                                        <p:tav tm="0">
                                          <p:val>
                                            <p:strVal val="0-#ppt_w/2"/>
                                          </p:val>
                                        </p:tav>
                                        <p:tav tm="100000">
                                          <p:val>
                                            <p:strVal val="#ppt_x"/>
                                          </p:val>
                                        </p:tav>
                                      </p:tavLst>
                                    </p:anim>
                                    <p:anim calcmode="lin" valueType="num">
                                      <p:cBhvr additive="base">
                                        <p:cTn id="211" dur="500" fill="hold"/>
                                        <p:tgtEl>
                                          <p:spTgt spid="18462"/>
                                        </p:tgtEl>
                                        <p:attrNameLst>
                                          <p:attrName>ppt_y</p:attrName>
                                        </p:attrNameLst>
                                      </p:cBhvr>
                                      <p:tavLst>
                                        <p:tav tm="0">
                                          <p:val>
                                            <p:strVal val="#ppt_y"/>
                                          </p:val>
                                        </p:tav>
                                        <p:tav tm="100000">
                                          <p:val>
                                            <p:strVal val="#ppt_y"/>
                                          </p:val>
                                        </p:tav>
                                      </p:tavLst>
                                    </p:anim>
                                  </p:childTnLst>
                                </p:cTn>
                              </p:par>
                            </p:childTnLst>
                          </p:cTn>
                        </p:par>
                      </p:childTnLst>
                    </p:cTn>
                  </p:par>
                  <p:par>
                    <p:cTn id="212" fill="hold">
                      <p:stCondLst>
                        <p:cond delay="indefinite"/>
                      </p:stCondLst>
                      <p:childTnLst>
                        <p:par>
                          <p:cTn id="213" fill="hold">
                            <p:stCondLst>
                              <p:cond delay="0"/>
                            </p:stCondLst>
                            <p:childTnLst>
                              <p:par>
                                <p:cTn id="214" presetID="3" presetClass="entr" presetSubtype="10" fill="hold" grpId="0" nodeType="clickEffect">
                                  <p:stCondLst>
                                    <p:cond delay="0"/>
                                  </p:stCondLst>
                                  <p:childTnLst>
                                    <p:set>
                                      <p:cBhvr>
                                        <p:cTn id="215" dur="1" fill="hold">
                                          <p:stCondLst>
                                            <p:cond delay="0"/>
                                          </p:stCondLst>
                                        </p:cTn>
                                        <p:tgtEl>
                                          <p:spTgt spid="18466"/>
                                        </p:tgtEl>
                                        <p:attrNameLst>
                                          <p:attrName>style.visibility</p:attrName>
                                        </p:attrNameLst>
                                      </p:cBhvr>
                                      <p:to>
                                        <p:strVal val="visible"/>
                                      </p:to>
                                    </p:set>
                                    <p:animEffect transition="in" filter="blinds(horizontal)">
                                      <p:cBhvr>
                                        <p:cTn id="216" dur="500"/>
                                        <p:tgtEl>
                                          <p:spTgt spid="18466"/>
                                        </p:tgtEl>
                                      </p:cBhvr>
                                    </p:animEffect>
                                  </p:childTnLst>
                                </p:cTn>
                              </p:par>
                            </p:childTnLst>
                          </p:cTn>
                        </p:par>
                      </p:childTnLst>
                    </p:cTn>
                  </p:par>
                  <p:par>
                    <p:cTn id="217" fill="hold">
                      <p:stCondLst>
                        <p:cond delay="indefinite"/>
                      </p:stCondLst>
                      <p:childTnLst>
                        <p:par>
                          <p:cTn id="218" fill="hold">
                            <p:stCondLst>
                              <p:cond delay="0"/>
                            </p:stCondLst>
                            <p:childTnLst>
                              <p:par>
                                <p:cTn id="219" presetID="8" presetClass="entr" presetSubtype="16" fill="hold" grpId="0" nodeType="clickEffect">
                                  <p:stCondLst>
                                    <p:cond delay="0"/>
                                  </p:stCondLst>
                                  <p:childTnLst>
                                    <p:set>
                                      <p:cBhvr>
                                        <p:cTn id="220" dur="1" fill="hold">
                                          <p:stCondLst>
                                            <p:cond delay="0"/>
                                          </p:stCondLst>
                                        </p:cTn>
                                        <p:tgtEl>
                                          <p:spTgt spid="18465"/>
                                        </p:tgtEl>
                                        <p:attrNameLst>
                                          <p:attrName>style.visibility</p:attrName>
                                        </p:attrNameLst>
                                      </p:cBhvr>
                                      <p:to>
                                        <p:strVal val="visible"/>
                                      </p:to>
                                    </p:set>
                                    <p:animEffect transition="in" filter="diamond(in)">
                                      <p:cBhvr>
                                        <p:cTn id="221" dur="1000"/>
                                        <p:tgtEl>
                                          <p:spTgt spid="184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5" grpId="0" animBg="1"/>
      <p:bldP spid="18436" grpId="0" animBg="1"/>
      <p:bldP spid="18437" grpId="0" animBg="1"/>
      <p:bldP spid="18438" grpId="0" animBg="1"/>
      <p:bldP spid="18439" grpId="0" animBg="1"/>
      <p:bldP spid="18440" grpId="0" animBg="1"/>
      <p:bldP spid="18441" grpId="0" animBg="1"/>
      <p:bldP spid="23565" grpId="0" animBg="1"/>
      <p:bldP spid="23566" grpId="0" animBg="1"/>
      <p:bldP spid="23567" grpId="0" animBg="1"/>
      <p:bldP spid="23568" grpId="0" animBg="1"/>
      <p:bldP spid="23569" grpId="0" animBg="1"/>
      <p:bldP spid="23570" grpId="0" animBg="1"/>
      <p:bldP spid="23571" grpId="0" animBg="1"/>
      <p:bldP spid="23572" grpId="0" animBg="1"/>
      <p:bldP spid="18450" grpId="0" animBg="1"/>
      <p:bldP spid="21526" grpId="0" animBg="1"/>
      <p:bldP spid="21527" grpId="0" animBg="1"/>
      <p:bldP spid="21528" grpId="0" animBg="1"/>
      <p:bldP spid="21529" grpId="0" animBg="1"/>
      <p:bldP spid="21530" grpId="0" animBg="1"/>
      <p:bldP spid="21531" grpId="0" animBg="1"/>
      <p:bldP spid="21532" grpId="0" animBg="1"/>
      <p:bldP spid="21533" grpId="0" animBg="1"/>
      <p:bldP spid="18459" grpId="0" animBg="1"/>
      <p:bldP spid="18460" grpId="0" animBg="1"/>
      <p:bldP spid="18461" grpId="0" animBg="1"/>
      <p:bldP spid="18462" grpId="0" animBg="1"/>
      <p:bldP spid="18465" grpId="0"/>
      <p:bldP spid="18466"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umsplatzhalter 1"/>
          <p:cNvSpPr>
            <a:spLocks noGrp="1"/>
          </p:cNvSpPr>
          <p:nvPr>
            <p:ph type="dt" sz="quarter" idx="10"/>
          </p:nvPr>
        </p:nvSpPr>
        <p:spPr>
          <a:noFill/>
        </p:spPr>
        <p:txBody>
          <a:bodyPr/>
          <a:lstStyle/>
          <a:p>
            <a:r>
              <a:rPr lang="de-DE" smtClean="0"/>
              <a:t>May 2011</a:t>
            </a:r>
          </a:p>
        </p:txBody>
      </p:sp>
      <p:sp>
        <p:nvSpPr>
          <p:cNvPr id="23555" name="Fußzeilenplatzhalter 2"/>
          <p:cNvSpPr>
            <a:spLocks noGrp="1"/>
          </p:cNvSpPr>
          <p:nvPr>
            <p:ph type="ftr" sz="quarter" idx="11"/>
          </p:nvPr>
        </p:nvSpPr>
        <p:spPr>
          <a:noFill/>
        </p:spPr>
        <p:txBody>
          <a:bodyPr/>
          <a:lstStyle/>
          <a:p>
            <a:r>
              <a:rPr lang="de-DE" smtClean="0"/>
              <a:t>Dr. K. Ludewig</a:t>
            </a:r>
          </a:p>
        </p:txBody>
      </p:sp>
      <p:sp>
        <p:nvSpPr>
          <p:cNvPr id="23556" name="Foliennummernplatzhalter 3"/>
          <p:cNvSpPr>
            <a:spLocks noGrp="1"/>
          </p:cNvSpPr>
          <p:nvPr>
            <p:ph type="sldNum" sz="quarter" idx="12"/>
          </p:nvPr>
        </p:nvSpPr>
        <p:spPr>
          <a:noFill/>
        </p:spPr>
        <p:txBody>
          <a:bodyPr/>
          <a:lstStyle/>
          <a:p>
            <a:fld id="{6E4CBFD2-D8D7-44F5-8C57-A82F402545FA}" type="slidenum">
              <a:rPr lang="de-DE" smtClean="0"/>
              <a:pPr/>
              <a:t>27</a:t>
            </a:fld>
            <a:endParaRPr lang="de-DE" smtClean="0"/>
          </a:p>
        </p:txBody>
      </p:sp>
      <p:sp>
        <p:nvSpPr>
          <p:cNvPr id="6146" name="Text Box 2"/>
          <p:cNvSpPr txBox="1">
            <a:spLocks noChangeArrowheads="1"/>
          </p:cNvSpPr>
          <p:nvPr/>
        </p:nvSpPr>
        <p:spPr bwMode="auto">
          <a:xfrm>
            <a:off x="2700338" y="2060575"/>
            <a:ext cx="5472112" cy="579438"/>
          </a:xfrm>
          <a:prstGeom prst="rect">
            <a:avLst/>
          </a:prstGeom>
          <a:noFill/>
          <a:ln w="9525">
            <a:noFill/>
            <a:miter lim="800000"/>
            <a:headEnd/>
            <a:tailEnd/>
          </a:ln>
        </p:spPr>
        <p:txBody>
          <a:bodyPr>
            <a:spAutoFit/>
          </a:bodyPr>
          <a:lstStyle/>
          <a:p>
            <a:pPr>
              <a:spcBef>
                <a:spcPct val="50000"/>
              </a:spcBef>
            </a:pPr>
            <a:r>
              <a:rPr lang="de-DE" sz="3200">
                <a:solidFill>
                  <a:srgbClr val="000066"/>
                </a:solidFill>
              </a:rPr>
              <a:t>⇆  </a:t>
            </a:r>
            <a:r>
              <a:rPr lang="de-DE" sz="3200"/>
              <a:t>  </a:t>
            </a:r>
            <a:r>
              <a:rPr lang="de-DE" sz="2400">
                <a:solidFill>
                  <a:srgbClr val="663300"/>
                </a:solidFill>
              </a:rPr>
              <a:t>KIND</a:t>
            </a:r>
            <a:r>
              <a:rPr lang="de-DE" sz="2400" baseline="-25000">
                <a:solidFill>
                  <a:srgbClr val="663300"/>
                </a:solidFill>
              </a:rPr>
              <a:t>MUTTER</a:t>
            </a:r>
            <a:r>
              <a:rPr lang="de-DE" sz="2400" baseline="-25000"/>
              <a:t> </a:t>
            </a:r>
            <a:r>
              <a:rPr lang="de-DE" sz="3200">
                <a:solidFill>
                  <a:srgbClr val="000066"/>
                </a:solidFill>
              </a:rPr>
              <a:t>⇆</a:t>
            </a:r>
            <a:r>
              <a:rPr lang="de-DE" sz="3200"/>
              <a:t> </a:t>
            </a:r>
            <a:r>
              <a:rPr lang="de-DE" sz="2400">
                <a:solidFill>
                  <a:srgbClr val="336600"/>
                </a:solidFill>
              </a:rPr>
              <a:t>MUTTER</a:t>
            </a:r>
            <a:r>
              <a:rPr lang="de-DE" sz="2400" baseline="-25000">
                <a:solidFill>
                  <a:srgbClr val="336600"/>
                </a:solidFill>
              </a:rPr>
              <a:t>KIND </a:t>
            </a:r>
          </a:p>
        </p:txBody>
      </p:sp>
      <p:sp>
        <p:nvSpPr>
          <p:cNvPr id="23558" name="AutoShape 3"/>
          <p:cNvSpPr>
            <a:spLocks/>
          </p:cNvSpPr>
          <p:nvPr/>
        </p:nvSpPr>
        <p:spPr bwMode="auto">
          <a:xfrm>
            <a:off x="3276600" y="1916113"/>
            <a:ext cx="152400" cy="914400"/>
          </a:xfrm>
          <a:prstGeom prst="leftBrace">
            <a:avLst>
              <a:gd name="adj1" fmla="val 50000"/>
              <a:gd name="adj2" fmla="val 50000"/>
            </a:avLst>
          </a:prstGeom>
          <a:noFill/>
          <a:ln w="9525">
            <a:solidFill>
              <a:srgbClr val="000066"/>
            </a:solidFill>
            <a:round/>
            <a:headEnd/>
            <a:tailEnd/>
          </a:ln>
        </p:spPr>
        <p:txBody>
          <a:bodyPr wrap="none" anchor="ctr"/>
          <a:lstStyle/>
          <a:p>
            <a:pPr algn="ctr" eaLnBrk="0" hangingPunct="0"/>
            <a:endParaRPr lang="es-CL" sz="2400">
              <a:solidFill>
                <a:srgbClr val="000066"/>
              </a:solidFill>
            </a:endParaRPr>
          </a:p>
        </p:txBody>
      </p:sp>
      <p:sp>
        <p:nvSpPr>
          <p:cNvPr id="23559" name="AutoShape 4"/>
          <p:cNvSpPr>
            <a:spLocks/>
          </p:cNvSpPr>
          <p:nvPr/>
        </p:nvSpPr>
        <p:spPr bwMode="auto">
          <a:xfrm>
            <a:off x="7524750" y="1916113"/>
            <a:ext cx="152400" cy="914400"/>
          </a:xfrm>
          <a:prstGeom prst="rightBrace">
            <a:avLst>
              <a:gd name="adj1" fmla="val 50000"/>
              <a:gd name="adj2" fmla="val 50000"/>
            </a:avLst>
          </a:prstGeom>
          <a:noFill/>
          <a:ln w="9525">
            <a:solidFill>
              <a:srgbClr val="000066"/>
            </a:solidFill>
            <a:round/>
            <a:headEnd/>
            <a:tailEnd/>
          </a:ln>
        </p:spPr>
        <p:txBody>
          <a:bodyPr wrap="none" anchor="ctr"/>
          <a:lstStyle/>
          <a:p>
            <a:pPr algn="ctr" eaLnBrk="0" hangingPunct="0"/>
            <a:endParaRPr lang="es-CL" sz="2400">
              <a:solidFill>
                <a:srgbClr val="000066"/>
              </a:solidFill>
            </a:endParaRPr>
          </a:p>
        </p:txBody>
      </p:sp>
      <p:sp>
        <p:nvSpPr>
          <p:cNvPr id="23560" name="Text Box 5"/>
          <p:cNvSpPr txBox="1">
            <a:spLocks noChangeArrowheads="1"/>
          </p:cNvSpPr>
          <p:nvPr/>
        </p:nvSpPr>
        <p:spPr bwMode="auto">
          <a:xfrm>
            <a:off x="827088" y="3357563"/>
            <a:ext cx="7127875" cy="788987"/>
          </a:xfrm>
          <a:prstGeom prst="rect">
            <a:avLst/>
          </a:prstGeom>
          <a:solidFill>
            <a:srgbClr val="FFFFCC"/>
          </a:solidFill>
          <a:ln w="9525">
            <a:solidFill>
              <a:srgbClr val="336600"/>
            </a:solidFill>
            <a:miter lim="800000"/>
            <a:headEnd/>
            <a:tailEnd/>
          </a:ln>
        </p:spPr>
        <p:txBody>
          <a:bodyPr>
            <a:spAutoFit/>
          </a:bodyPr>
          <a:lstStyle/>
          <a:p>
            <a:pPr>
              <a:spcBef>
                <a:spcPct val="50000"/>
              </a:spcBef>
            </a:pPr>
            <a:r>
              <a:rPr lang="de-DE">
                <a:solidFill>
                  <a:srgbClr val="336600"/>
                </a:solidFill>
              </a:rPr>
              <a:t>  RELATIONALE</a:t>
            </a:r>
            <a:r>
              <a:rPr lang="de-DE"/>
              <a:t>               </a:t>
            </a:r>
            <a:r>
              <a:rPr lang="de-DE">
                <a:solidFill>
                  <a:srgbClr val="663300"/>
                </a:solidFill>
              </a:rPr>
              <a:t>MITGLIED </a:t>
            </a:r>
            <a:r>
              <a:rPr lang="de-DE"/>
              <a:t>                       </a:t>
            </a:r>
            <a:r>
              <a:rPr lang="de-DE">
                <a:solidFill>
                  <a:srgbClr val="663300"/>
                </a:solidFill>
              </a:rPr>
              <a:t>MITGLIED</a:t>
            </a:r>
          </a:p>
          <a:p>
            <a:pPr>
              <a:spcBef>
                <a:spcPct val="50000"/>
              </a:spcBef>
            </a:pPr>
            <a:r>
              <a:rPr lang="de-DE">
                <a:solidFill>
                  <a:srgbClr val="336600"/>
                </a:solidFill>
              </a:rPr>
              <a:t>   IDENTITÄTEN</a:t>
            </a:r>
            <a:r>
              <a:rPr lang="de-DE"/>
              <a:t>                         </a:t>
            </a:r>
            <a:r>
              <a:rPr lang="de-DE">
                <a:solidFill>
                  <a:srgbClr val="663300"/>
                </a:solidFill>
              </a:rPr>
              <a:t>INTERAKTIONSSYSTEM</a:t>
            </a:r>
          </a:p>
        </p:txBody>
      </p:sp>
      <p:sp>
        <p:nvSpPr>
          <p:cNvPr id="6150" name="Text Box 6"/>
          <p:cNvSpPr txBox="1">
            <a:spLocks noChangeArrowheads="1"/>
          </p:cNvSpPr>
          <p:nvPr/>
        </p:nvSpPr>
        <p:spPr bwMode="auto">
          <a:xfrm>
            <a:off x="2771775" y="4724400"/>
            <a:ext cx="5329238" cy="579438"/>
          </a:xfrm>
          <a:prstGeom prst="rect">
            <a:avLst/>
          </a:prstGeom>
          <a:noFill/>
          <a:ln w="9525">
            <a:noFill/>
            <a:miter lim="800000"/>
            <a:headEnd/>
            <a:tailEnd/>
          </a:ln>
        </p:spPr>
        <p:txBody>
          <a:bodyPr>
            <a:spAutoFit/>
          </a:bodyPr>
          <a:lstStyle/>
          <a:p>
            <a:pPr>
              <a:spcBef>
                <a:spcPct val="50000"/>
              </a:spcBef>
            </a:pPr>
            <a:r>
              <a:rPr lang="de-DE" sz="3200">
                <a:solidFill>
                  <a:srgbClr val="000066"/>
                </a:solidFill>
              </a:rPr>
              <a:t>⇆</a:t>
            </a:r>
            <a:r>
              <a:rPr lang="de-DE" sz="3200"/>
              <a:t>    </a:t>
            </a:r>
            <a:r>
              <a:rPr lang="de-DE" sz="2400">
                <a:solidFill>
                  <a:srgbClr val="336600"/>
                </a:solidFill>
              </a:rPr>
              <a:t>MUTTER</a:t>
            </a:r>
            <a:r>
              <a:rPr lang="de-DE" sz="2400" baseline="-25000">
                <a:solidFill>
                  <a:srgbClr val="336600"/>
                </a:solidFill>
              </a:rPr>
              <a:t>KIND </a:t>
            </a:r>
            <a:r>
              <a:rPr lang="de-DE" sz="3200">
                <a:solidFill>
                  <a:srgbClr val="000066"/>
                </a:solidFill>
              </a:rPr>
              <a:t>⇆</a:t>
            </a:r>
            <a:r>
              <a:rPr lang="de-DE">
                <a:solidFill>
                  <a:srgbClr val="000066"/>
                </a:solidFill>
              </a:rPr>
              <a:t> </a:t>
            </a:r>
            <a:r>
              <a:rPr lang="de-DE"/>
              <a:t> </a:t>
            </a:r>
            <a:r>
              <a:rPr lang="de-DE" sz="2400">
                <a:solidFill>
                  <a:srgbClr val="663300"/>
                </a:solidFill>
              </a:rPr>
              <a:t>KIND</a:t>
            </a:r>
            <a:r>
              <a:rPr lang="de-DE" sz="2400" baseline="-25000">
                <a:solidFill>
                  <a:srgbClr val="663300"/>
                </a:solidFill>
              </a:rPr>
              <a:t>MUTTER</a:t>
            </a:r>
          </a:p>
        </p:txBody>
      </p:sp>
      <p:sp>
        <p:nvSpPr>
          <p:cNvPr id="23562" name="AutoShape 7"/>
          <p:cNvSpPr>
            <a:spLocks/>
          </p:cNvSpPr>
          <p:nvPr/>
        </p:nvSpPr>
        <p:spPr bwMode="auto">
          <a:xfrm>
            <a:off x="3348038" y="4581525"/>
            <a:ext cx="152400" cy="914400"/>
          </a:xfrm>
          <a:prstGeom prst="leftBrace">
            <a:avLst>
              <a:gd name="adj1" fmla="val 50000"/>
              <a:gd name="adj2" fmla="val 50000"/>
            </a:avLst>
          </a:prstGeom>
          <a:noFill/>
          <a:ln w="9525">
            <a:solidFill>
              <a:srgbClr val="000066"/>
            </a:solidFill>
            <a:round/>
            <a:headEnd/>
            <a:tailEnd/>
          </a:ln>
        </p:spPr>
        <p:txBody>
          <a:bodyPr wrap="none" anchor="ctr"/>
          <a:lstStyle/>
          <a:p>
            <a:endParaRPr lang="de-DE"/>
          </a:p>
        </p:txBody>
      </p:sp>
      <p:sp>
        <p:nvSpPr>
          <p:cNvPr id="23563" name="AutoShape 8"/>
          <p:cNvSpPr>
            <a:spLocks/>
          </p:cNvSpPr>
          <p:nvPr/>
        </p:nvSpPr>
        <p:spPr bwMode="auto">
          <a:xfrm>
            <a:off x="7596188" y="4652963"/>
            <a:ext cx="152400" cy="914400"/>
          </a:xfrm>
          <a:prstGeom prst="rightBrace">
            <a:avLst>
              <a:gd name="adj1" fmla="val 50000"/>
              <a:gd name="adj2" fmla="val 50000"/>
            </a:avLst>
          </a:prstGeom>
          <a:noFill/>
          <a:ln w="9525">
            <a:solidFill>
              <a:srgbClr val="000066"/>
            </a:solidFill>
            <a:round/>
            <a:headEnd/>
            <a:tailEnd/>
          </a:ln>
        </p:spPr>
        <p:txBody>
          <a:bodyPr wrap="none" anchor="ctr"/>
          <a:lstStyle/>
          <a:p>
            <a:pPr algn="ctr" eaLnBrk="0" hangingPunct="0"/>
            <a:endParaRPr lang="es-CL" sz="2400">
              <a:solidFill>
                <a:srgbClr val="000066"/>
              </a:solidFill>
            </a:endParaRPr>
          </a:p>
        </p:txBody>
      </p:sp>
      <p:sp>
        <p:nvSpPr>
          <p:cNvPr id="23564" name="Text Box 9"/>
          <p:cNvSpPr txBox="1">
            <a:spLocks noChangeArrowheads="1"/>
          </p:cNvSpPr>
          <p:nvPr/>
        </p:nvSpPr>
        <p:spPr bwMode="auto">
          <a:xfrm>
            <a:off x="539750" y="404813"/>
            <a:ext cx="7704138" cy="984885"/>
          </a:xfrm>
          <a:prstGeom prst="rect">
            <a:avLst/>
          </a:prstGeom>
          <a:solidFill>
            <a:schemeClr val="bg1"/>
          </a:solidFill>
          <a:ln w="9525">
            <a:solidFill>
              <a:srgbClr val="CC3300"/>
            </a:solidFill>
            <a:miter lim="800000"/>
            <a:headEnd/>
            <a:tailEnd/>
          </a:ln>
        </p:spPr>
        <p:txBody>
          <a:bodyPr>
            <a:spAutoFit/>
          </a:bodyPr>
          <a:lstStyle/>
          <a:p>
            <a:pPr algn="ctr">
              <a:spcBef>
                <a:spcPct val="50000"/>
              </a:spcBef>
            </a:pPr>
            <a:r>
              <a:rPr lang="de-DE" sz="2800" b="1">
                <a:solidFill>
                  <a:srgbClr val="CC3300"/>
                </a:solidFill>
                <a:latin typeface="+mj-lt"/>
              </a:rPr>
              <a:t>Entwicklung relationaler Kohärenzen </a:t>
            </a:r>
          </a:p>
          <a:p>
            <a:pPr algn="ctr">
              <a:spcBef>
                <a:spcPct val="50000"/>
              </a:spcBef>
            </a:pPr>
            <a:r>
              <a:rPr lang="de-DE" sz="2000" smtClean="0">
                <a:solidFill>
                  <a:srgbClr val="000066"/>
                </a:solidFill>
              </a:rPr>
              <a:t>- Psychische Systeme und Mitgliedschaften -</a:t>
            </a:r>
            <a:endParaRPr lang="de-DE" sz="2000">
              <a:solidFill>
                <a:srgbClr val="000066"/>
              </a:solidFill>
            </a:endParaRPr>
          </a:p>
        </p:txBody>
      </p:sp>
      <p:sp>
        <p:nvSpPr>
          <p:cNvPr id="6154" name="Text Box 10"/>
          <p:cNvSpPr txBox="1">
            <a:spLocks noChangeArrowheads="1"/>
          </p:cNvSpPr>
          <p:nvPr/>
        </p:nvSpPr>
        <p:spPr bwMode="auto">
          <a:xfrm>
            <a:off x="755650" y="2133600"/>
            <a:ext cx="1800225" cy="457200"/>
          </a:xfrm>
          <a:prstGeom prst="rect">
            <a:avLst/>
          </a:prstGeom>
          <a:noFill/>
          <a:ln w="9525">
            <a:noFill/>
            <a:miter lim="800000"/>
            <a:headEnd/>
            <a:tailEnd/>
          </a:ln>
        </p:spPr>
        <p:txBody>
          <a:bodyPr>
            <a:spAutoFit/>
          </a:bodyPr>
          <a:lstStyle/>
          <a:p>
            <a:pPr>
              <a:spcBef>
                <a:spcPct val="50000"/>
              </a:spcBef>
            </a:pPr>
            <a:r>
              <a:rPr lang="de-DE" sz="2400">
                <a:solidFill>
                  <a:srgbClr val="CC3300"/>
                </a:solidFill>
              </a:rPr>
              <a:t>KIND</a:t>
            </a:r>
            <a:r>
              <a:rPr lang="de-DE" sz="2400" baseline="30000">
                <a:solidFill>
                  <a:srgbClr val="CC3300"/>
                </a:solidFill>
              </a:rPr>
              <a:t>MUTTER</a:t>
            </a:r>
          </a:p>
        </p:txBody>
      </p:sp>
      <p:sp>
        <p:nvSpPr>
          <p:cNvPr id="6155" name="Text Box 11"/>
          <p:cNvSpPr txBox="1">
            <a:spLocks noChangeArrowheads="1"/>
          </p:cNvSpPr>
          <p:nvPr/>
        </p:nvSpPr>
        <p:spPr bwMode="auto">
          <a:xfrm>
            <a:off x="827088" y="4797425"/>
            <a:ext cx="1944687" cy="457200"/>
          </a:xfrm>
          <a:prstGeom prst="rect">
            <a:avLst/>
          </a:prstGeom>
          <a:noFill/>
          <a:ln w="9525">
            <a:noFill/>
            <a:miter lim="800000"/>
            <a:headEnd/>
            <a:tailEnd/>
          </a:ln>
        </p:spPr>
        <p:txBody>
          <a:bodyPr>
            <a:spAutoFit/>
          </a:bodyPr>
          <a:lstStyle/>
          <a:p>
            <a:pPr>
              <a:spcBef>
                <a:spcPct val="50000"/>
              </a:spcBef>
            </a:pPr>
            <a:r>
              <a:rPr lang="de-DE" sz="2400">
                <a:solidFill>
                  <a:srgbClr val="CC3300"/>
                </a:solidFill>
              </a:rPr>
              <a:t>MUTTER</a:t>
            </a:r>
            <a:r>
              <a:rPr lang="de-DE" sz="2400" baseline="30000">
                <a:solidFill>
                  <a:srgbClr val="CC3300"/>
                </a:solidFill>
              </a:rPr>
              <a:t>KIND</a:t>
            </a:r>
          </a:p>
        </p:txBody>
      </p:sp>
      <p:sp>
        <p:nvSpPr>
          <p:cNvPr id="23567" name="AutoShape 12"/>
          <p:cNvSpPr>
            <a:spLocks/>
          </p:cNvSpPr>
          <p:nvPr/>
        </p:nvSpPr>
        <p:spPr bwMode="auto">
          <a:xfrm rot="5400000">
            <a:off x="5400675" y="2960688"/>
            <a:ext cx="71438" cy="1439862"/>
          </a:xfrm>
          <a:prstGeom prst="rightBrace">
            <a:avLst>
              <a:gd name="adj1" fmla="val 167962"/>
              <a:gd name="adj2" fmla="val 50000"/>
            </a:avLst>
          </a:prstGeom>
          <a:noFill/>
          <a:ln w="9525">
            <a:solidFill>
              <a:srgbClr val="800000"/>
            </a:solidFill>
            <a:round/>
            <a:headEnd/>
            <a:tailEnd/>
          </a:ln>
        </p:spPr>
        <p:txBody>
          <a:bodyPr wrap="none" anchor="ctr"/>
          <a:lstStyle/>
          <a:p>
            <a:endParaRPr lang="de-DE"/>
          </a:p>
        </p:txBody>
      </p:sp>
      <p:sp>
        <p:nvSpPr>
          <p:cNvPr id="23568" name="Line 13"/>
          <p:cNvSpPr>
            <a:spLocks noChangeShapeType="1"/>
          </p:cNvSpPr>
          <p:nvPr/>
        </p:nvSpPr>
        <p:spPr bwMode="auto">
          <a:xfrm flipV="1">
            <a:off x="2700338" y="3500438"/>
            <a:ext cx="0" cy="504825"/>
          </a:xfrm>
          <a:prstGeom prst="line">
            <a:avLst/>
          </a:prstGeom>
          <a:noFill/>
          <a:ln w="9525">
            <a:solidFill>
              <a:schemeClr val="bg2"/>
            </a:solidFill>
            <a:round/>
            <a:headEnd/>
            <a:tailEnd type="triangle" w="med" len="med"/>
          </a:ln>
        </p:spPr>
        <p:txBody>
          <a:bodyPr/>
          <a:lstStyle/>
          <a:p>
            <a:endParaRPr lang="de-DE"/>
          </a:p>
        </p:txBody>
      </p:sp>
      <p:sp>
        <p:nvSpPr>
          <p:cNvPr id="23569" name="Line 14"/>
          <p:cNvSpPr>
            <a:spLocks noChangeShapeType="1"/>
          </p:cNvSpPr>
          <p:nvPr/>
        </p:nvSpPr>
        <p:spPr bwMode="auto">
          <a:xfrm>
            <a:off x="971550" y="3500438"/>
            <a:ext cx="0" cy="504825"/>
          </a:xfrm>
          <a:prstGeom prst="line">
            <a:avLst/>
          </a:prstGeom>
          <a:noFill/>
          <a:ln w="9525">
            <a:solidFill>
              <a:schemeClr val="bg2"/>
            </a:solidFill>
            <a:round/>
            <a:headEnd/>
            <a:tailEnd type="triangle" w="med" len="med"/>
          </a:ln>
        </p:spPr>
        <p:txBody>
          <a:bodyP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4"/>
                                        </p:tgtEl>
                                        <p:attrNameLst>
                                          <p:attrName>style.visibility</p:attrName>
                                        </p:attrNameLst>
                                      </p:cBhvr>
                                      <p:to>
                                        <p:strVal val="visible"/>
                                      </p:to>
                                    </p:set>
                                    <p:animEffect transition="in" filter="blinds(horizontal)">
                                      <p:cBhvr>
                                        <p:cTn id="7" dur="500"/>
                                        <p:tgtEl>
                                          <p:spTgt spid="615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box(in)">
                                      <p:cBhvr>
                                        <p:cTn id="12" dur="10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55"/>
                                        </p:tgtEl>
                                        <p:attrNameLst>
                                          <p:attrName>style.visibility</p:attrName>
                                        </p:attrNameLst>
                                      </p:cBhvr>
                                      <p:to>
                                        <p:strVal val="visible"/>
                                      </p:to>
                                    </p:set>
                                    <p:animEffect transition="in" filter="blinds(horizontal)">
                                      <p:cBhvr>
                                        <p:cTn id="17" dur="500"/>
                                        <p:tgtEl>
                                          <p:spTgt spid="615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50"/>
                                        </p:tgtEl>
                                        <p:attrNameLst>
                                          <p:attrName>style.visibility</p:attrName>
                                        </p:attrNameLst>
                                      </p:cBhvr>
                                      <p:to>
                                        <p:strVal val="visible"/>
                                      </p:to>
                                    </p:set>
                                    <p:animEffect transition="in" filter="box(in)">
                                      <p:cBhvr>
                                        <p:cTn id="22" dur="1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p:bldP spid="6154" grpId="0"/>
      <p:bldP spid="615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umsplatzhalter 1"/>
          <p:cNvSpPr>
            <a:spLocks noGrp="1"/>
          </p:cNvSpPr>
          <p:nvPr>
            <p:ph type="dt" sz="quarter" idx="10"/>
          </p:nvPr>
        </p:nvSpPr>
        <p:spPr>
          <a:noFill/>
        </p:spPr>
        <p:txBody>
          <a:bodyPr/>
          <a:lstStyle/>
          <a:p>
            <a:r>
              <a:rPr lang="de-DE" smtClean="0"/>
              <a:t>May 2011</a:t>
            </a:r>
          </a:p>
        </p:txBody>
      </p:sp>
      <p:sp>
        <p:nvSpPr>
          <p:cNvPr id="24579" name="Fußzeilenplatzhalter 2"/>
          <p:cNvSpPr>
            <a:spLocks noGrp="1"/>
          </p:cNvSpPr>
          <p:nvPr>
            <p:ph type="ftr" sz="quarter" idx="11"/>
          </p:nvPr>
        </p:nvSpPr>
        <p:spPr>
          <a:noFill/>
        </p:spPr>
        <p:txBody>
          <a:bodyPr/>
          <a:lstStyle/>
          <a:p>
            <a:r>
              <a:rPr lang="de-DE" smtClean="0"/>
              <a:t>Dr. K. Ludewig</a:t>
            </a:r>
          </a:p>
        </p:txBody>
      </p:sp>
      <p:sp>
        <p:nvSpPr>
          <p:cNvPr id="24580" name="Foliennummernplatzhalter 3"/>
          <p:cNvSpPr>
            <a:spLocks noGrp="1"/>
          </p:cNvSpPr>
          <p:nvPr>
            <p:ph type="sldNum" sz="quarter" idx="12"/>
          </p:nvPr>
        </p:nvSpPr>
        <p:spPr>
          <a:noFill/>
        </p:spPr>
        <p:txBody>
          <a:bodyPr/>
          <a:lstStyle/>
          <a:p>
            <a:fld id="{D0CA6B07-53E3-40ED-B0DC-0B144CD67536}" type="slidenum">
              <a:rPr lang="de-DE" smtClean="0"/>
              <a:pPr/>
              <a:t>28</a:t>
            </a:fld>
            <a:endParaRPr lang="de-DE" smtClean="0"/>
          </a:p>
        </p:txBody>
      </p:sp>
      <p:sp>
        <p:nvSpPr>
          <p:cNvPr id="8194" name="Text Box 2"/>
          <p:cNvSpPr txBox="1">
            <a:spLocks noChangeArrowheads="1"/>
          </p:cNvSpPr>
          <p:nvPr/>
        </p:nvSpPr>
        <p:spPr bwMode="auto">
          <a:xfrm>
            <a:off x="899592" y="1916832"/>
            <a:ext cx="7056437" cy="2640723"/>
          </a:xfrm>
          <a:prstGeom prst="rect">
            <a:avLst/>
          </a:prstGeom>
          <a:noFill/>
          <a:ln w="9525">
            <a:solidFill>
              <a:srgbClr val="CC3300"/>
            </a:solidFill>
            <a:miter lim="800000"/>
            <a:headEnd/>
            <a:tailEnd/>
          </a:ln>
        </p:spPr>
        <p:txBody>
          <a:bodyPr wrap="square">
            <a:spAutoFit/>
          </a:bodyPr>
          <a:lstStyle/>
          <a:p>
            <a:pPr algn="just">
              <a:spcBef>
                <a:spcPct val="50000"/>
              </a:spcBef>
            </a:pPr>
            <a:r>
              <a:rPr lang="de-DE" sz="2400" smtClean="0">
                <a:solidFill>
                  <a:srgbClr val="003366"/>
                </a:solidFill>
              </a:rPr>
              <a:t>Als </a:t>
            </a:r>
            <a:r>
              <a:rPr lang="de-DE" sz="2400">
                <a:solidFill>
                  <a:srgbClr val="003366"/>
                </a:solidFill>
              </a:rPr>
              <a:t>ein personales ICH entstehen zu können, bedarf es einer faktischen oder abstrahierten Relation zu einem anderen ICH, also einem DU, um überhaupt im WIR emergieren zu können.</a:t>
            </a:r>
          </a:p>
          <a:p>
            <a:pPr>
              <a:spcBef>
                <a:spcPct val="50000"/>
              </a:spcBef>
            </a:pPr>
            <a:endParaRPr lang="de-DE" sz="2400">
              <a:solidFill>
                <a:srgbClr val="003366"/>
              </a:solidFill>
            </a:endParaRPr>
          </a:p>
          <a:p>
            <a:pPr algn="ctr">
              <a:spcBef>
                <a:spcPct val="20000"/>
              </a:spcBef>
            </a:pPr>
            <a:r>
              <a:rPr lang="de-DE" sz="2800">
                <a:solidFill>
                  <a:srgbClr val="A50021"/>
                </a:solidFill>
              </a:rPr>
              <a:t>Der Mensch beginnt mindestens zu zweit </a:t>
            </a:r>
            <a:r>
              <a:rPr lang="de-DE" sz="2800" smtClean="0">
                <a:solidFill>
                  <a:srgbClr val="A50021"/>
                </a:solidFill>
              </a:rPr>
              <a:t>!</a:t>
            </a:r>
            <a:endParaRPr lang="de-DE" sz="2800">
              <a:solidFill>
                <a:srgbClr val="003366"/>
              </a:solidFill>
            </a:endParaRPr>
          </a:p>
        </p:txBody>
      </p:sp>
      <p:sp>
        <p:nvSpPr>
          <p:cNvPr id="8195" name="Text Box 3"/>
          <p:cNvSpPr txBox="1">
            <a:spLocks noChangeArrowheads="1"/>
          </p:cNvSpPr>
          <p:nvPr/>
        </p:nvSpPr>
        <p:spPr bwMode="auto">
          <a:xfrm>
            <a:off x="1116013" y="5229225"/>
            <a:ext cx="6769100" cy="792163"/>
          </a:xfrm>
          <a:prstGeom prst="rect">
            <a:avLst/>
          </a:prstGeom>
          <a:noFill/>
          <a:ln w="9525">
            <a:noFill/>
            <a:miter lim="800000"/>
            <a:headEnd/>
            <a:tailEnd/>
          </a:ln>
        </p:spPr>
        <p:txBody>
          <a:bodyPr/>
          <a:lstStyle/>
          <a:p>
            <a:pPr>
              <a:spcBef>
                <a:spcPct val="50000"/>
              </a:spcBef>
            </a:pPr>
            <a:r>
              <a:rPr lang="de-DE" sz="2800">
                <a:solidFill>
                  <a:srgbClr val="A50021"/>
                </a:solidFill>
                <a:cs typeface="Arial" charset="0"/>
              </a:rPr>
              <a:t>∆ ICH/DU</a:t>
            </a:r>
            <a:r>
              <a:rPr lang="de-DE" sz="2800" baseline="-25000"/>
              <a:t>  </a:t>
            </a:r>
            <a:r>
              <a:rPr lang="de-DE" sz="2800">
                <a:solidFill>
                  <a:srgbClr val="000066"/>
                </a:solidFill>
              </a:rPr>
              <a:t>⇆</a:t>
            </a:r>
            <a:r>
              <a:rPr lang="de-DE" sz="2800"/>
              <a:t>  </a:t>
            </a:r>
            <a:r>
              <a:rPr lang="de-DE" sz="2800" b="1">
                <a:solidFill>
                  <a:srgbClr val="0066CC"/>
                </a:solidFill>
              </a:rPr>
              <a:t>WIR</a:t>
            </a:r>
            <a:r>
              <a:rPr lang="de-DE" sz="2800"/>
              <a:t>   </a:t>
            </a:r>
            <a:r>
              <a:rPr lang="de-DE" sz="2800">
                <a:solidFill>
                  <a:srgbClr val="000066"/>
                </a:solidFill>
              </a:rPr>
              <a:t>⇆</a:t>
            </a:r>
            <a:r>
              <a:rPr lang="de-DE" sz="2800"/>
              <a:t>    </a:t>
            </a:r>
            <a:r>
              <a:rPr lang="de-DE" sz="2800">
                <a:solidFill>
                  <a:srgbClr val="663300"/>
                </a:solidFill>
              </a:rPr>
              <a:t>ICH</a:t>
            </a:r>
            <a:r>
              <a:rPr lang="de-DE" sz="2800" baseline="-25000">
                <a:solidFill>
                  <a:srgbClr val="663300"/>
                </a:solidFill>
              </a:rPr>
              <a:t>DU</a:t>
            </a:r>
            <a:r>
              <a:rPr lang="de-DE" sz="2800" baseline="-25000"/>
              <a:t>  </a:t>
            </a:r>
            <a:r>
              <a:rPr lang="de-DE" sz="2800">
                <a:solidFill>
                  <a:srgbClr val="000066"/>
                </a:solidFill>
              </a:rPr>
              <a:t>⇆ </a:t>
            </a:r>
            <a:r>
              <a:rPr lang="de-DE" sz="2800"/>
              <a:t> </a:t>
            </a:r>
            <a:r>
              <a:rPr lang="de-DE" sz="2800">
                <a:solidFill>
                  <a:srgbClr val="336600"/>
                </a:solidFill>
              </a:rPr>
              <a:t>DU</a:t>
            </a:r>
            <a:r>
              <a:rPr lang="de-DE" sz="2800" baseline="-25000">
                <a:solidFill>
                  <a:srgbClr val="336600"/>
                </a:solidFill>
              </a:rPr>
              <a:t>ICH </a:t>
            </a:r>
          </a:p>
        </p:txBody>
      </p:sp>
      <p:sp>
        <p:nvSpPr>
          <p:cNvPr id="24583" name="AutoShape 4"/>
          <p:cNvSpPr>
            <a:spLocks/>
          </p:cNvSpPr>
          <p:nvPr/>
        </p:nvSpPr>
        <p:spPr bwMode="auto">
          <a:xfrm>
            <a:off x="4716016" y="5157192"/>
            <a:ext cx="144463" cy="696912"/>
          </a:xfrm>
          <a:prstGeom prst="leftBrace">
            <a:avLst>
              <a:gd name="adj1" fmla="val 40201"/>
              <a:gd name="adj2" fmla="val 50000"/>
            </a:avLst>
          </a:prstGeom>
          <a:noFill/>
          <a:ln w="9525">
            <a:solidFill>
              <a:srgbClr val="000066"/>
            </a:solidFill>
            <a:round/>
            <a:headEnd/>
            <a:tailEnd/>
          </a:ln>
        </p:spPr>
        <p:txBody>
          <a:bodyPr wrap="none" anchor="ctr"/>
          <a:lstStyle/>
          <a:p>
            <a:pPr algn="ctr" eaLnBrk="0" hangingPunct="0"/>
            <a:r>
              <a:rPr lang="de-DE" sz="2400"/>
              <a:t> </a:t>
            </a:r>
          </a:p>
        </p:txBody>
      </p:sp>
      <p:sp>
        <p:nvSpPr>
          <p:cNvPr id="24584" name="AutoShape 5"/>
          <p:cNvSpPr>
            <a:spLocks/>
          </p:cNvSpPr>
          <p:nvPr/>
        </p:nvSpPr>
        <p:spPr bwMode="auto">
          <a:xfrm>
            <a:off x="7668344" y="5157192"/>
            <a:ext cx="73025" cy="720725"/>
          </a:xfrm>
          <a:prstGeom prst="rightBrace">
            <a:avLst>
              <a:gd name="adj1" fmla="val 82246"/>
              <a:gd name="adj2" fmla="val 50000"/>
            </a:avLst>
          </a:prstGeom>
          <a:noFill/>
          <a:ln w="9525">
            <a:solidFill>
              <a:srgbClr val="000066"/>
            </a:solidFill>
            <a:round/>
            <a:headEnd/>
            <a:tailEnd/>
          </a:ln>
        </p:spPr>
        <p:txBody>
          <a:bodyPr wrap="none" anchor="ctr"/>
          <a:lstStyle/>
          <a:p>
            <a:pPr algn="ctr"/>
            <a:endParaRPr lang="es-CL" sz="3200"/>
          </a:p>
        </p:txBody>
      </p:sp>
      <p:sp>
        <p:nvSpPr>
          <p:cNvPr id="9" name="Textfeld 8"/>
          <p:cNvSpPr txBox="1"/>
          <p:nvPr/>
        </p:nvSpPr>
        <p:spPr>
          <a:xfrm>
            <a:off x="1043608" y="260648"/>
            <a:ext cx="6912768" cy="1138773"/>
          </a:xfrm>
          <a:prstGeom prst="rect">
            <a:avLst/>
          </a:prstGeom>
          <a:solidFill>
            <a:schemeClr val="bg1"/>
          </a:solidFill>
          <a:ln>
            <a:solidFill>
              <a:srgbClr val="000066"/>
            </a:solidFill>
          </a:ln>
        </p:spPr>
        <p:txBody>
          <a:bodyPr wrap="square" rtlCol="0">
            <a:spAutoFit/>
          </a:bodyPr>
          <a:lstStyle/>
          <a:p>
            <a:pPr algn="ctr">
              <a:spcBef>
                <a:spcPct val="50000"/>
              </a:spcBef>
            </a:pPr>
            <a:r>
              <a:rPr lang="de-DE" sz="3200" smtClean="0">
                <a:solidFill>
                  <a:srgbClr val="A50021"/>
                </a:solidFill>
                <a:latin typeface="+mj-lt"/>
              </a:rPr>
              <a:t>ICH, DU, WIR </a:t>
            </a:r>
          </a:p>
          <a:p>
            <a:pPr algn="ctr">
              <a:spcBef>
                <a:spcPct val="50000"/>
              </a:spcBef>
            </a:pPr>
            <a:r>
              <a:rPr lang="de-DE" sz="2400" smtClean="0">
                <a:solidFill>
                  <a:srgbClr val="000066"/>
                </a:solidFill>
              </a:rPr>
              <a:t>– das systemische Prinzip -</a:t>
            </a:r>
            <a:endParaRPr lang="de-DE" sz="24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4">
                                            <p:txEl>
                                              <p:pRg st="2" end="2"/>
                                            </p:txEl>
                                          </p:spTgt>
                                        </p:tgtEl>
                                        <p:attrNameLst>
                                          <p:attrName>style.visibility</p:attrName>
                                        </p:attrNameLst>
                                      </p:cBhvr>
                                      <p:to>
                                        <p:strVal val="visible"/>
                                      </p:to>
                                    </p:set>
                                    <p:animEffect transition="in" filter="blinds(horizontal)">
                                      <p:cBhvr>
                                        <p:cTn id="7" dur="500"/>
                                        <p:tgtEl>
                                          <p:spTgt spid="819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195"/>
                                        </p:tgtEl>
                                        <p:attrNameLst>
                                          <p:attrName>style.visibility</p:attrName>
                                        </p:attrNameLst>
                                      </p:cBhvr>
                                      <p:to>
                                        <p:strVal val="visible"/>
                                      </p:to>
                                    </p:set>
                                    <p:animEffect transition="in" filter="checkerboard(across)">
                                      <p:cBhvr>
                                        <p:cTn id="12"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umsplatzhalter 1"/>
          <p:cNvSpPr>
            <a:spLocks noGrp="1"/>
          </p:cNvSpPr>
          <p:nvPr>
            <p:ph type="dt" sz="quarter" idx="10"/>
          </p:nvPr>
        </p:nvSpPr>
        <p:spPr>
          <a:noFill/>
        </p:spPr>
        <p:txBody>
          <a:bodyPr/>
          <a:lstStyle/>
          <a:p>
            <a:r>
              <a:rPr lang="de-DE" smtClean="0"/>
              <a:t>May 2011</a:t>
            </a:r>
          </a:p>
        </p:txBody>
      </p:sp>
      <p:sp>
        <p:nvSpPr>
          <p:cNvPr id="28675" name="Fußzeilenplatzhalter 2"/>
          <p:cNvSpPr>
            <a:spLocks noGrp="1"/>
          </p:cNvSpPr>
          <p:nvPr>
            <p:ph type="ftr" sz="quarter" idx="11"/>
          </p:nvPr>
        </p:nvSpPr>
        <p:spPr>
          <a:noFill/>
        </p:spPr>
        <p:txBody>
          <a:bodyPr/>
          <a:lstStyle/>
          <a:p>
            <a:r>
              <a:rPr lang="de-DE" smtClean="0"/>
              <a:t>Dr. K. Ludewig</a:t>
            </a:r>
          </a:p>
        </p:txBody>
      </p:sp>
      <p:sp>
        <p:nvSpPr>
          <p:cNvPr id="28676" name="Foliennummernplatzhalter 3"/>
          <p:cNvSpPr>
            <a:spLocks noGrp="1"/>
          </p:cNvSpPr>
          <p:nvPr>
            <p:ph type="sldNum" sz="quarter" idx="12"/>
          </p:nvPr>
        </p:nvSpPr>
        <p:spPr>
          <a:noFill/>
        </p:spPr>
        <p:txBody>
          <a:bodyPr/>
          <a:lstStyle/>
          <a:p>
            <a:fld id="{067A574D-C14B-4EBB-9ACF-D2CB134D49E0}" type="slidenum">
              <a:rPr lang="de-DE" smtClean="0"/>
              <a:pPr/>
              <a:t>29</a:t>
            </a:fld>
            <a:endParaRPr lang="de-DE" smtClean="0"/>
          </a:p>
        </p:txBody>
      </p:sp>
      <p:sp>
        <p:nvSpPr>
          <p:cNvPr id="28677" name="Textfeld 4"/>
          <p:cNvSpPr txBox="1">
            <a:spLocks noChangeArrowheads="1"/>
          </p:cNvSpPr>
          <p:nvPr/>
        </p:nvSpPr>
        <p:spPr bwMode="auto">
          <a:xfrm>
            <a:off x="1259632" y="2564904"/>
            <a:ext cx="6985000" cy="1569660"/>
          </a:xfrm>
          <a:prstGeom prst="rect">
            <a:avLst/>
          </a:prstGeom>
          <a:noFill/>
          <a:ln w="9525">
            <a:noFill/>
            <a:miter lim="800000"/>
            <a:headEnd/>
            <a:tailEnd/>
          </a:ln>
        </p:spPr>
        <p:txBody>
          <a:bodyPr>
            <a:spAutoFit/>
          </a:bodyPr>
          <a:lstStyle/>
          <a:p>
            <a:pPr algn="ctr"/>
            <a:r>
              <a:rPr lang="de-DE" sz="3200" smtClean="0">
                <a:solidFill>
                  <a:srgbClr val="002060"/>
                </a:solidFill>
              </a:rPr>
              <a:t>Elemente für ein umfassendes systemisches Verständnis der menschlichen Psyche</a:t>
            </a:r>
            <a:endParaRPr lang="de-DE" sz="320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1476375" y="260350"/>
            <a:ext cx="6480175" cy="792386"/>
          </a:xfrm>
          <a:solidFill>
            <a:schemeClr val="bg1"/>
          </a:solidFill>
        </p:spPr>
        <p:txBody>
          <a:bodyPr/>
          <a:lstStyle/>
          <a:p>
            <a:r>
              <a:rPr lang="de-DE" sz="3600" smtClean="0">
                <a:solidFill>
                  <a:srgbClr val="C00000"/>
                </a:solidFill>
              </a:rPr>
              <a:t>Übersicht</a:t>
            </a:r>
          </a:p>
        </p:txBody>
      </p:sp>
      <p:sp>
        <p:nvSpPr>
          <p:cNvPr id="6147" name="Inhaltsplatzhalter 2"/>
          <p:cNvSpPr>
            <a:spLocks noGrp="1"/>
          </p:cNvSpPr>
          <p:nvPr>
            <p:ph idx="1"/>
          </p:nvPr>
        </p:nvSpPr>
        <p:spPr>
          <a:xfrm>
            <a:off x="467544" y="1196752"/>
            <a:ext cx="8362950" cy="5040560"/>
          </a:xfrm>
          <a:ln>
            <a:solidFill>
              <a:srgbClr val="000066"/>
            </a:solidFill>
          </a:ln>
        </p:spPr>
        <p:txBody>
          <a:bodyPr/>
          <a:lstStyle/>
          <a:p>
            <a:r>
              <a:rPr lang="de-DE" sz="2800" dirty="0" smtClean="0">
                <a:solidFill>
                  <a:srgbClr val="000066"/>
                </a:solidFill>
                <a:latin typeface="Times New Roman" pitchFamily="18" charset="0"/>
                <a:cs typeface="Times New Roman" pitchFamily="18" charset="0"/>
              </a:rPr>
              <a:t>Ausgangspunkt: einige bemerkenswerte Gedanken aus der Wissenschaft</a:t>
            </a:r>
          </a:p>
          <a:p>
            <a:r>
              <a:rPr lang="de-DE" sz="2800" dirty="0" smtClean="0">
                <a:solidFill>
                  <a:srgbClr val="000066"/>
                </a:solidFill>
                <a:latin typeface="Times New Roman" pitchFamily="18" charset="0"/>
                <a:cs typeface="Times New Roman" pitchFamily="18" charset="0"/>
              </a:rPr>
              <a:t>Psychische Systeme:</a:t>
            </a:r>
          </a:p>
          <a:p>
            <a:pPr>
              <a:buFontTx/>
              <a:buNone/>
            </a:pPr>
            <a:r>
              <a:rPr lang="de-DE" sz="2800" dirty="0" smtClean="0">
                <a:solidFill>
                  <a:srgbClr val="000066"/>
                </a:solidFill>
                <a:latin typeface="Times New Roman" pitchFamily="18" charset="0"/>
                <a:cs typeface="Times New Roman" pitchFamily="18" charset="0"/>
              </a:rPr>
              <a:t>	-	Definition </a:t>
            </a:r>
          </a:p>
          <a:p>
            <a:pPr>
              <a:buFontTx/>
              <a:buNone/>
            </a:pPr>
            <a:r>
              <a:rPr lang="de-DE" sz="2800" dirty="0" smtClean="0">
                <a:solidFill>
                  <a:srgbClr val="000066"/>
                </a:solidFill>
                <a:latin typeface="Times New Roman" pitchFamily="18" charset="0"/>
                <a:cs typeface="Times New Roman" pitchFamily="18" charset="0"/>
              </a:rPr>
              <a:t>	-	Interaktionelle und psychische Systeme</a:t>
            </a:r>
          </a:p>
          <a:p>
            <a:r>
              <a:rPr lang="de-DE" sz="2800" dirty="0" err="1" smtClean="0">
                <a:solidFill>
                  <a:srgbClr val="000066"/>
                </a:solidFill>
                <a:latin typeface="Times New Roman" pitchFamily="18" charset="0"/>
                <a:cs typeface="Times New Roman" pitchFamily="18" charset="0"/>
              </a:rPr>
              <a:t>Polyphrenie</a:t>
            </a:r>
            <a:r>
              <a:rPr lang="de-DE" sz="2800" dirty="0" smtClean="0">
                <a:solidFill>
                  <a:srgbClr val="000066"/>
                </a:solidFill>
                <a:latin typeface="Times New Roman" pitchFamily="18" charset="0"/>
                <a:cs typeface="Times New Roman" pitchFamily="18" charset="0"/>
              </a:rPr>
              <a:t>: </a:t>
            </a:r>
          </a:p>
          <a:p>
            <a:pPr>
              <a:buFontTx/>
              <a:buNone/>
            </a:pPr>
            <a:r>
              <a:rPr lang="de-DE" sz="2800" dirty="0" smtClean="0">
                <a:solidFill>
                  <a:srgbClr val="000066"/>
                </a:solidFill>
                <a:latin typeface="Times New Roman" pitchFamily="18" charset="0"/>
                <a:cs typeface="Times New Roman" pitchFamily="18" charset="0"/>
              </a:rPr>
              <a:t>	</a:t>
            </a:r>
            <a:r>
              <a:rPr lang="de-DE" sz="2800" dirty="0" smtClean="0">
                <a:solidFill>
                  <a:srgbClr val="000066"/>
                </a:solidFill>
                <a:latin typeface="Times New Roman" pitchFamily="18" charset="0"/>
                <a:cs typeface="Times New Roman" pitchFamily="18" charset="0"/>
              </a:rPr>
              <a:t>-   Entwicklung </a:t>
            </a:r>
            <a:r>
              <a:rPr lang="de-DE" sz="2800" dirty="0" smtClean="0">
                <a:solidFill>
                  <a:srgbClr val="000066"/>
                </a:solidFill>
                <a:latin typeface="Times New Roman" pitchFamily="18" charset="0"/>
                <a:cs typeface="Times New Roman" pitchFamily="18" charset="0"/>
              </a:rPr>
              <a:t>und </a:t>
            </a:r>
            <a:r>
              <a:rPr lang="de-DE" sz="2800" dirty="0" smtClean="0">
                <a:solidFill>
                  <a:srgbClr val="000066"/>
                </a:solidFill>
                <a:latin typeface="Times New Roman" pitchFamily="18" charset="0"/>
                <a:cs typeface="Times New Roman" pitchFamily="18" charset="0"/>
              </a:rPr>
              <a:t>Bedeutung </a:t>
            </a:r>
            <a:r>
              <a:rPr lang="de-DE" sz="2800" dirty="0" smtClean="0">
                <a:solidFill>
                  <a:srgbClr val="000066"/>
                </a:solidFill>
                <a:latin typeface="Times New Roman" pitchFamily="18" charset="0"/>
                <a:cs typeface="Times New Roman" pitchFamily="18" charset="0"/>
              </a:rPr>
              <a:t>des Konzepts (Thesen) </a:t>
            </a:r>
          </a:p>
          <a:p>
            <a:pPr>
              <a:buFontTx/>
              <a:buNone/>
            </a:pPr>
            <a:r>
              <a:rPr lang="de-DE" sz="2800" dirty="0" smtClean="0">
                <a:solidFill>
                  <a:srgbClr val="000066"/>
                </a:solidFill>
                <a:latin typeface="Times New Roman" pitchFamily="18" charset="0"/>
                <a:cs typeface="Times New Roman" pitchFamily="18" charset="0"/>
              </a:rPr>
              <a:t>	</a:t>
            </a:r>
            <a:r>
              <a:rPr lang="de-DE" sz="2800" dirty="0" smtClean="0">
                <a:solidFill>
                  <a:srgbClr val="000066"/>
                </a:solidFill>
                <a:latin typeface="Times New Roman" pitchFamily="18" charset="0"/>
                <a:cs typeface="Times New Roman" pitchFamily="18" charset="0"/>
              </a:rPr>
              <a:t>-   Folgerungen</a:t>
            </a:r>
            <a:endParaRPr lang="de-DE" sz="2800" dirty="0" smtClean="0">
              <a:solidFill>
                <a:srgbClr val="000066"/>
              </a:solidFill>
              <a:latin typeface="Times New Roman" pitchFamily="18" charset="0"/>
              <a:cs typeface="Times New Roman" pitchFamily="18" charset="0"/>
            </a:endParaRPr>
          </a:p>
          <a:p>
            <a:pPr>
              <a:buFontTx/>
              <a:buNone/>
            </a:pPr>
            <a:r>
              <a:rPr lang="de-DE" sz="2800" smtClean="0">
                <a:solidFill>
                  <a:srgbClr val="000066"/>
                </a:solidFill>
                <a:latin typeface="Times New Roman" pitchFamily="18" charset="0"/>
                <a:cs typeface="Times New Roman" pitchFamily="18" charset="0"/>
              </a:rPr>
              <a:t>	</a:t>
            </a:r>
            <a:r>
              <a:rPr lang="de-DE" sz="2800" smtClean="0">
                <a:solidFill>
                  <a:srgbClr val="000066"/>
                </a:solidFill>
                <a:latin typeface="Times New Roman" pitchFamily="18" charset="0"/>
                <a:cs typeface="Times New Roman" pitchFamily="18" charset="0"/>
              </a:rPr>
              <a:t>-   „</a:t>
            </a:r>
            <a:r>
              <a:rPr lang="de-DE" sz="2800" dirty="0" smtClean="0">
                <a:solidFill>
                  <a:srgbClr val="000066"/>
                </a:solidFill>
                <a:latin typeface="Times New Roman" pitchFamily="18" charset="0"/>
                <a:cs typeface="Times New Roman" pitchFamily="18" charset="0"/>
              </a:rPr>
              <a:t>Problem-Ich“- Relevanz für Psychopathologie</a:t>
            </a:r>
          </a:p>
          <a:p>
            <a:r>
              <a:rPr lang="de-DE" sz="2800" dirty="0" smtClean="0">
                <a:solidFill>
                  <a:srgbClr val="000066"/>
                </a:solidFill>
                <a:latin typeface="Times New Roman" pitchFamily="18" charset="0"/>
                <a:cs typeface="Times New Roman" pitchFamily="18" charset="0"/>
              </a:rPr>
              <a:t>Relevanz für die Praxis (Systemische Therapie)</a:t>
            </a:r>
            <a:r>
              <a:rPr lang="de-DE" sz="2800" dirty="0" smtClean="0">
                <a:latin typeface="Times New Roman" pitchFamily="18" charset="0"/>
                <a:cs typeface="Times New Roman" pitchFamily="18" charset="0"/>
              </a:rPr>
              <a:t>	</a:t>
            </a:r>
          </a:p>
          <a:p>
            <a:endParaRPr lang="de-DE" dirty="0" smtClean="0"/>
          </a:p>
          <a:p>
            <a:endParaRPr lang="de-DE" dirty="0" smtClean="0"/>
          </a:p>
        </p:txBody>
      </p:sp>
      <p:sp>
        <p:nvSpPr>
          <p:cNvPr id="6148" name="Datumsplatzhalter 3"/>
          <p:cNvSpPr>
            <a:spLocks noGrp="1"/>
          </p:cNvSpPr>
          <p:nvPr>
            <p:ph type="dt" sz="quarter" idx="10"/>
          </p:nvPr>
        </p:nvSpPr>
        <p:spPr>
          <a:noFill/>
        </p:spPr>
        <p:txBody>
          <a:bodyPr/>
          <a:lstStyle/>
          <a:p>
            <a:r>
              <a:rPr lang="de-DE" smtClean="0"/>
              <a:t>May 2011</a:t>
            </a:r>
          </a:p>
        </p:txBody>
      </p:sp>
      <p:sp>
        <p:nvSpPr>
          <p:cNvPr id="6149" name="Fußzeilenplatzhalter 4"/>
          <p:cNvSpPr>
            <a:spLocks noGrp="1"/>
          </p:cNvSpPr>
          <p:nvPr>
            <p:ph type="ftr" sz="quarter" idx="11"/>
          </p:nvPr>
        </p:nvSpPr>
        <p:spPr>
          <a:noFill/>
        </p:spPr>
        <p:txBody>
          <a:bodyPr/>
          <a:lstStyle/>
          <a:p>
            <a:r>
              <a:rPr lang="de-DE" smtClean="0"/>
              <a:t>Dr. K. Ludewig</a:t>
            </a:r>
          </a:p>
        </p:txBody>
      </p:sp>
      <p:sp>
        <p:nvSpPr>
          <p:cNvPr id="6150" name="Foliennummernplatzhalter 5"/>
          <p:cNvSpPr>
            <a:spLocks noGrp="1"/>
          </p:cNvSpPr>
          <p:nvPr>
            <p:ph type="sldNum" sz="quarter" idx="12"/>
          </p:nvPr>
        </p:nvSpPr>
        <p:spPr>
          <a:xfrm>
            <a:off x="7812088" y="6245225"/>
            <a:ext cx="874712" cy="476250"/>
          </a:xfrm>
          <a:noFill/>
        </p:spPr>
        <p:txBody>
          <a:bodyPr/>
          <a:lstStyle/>
          <a:p>
            <a:fld id="{4B2DE3B6-B6B2-4116-A5BA-0D71B8753099}" type="slidenum">
              <a:rPr lang="de-DE" smtClean="0"/>
              <a:pPr/>
              <a:t>3</a:t>
            </a:fld>
            <a:endParaRPr lang="de-DE"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umsplatzhalter 1"/>
          <p:cNvSpPr>
            <a:spLocks noGrp="1"/>
          </p:cNvSpPr>
          <p:nvPr>
            <p:ph type="dt" sz="quarter" idx="10"/>
          </p:nvPr>
        </p:nvSpPr>
        <p:spPr>
          <a:noFill/>
        </p:spPr>
        <p:txBody>
          <a:bodyPr/>
          <a:lstStyle/>
          <a:p>
            <a:r>
              <a:rPr lang="de-DE" smtClean="0"/>
              <a:t>May 2011</a:t>
            </a:r>
          </a:p>
        </p:txBody>
      </p:sp>
      <p:sp>
        <p:nvSpPr>
          <p:cNvPr id="29699" name="Fußzeilenplatzhalter 2"/>
          <p:cNvSpPr>
            <a:spLocks noGrp="1"/>
          </p:cNvSpPr>
          <p:nvPr>
            <p:ph type="ftr" sz="quarter" idx="11"/>
          </p:nvPr>
        </p:nvSpPr>
        <p:spPr>
          <a:noFill/>
        </p:spPr>
        <p:txBody>
          <a:bodyPr/>
          <a:lstStyle/>
          <a:p>
            <a:r>
              <a:rPr lang="de-DE" smtClean="0"/>
              <a:t>Dr. K. Ludewig</a:t>
            </a:r>
          </a:p>
        </p:txBody>
      </p:sp>
      <p:sp>
        <p:nvSpPr>
          <p:cNvPr id="29700" name="Foliennummernplatzhalter 3"/>
          <p:cNvSpPr>
            <a:spLocks noGrp="1"/>
          </p:cNvSpPr>
          <p:nvPr>
            <p:ph type="sldNum" sz="quarter" idx="12"/>
          </p:nvPr>
        </p:nvSpPr>
        <p:spPr>
          <a:noFill/>
        </p:spPr>
        <p:txBody>
          <a:bodyPr/>
          <a:lstStyle/>
          <a:p>
            <a:fld id="{D0C42B0B-A37F-498E-A07D-C4CB794A6D7C}" type="slidenum">
              <a:rPr lang="de-DE" smtClean="0"/>
              <a:pPr/>
              <a:t>30</a:t>
            </a:fld>
            <a:endParaRPr lang="de-DE" smtClean="0"/>
          </a:p>
        </p:txBody>
      </p:sp>
      <p:sp>
        <p:nvSpPr>
          <p:cNvPr id="29701" name="Textfeld 5"/>
          <p:cNvSpPr txBox="1">
            <a:spLocks noChangeArrowheads="1"/>
          </p:cNvSpPr>
          <p:nvPr/>
        </p:nvSpPr>
        <p:spPr bwMode="auto">
          <a:xfrm>
            <a:off x="1475656" y="1988840"/>
            <a:ext cx="6337300" cy="3046988"/>
          </a:xfrm>
          <a:prstGeom prst="rect">
            <a:avLst/>
          </a:prstGeom>
          <a:noFill/>
          <a:ln w="9525">
            <a:solidFill>
              <a:srgbClr val="000066"/>
            </a:solidFill>
            <a:miter lim="800000"/>
            <a:headEnd/>
            <a:tailEnd/>
          </a:ln>
        </p:spPr>
        <p:txBody>
          <a:bodyPr>
            <a:spAutoFit/>
          </a:bodyPr>
          <a:lstStyle/>
          <a:p>
            <a:pPr algn="just" defTabSz="363538"/>
            <a:r>
              <a:rPr lang="de-DE" sz="2400" b="1" i="1" u="sng" smtClean="0">
                <a:solidFill>
                  <a:srgbClr val="006600"/>
                </a:solidFill>
                <a:latin typeface="Times New Roman" pitchFamily="18" charset="0"/>
                <a:cs typeface="Times New Roman" pitchFamily="18" charset="0"/>
              </a:rPr>
              <a:t>These:</a:t>
            </a:r>
            <a:endParaRPr lang="de-DE" sz="2400" b="1" i="1" u="sng">
              <a:solidFill>
                <a:srgbClr val="006600"/>
              </a:solidFill>
              <a:latin typeface="Times New Roman" pitchFamily="18" charset="0"/>
              <a:cs typeface="Times New Roman" pitchFamily="18" charset="0"/>
            </a:endParaRPr>
          </a:p>
          <a:p>
            <a:pPr algn="just" defTabSz="363538"/>
            <a:endParaRPr lang="de-DE" sz="2400">
              <a:solidFill>
                <a:srgbClr val="002060"/>
              </a:solidFill>
              <a:latin typeface="Times New Roman" pitchFamily="18" charset="0"/>
              <a:cs typeface="Times New Roman" pitchFamily="18" charset="0"/>
            </a:endParaRPr>
          </a:p>
          <a:p>
            <a:pPr algn="just" defTabSz="363538"/>
            <a:r>
              <a:rPr lang="de-DE" sz="2400" smtClean="0">
                <a:solidFill>
                  <a:srgbClr val="002060"/>
                </a:solidFill>
                <a:latin typeface="Times New Roman" pitchFamily="18" charset="0"/>
                <a:cs typeface="Times New Roman" pitchFamily="18" charset="0"/>
              </a:rPr>
              <a:t>Der traditionelle Dualismus von </a:t>
            </a:r>
            <a:r>
              <a:rPr lang="de-DE" sz="2400" b="1" i="1" smtClean="0">
                <a:solidFill>
                  <a:srgbClr val="006600"/>
                </a:solidFill>
                <a:latin typeface="Times New Roman" pitchFamily="18" charset="0"/>
                <a:cs typeface="Times New Roman" pitchFamily="18" charset="0"/>
              </a:rPr>
              <a:t>Struktur und Prozess</a:t>
            </a:r>
            <a:r>
              <a:rPr lang="de-DE" sz="2400" smtClean="0">
                <a:solidFill>
                  <a:srgbClr val="002060"/>
                </a:solidFill>
                <a:latin typeface="Times New Roman" pitchFamily="18" charset="0"/>
                <a:cs typeface="Times New Roman" pitchFamily="18" charset="0"/>
              </a:rPr>
              <a:t> liegt nicht in der Welt; er resultiert von der Perspektive und dem Ziel eines Beobachtens.</a:t>
            </a:r>
            <a:endParaRPr lang="de-DE" sz="2400">
              <a:solidFill>
                <a:srgbClr val="002060"/>
              </a:solidFill>
              <a:latin typeface="Times New Roman" pitchFamily="18" charset="0"/>
              <a:cs typeface="Times New Roman" pitchFamily="18" charset="0"/>
            </a:endParaRPr>
          </a:p>
          <a:p>
            <a:pPr algn="just" defTabSz="363538"/>
            <a:endParaRPr lang="de-DE" sz="2400">
              <a:solidFill>
                <a:srgbClr val="002060"/>
              </a:solidFill>
              <a:latin typeface="Times New Roman" pitchFamily="18" charset="0"/>
              <a:cs typeface="Times New Roman" pitchFamily="18" charset="0"/>
            </a:endParaRPr>
          </a:p>
          <a:p>
            <a:pPr algn="just" defTabSz="363538"/>
            <a:r>
              <a:rPr lang="de-DE" sz="2400" smtClean="0">
                <a:solidFill>
                  <a:srgbClr val="002060"/>
                </a:solidFill>
                <a:latin typeface="Times New Roman" pitchFamily="18" charset="0"/>
                <a:cs typeface="Times New Roman" pitchFamily="18" charset="0"/>
              </a:rPr>
              <a:t>Dieser Dualismus erweist sich als unnötig, wenn er dialektisch umbedacht wird:</a:t>
            </a:r>
            <a:endParaRPr lang="de-DE" sz="2400">
              <a:solidFill>
                <a:srgbClr val="002060"/>
              </a:solidFill>
              <a:latin typeface="Times New Roman" pitchFamily="18" charset="0"/>
              <a:cs typeface="Times New Roman" pitchFamily="18" charset="0"/>
            </a:endParaRPr>
          </a:p>
        </p:txBody>
      </p:sp>
      <p:sp>
        <p:nvSpPr>
          <p:cNvPr id="29702" name="Textfeld 6"/>
          <p:cNvSpPr txBox="1">
            <a:spLocks noChangeArrowheads="1"/>
          </p:cNvSpPr>
          <p:nvPr/>
        </p:nvSpPr>
        <p:spPr bwMode="auto">
          <a:xfrm>
            <a:off x="1476375" y="692150"/>
            <a:ext cx="6337300" cy="954107"/>
          </a:xfrm>
          <a:prstGeom prst="rect">
            <a:avLst/>
          </a:prstGeom>
          <a:solidFill>
            <a:schemeClr val="bg1"/>
          </a:solidFill>
          <a:ln w="9525">
            <a:noFill/>
            <a:miter lim="800000"/>
            <a:headEnd/>
            <a:tailEnd/>
          </a:ln>
        </p:spPr>
        <p:txBody>
          <a:bodyPr>
            <a:spAutoFit/>
          </a:bodyPr>
          <a:lstStyle/>
          <a:p>
            <a:pPr algn="ctr"/>
            <a:r>
              <a:rPr lang="de-DE" sz="2800" smtClean="0">
                <a:solidFill>
                  <a:srgbClr val="C00000"/>
                </a:solidFill>
              </a:rPr>
              <a:t>Überwinden eines hinderlichen Dualismus</a:t>
            </a:r>
            <a:endParaRPr lang="de-DE" sz="2800">
              <a:solidFill>
                <a:srgbClr val="C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umsplatzhalter 1"/>
          <p:cNvSpPr>
            <a:spLocks noGrp="1"/>
          </p:cNvSpPr>
          <p:nvPr>
            <p:ph type="dt" sz="quarter" idx="10"/>
          </p:nvPr>
        </p:nvSpPr>
        <p:spPr>
          <a:noFill/>
        </p:spPr>
        <p:txBody>
          <a:bodyPr/>
          <a:lstStyle/>
          <a:p>
            <a:r>
              <a:rPr lang="de-DE" smtClean="0"/>
              <a:t>May 2011</a:t>
            </a:r>
          </a:p>
        </p:txBody>
      </p:sp>
      <p:sp>
        <p:nvSpPr>
          <p:cNvPr id="30723" name="Fußzeilenplatzhalter 2"/>
          <p:cNvSpPr>
            <a:spLocks noGrp="1"/>
          </p:cNvSpPr>
          <p:nvPr>
            <p:ph type="ftr" sz="quarter" idx="11"/>
          </p:nvPr>
        </p:nvSpPr>
        <p:spPr>
          <a:noFill/>
        </p:spPr>
        <p:txBody>
          <a:bodyPr/>
          <a:lstStyle/>
          <a:p>
            <a:r>
              <a:rPr lang="de-DE" smtClean="0"/>
              <a:t>Dr. K. Ludewig</a:t>
            </a:r>
          </a:p>
        </p:txBody>
      </p:sp>
      <p:sp>
        <p:nvSpPr>
          <p:cNvPr id="30724" name="Foliennummernplatzhalter 3"/>
          <p:cNvSpPr>
            <a:spLocks noGrp="1"/>
          </p:cNvSpPr>
          <p:nvPr>
            <p:ph type="sldNum" sz="quarter" idx="12"/>
          </p:nvPr>
        </p:nvSpPr>
        <p:spPr>
          <a:xfrm>
            <a:off x="7885113" y="6245225"/>
            <a:ext cx="801687" cy="476250"/>
          </a:xfrm>
          <a:noFill/>
        </p:spPr>
        <p:txBody>
          <a:bodyPr/>
          <a:lstStyle/>
          <a:p>
            <a:fld id="{FE12525B-CD87-4E74-AB79-7351D376A931}" type="slidenum">
              <a:rPr lang="de-DE" smtClean="0"/>
              <a:pPr/>
              <a:t>31</a:t>
            </a:fld>
            <a:endParaRPr lang="de-DE" smtClean="0"/>
          </a:p>
        </p:txBody>
      </p:sp>
      <p:sp>
        <p:nvSpPr>
          <p:cNvPr id="38914" name="Text Box 2"/>
          <p:cNvSpPr txBox="1">
            <a:spLocks noChangeArrowheads="1"/>
          </p:cNvSpPr>
          <p:nvPr/>
        </p:nvSpPr>
        <p:spPr bwMode="auto">
          <a:xfrm>
            <a:off x="827088" y="1125538"/>
            <a:ext cx="7561336" cy="4862870"/>
          </a:xfrm>
          <a:prstGeom prst="rect">
            <a:avLst/>
          </a:prstGeom>
          <a:noFill/>
          <a:ln w="9525">
            <a:solidFill>
              <a:schemeClr val="accent6"/>
            </a:solidFill>
            <a:miter lim="800000"/>
            <a:headEnd/>
            <a:tailEnd/>
          </a:ln>
        </p:spPr>
        <p:txBody>
          <a:bodyPr wrap="square">
            <a:spAutoFit/>
          </a:bodyPr>
          <a:lstStyle/>
          <a:p>
            <a:pPr>
              <a:spcBef>
                <a:spcPts val="1200"/>
              </a:spcBef>
              <a:defRPr/>
            </a:pPr>
            <a:r>
              <a:rPr lang="de-DE" sz="2000" smtClean="0">
                <a:solidFill>
                  <a:srgbClr val="000066"/>
                </a:solidFill>
              </a:rPr>
              <a:t>Abhängig davon, wie ein Individuum beobachtet wird, z.B. ob als einfache oder komplexe Einheit entstehen unterschiedliche Phänomene:</a:t>
            </a:r>
            <a:endParaRPr lang="de-DE" sz="2000">
              <a:solidFill>
                <a:srgbClr val="000066"/>
              </a:solidFill>
            </a:endParaRPr>
          </a:p>
          <a:p>
            <a:pPr>
              <a:spcBef>
                <a:spcPts val="1200"/>
              </a:spcBef>
              <a:tabLst>
                <a:tab pos="173038" algn="l"/>
              </a:tabLst>
              <a:defRPr/>
            </a:pPr>
            <a:r>
              <a:rPr lang="de-DE" sz="2000" b="1" i="1">
                <a:solidFill>
                  <a:srgbClr val="000066"/>
                </a:solidFill>
              </a:rPr>
              <a:t>-  </a:t>
            </a:r>
            <a:r>
              <a:rPr lang="de-DE" sz="2000" b="1" i="1" smtClean="0">
                <a:solidFill>
                  <a:srgbClr val="006600"/>
                </a:solidFill>
              </a:rPr>
              <a:t>biologisch</a:t>
            </a:r>
            <a:r>
              <a:rPr lang="de-DE" sz="2000" smtClean="0">
                <a:solidFill>
                  <a:srgbClr val="000066"/>
                </a:solidFill>
              </a:rPr>
              <a:t> als Individuum mit spezifischen Eigenschaften </a:t>
            </a:r>
            <a:r>
              <a:rPr lang="de-DE" sz="2000" b="1" i="1" u="sng" smtClean="0">
                <a:solidFill>
                  <a:srgbClr val="A50021"/>
                </a:solidFill>
              </a:rPr>
              <a:t>oder</a:t>
            </a:r>
            <a:endParaRPr lang="de-DE" sz="2000">
              <a:solidFill>
                <a:srgbClr val="000066"/>
              </a:solidFill>
            </a:endParaRPr>
          </a:p>
          <a:p>
            <a:pPr>
              <a:spcBef>
                <a:spcPts val="0"/>
              </a:spcBef>
              <a:tabLst>
                <a:tab pos="173038" algn="l"/>
              </a:tabLst>
              <a:defRPr/>
            </a:pPr>
            <a:r>
              <a:rPr lang="de-DE" sz="2000" b="1" i="1">
                <a:solidFill>
                  <a:srgbClr val="A50021"/>
                </a:solidFill>
              </a:rPr>
              <a:t>	</a:t>
            </a:r>
            <a:r>
              <a:rPr lang="de-DE" sz="2000" smtClean="0">
                <a:solidFill>
                  <a:srgbClr val="000066"/>
                </a:solidFill>
              </a:rPr>
              <a:t>als polysystemisch konstituiertes </a:t>
            </a:r>
            <a:r>
              <a:rPr lang="de-DE" sz="2000" b="1" i="1" smtClean="0">
                <a:solidFill>
                  <a:srgbClr val="0070C0"/>
                </a:solidFill>
              </a:rPr>
              <a:t>Lebewesen </a:t>
            </a:r>
            <a:r>
              <a:rPr lang="de-DE" sz="2000" smtClean="0">
                <a:solidFill>
                  <a:srgbClr val="000066"/>
                </a:solidFill>
              </a:rPr>
              <a:t>(Nervensystem, 	Immunsystem</a:t>
            </a:r>
            <a:r>
              <a:rPr lang="de-DE" sz="2000">
                <a:solidFill>
                  <a:srgbClr val="000066"/>
                </a:solidFill>
              </a:rPr>
              <a:t>, </a:t>
            </a:r>
            <a:r>
              <a:rPr lang="de-DE" sz="2000" smtClean="0">
                <a:solidFill>
                  <a:srgbClr val="000066"/>
                </a:solidFill>
              </a:rPr>
              <a:t>endokrines </a:t>
            </a:r>
            <a:r>
              <a:rPr lang="de-DE" sz="2000">
                <a:solidFill>
                  <a:srgbClr val="000066"/>
                </a:solidFill>
              </a:rPr>
              <a:t>S</a:t>
            </a:r>
            <a:r>
              <a:rPr lang="de-DE" sz="2000" smtClean="0">
                <a:solidFill>
                  <a:srgbClr val="000066"/>
                </a:solidFill>
              </a:rPr>
              <a:t>ystem usw.);</a:t>
            </a:r>
            <a:endParaRPr lang="de-DE" sz="2000">
              <a:solidFill>
                <a:srgbClr val="000066"/>
              </a:solidFill>
            </a:endParaRPr>
          </a:p>
          <a:p>
            <a:pPr>
              <a:spcBef>
                <a:spcPts val="1200"/>
              </a:spcBef>
              <a:tabLst>
                <a:tab pos="173038" algn="l"/>
              </a:tabLst>
              <a:defRPr/>
            </a:pPr>
            <a:r>
              <a:rPr lang="de-DE" sz="2000" b="1" i="1">
                <a:solidFill>
                  <a:srgbClr val="000066"/>
                </a:solidFill>
              </a:rPr>
              <a:t>-  </a:t>
            </a:r>
            <a:r>
              <a:rPr lang="de-DE" sz="2000" b="1" i="1" smtClean="0">
                <a:solidFill>
                  <a:srgbClr val="006600"/>
                </a:solidFill>
              </a:rPr>
              <a:t>psychisch</a:t>
            </a:r>
            <a:r>
              <a:rPr lang="de-DE" sz="2000" b="1" smtClean="0">
                <a:solidFill>
                  <a:srgbClr val="000066"/>
                </a:solidFill>
              </a:rPr>
              <a:t> </a:t>
            </a:r>
            <a:r>
              <a:rPr lang="de-DE" sz="2000" smtClean="0">
                <a:solidFill>
                  <a:srgbClr val="000066"/>
                </a:solidFill>
              </a:rPr>
              <a:t>als ganze Person oder Persönlichkeit </a:t>
            </a:r>
            <a:r>
              <a:rPr lang="de-DE" sz="2000" b="1" i="1" u="sng" smtClean="0">
                <a:solidFill>
                  <a:srgbClr val="A50021"/>
                </a:solidFill>
              </a:rPr>
              <a:t>oder</a:t>
            </a:r>
            <a:endParaRPr lang="de-DE" sz="2000">
              <a:solidFill>
                <a:srgbClr val="000066"/>
              </a:solidFill>
            </a:endParaRPr>
          </a:p>
          <a:p>
            <a:pPr>
              <a:spcBef>
                <a:spcPts val="0"/>
              </a:spcBef>
              <a:tabLst>
                <a:tab pos="173038" algn="l"/>
              </a:tabLst>
              <a:defRPr/>
            </a:pPr>
            <a:r>
              <a:rPr lang="de-DE" sz="2000" b="1" i="1">
                <a:solidFill>
                  <a:srgbClr val="A50021"/>
                </a:solidFill>
              </a:rPr>
              <a:t>	</a:t>
            </a:r>
            <a:r>
              <a:rPr lang="de-DE" sz="2000">
                <a:solidFill>
                  <a:srgbClr val="000066"/>
                </a:solidFill>
              </a:rPr>
              <a:t> </a:t>
            </a:r>
            <a:r>
              <a:rPr lang="de-DE" sz="2000" smtClean="0">
                <a:solidFill>
                  <a:srgbClr val="000066"/>
                </a:solidFill>
              </a:rPr>
              <a:t>als unbeständiges immer veränderliches </a:t>
            </a:r>
            <a:r>
              <a:rPr lang="de-DE" sz="2000" i="1" smtClean="0">
                <a:solidFill>
                  <a:srgbClr val="000066"/>
                </a:solidFill>
              </a:rPr>
              <a:t>polyphrenisches</a:t>
            </a:r>
            <a:r>
              <a:rPr lang="de-DE" sz="2000" smtClean="0">
                <a:solidFill>
                  <a:srgbClr val="000066"/>
                </a:solidFill>
              </a:rPr>
              <a:t> Netz-	werk der Produktion </a:t>
            </a:r>
            <a:r>
              <a:rPr lang="de-DE" sz="2000">
                <a:solidFill>
                  <a:srgbClr val="000066"/>
                </a:solidFill>
              </a:rPr>
              <a:t>u</a:t>
            </a:r>
            <a:r>
              <a:rPr lang="de-DE" sz="2000" smtClean="0">
                <a:solidFill>
                  <a:srgbClr val="000066"/>
                </a:solidFill>
              </a:rPr>
              <a:t>nd Reproduktion von vernetzten kognitiv-	emotionalen Prozessen </a:t>
            </a:r>
            <a:r>
              <a:rPr lang="de-DE" sz="2000">
                <a:solidFill>
                  <a:srgbClr val="000066"/>
                </a:solidFill>
              </a:rPr>
              <a:t>(</a:t>
            </a:r>
            <a:r>
              <a:rPr lang="de-DE" sz="2000" b="1" i="1" smtClean="0">
                <a:solidFill>
                  <a:srgbClr val="0070C0"/>
                </a:solidFill>
              </a:rPr>
              <a:t>psychischen Systemen</a:t>
            </a:r>
            <a:r>
              <a:rPr lang="de-DE" sz="2000" smtClean="0">
                <a:solidFill>
                  <a:srgbClr val="000066"/>
                </a:solidFill>
              </a:rPr>
              <a:t>), welche zu 	einem bestimmten Moment als kohärente „Selbste“ erscheinen;</a:t>
            </a:r>
            <a:endParaRPr lang="de-DE" sz="2000">
              <a:solidFill>
                <a:srgbClr val="000066"/>
              </a:solidFill>
            </a:endParaRPr>
          </a:p>
          <a:p>
            <a:pPr>
              <a:spcBef>
                <a:spcPts val="1200"/>
              </a:spcBef>
              <a:buFontTx/>
              <a:buChar char="-"/>
              <a:tabLst>
                <a:tab pos="173038" algn="l"/>
              </a:tabLst>
              <a:defRPr/>
            </a:pPr>
            <a:r>
              <a:rPr lang="de-DE" sz="2000" b="1" i="1">
                <a:solidFill>
                  <a:srgbClr val="006600"/>
                </a:solidFill>
              </a:rPr>
              <a:t>  </a:t>
            </a:r>
            <a:r>
              <a:rPr lang="de-DE" sz="2000" b="1" i="1" smtClean="0">
                <a:solidFill>
                  <a:srgbClr val="006600"/>
                </a:solidFill>
              </a:rPr>
              <a:t>sozial </a:t>
            </a:r>
            <a:r>
              <a:rPr lang="de-DE" sz="2000" smtClean="0">
                <a:solidFill>
                  <a:srgbClr val="000066"/>
                </a:solidFill>
              </a:rPr>
              <a:t>als </a:t>
            </a:r>
            <a:r>
              <a:rPr lang="de-DE" sz="2000" i="1">
                <a:solidFill>
                  <a:srgbClr val="000066"/>
                </a:solidFill>
              </a:rPr>
              <a:t>“persona“ </a:t>
            </a:r>
            <a:r>
              <a:rPr lang="de-DE" sz="2000" i="1" smtClean="0">
                <a:solidFill>
                  <a:srgbClr val="000066"/>
                </a:solidFill>
              </a:rPr>
              <a:t>(Maske) </a:t>
            </a:r>
            <a:r>
              <a:rPr lang="de-DE" sz="2000" b="1" i="1" u="sng" smtClean="0">
                <a:solidFill>
                  <a:srgbClr val="A50021"/>
                </a:solidFill>
              </a:rPr>
              <a:t>oder</a:t>
            </a:r>
            <a:endParaRPr lang="de-DE" sz="2000" i="1">
              <a:solidFill>
                <a:srgbClr val="000066"/>
              </a:solidFill>
            </a:endParaRPr>
          </a:p>
          <a:p>
            <a:pPr>
              <a:spcBef>
                <a:spcPts val="0"/>
              </a:spcBef>
              <a:tabLst>
                <a:tab pos="173038" algn="l"/>
              </a:tabLst>
              <a:defRPr/>
            </a:pPr>
            <a:r>
              <a:rPr lang="de-DE" sz="2000" b="1" i="1">
                <a:solidFill>
                  <a:srgbClr val="A50021"/>
                </a:solidFill>
              </a:rPr>
              <a:t>	</a:t>
            </a:r>
            <a:r>
              <a:rPr lang="de-DE" sz="2000">
                <a:solidFill>
                  <a:srgbClr val="000066"/>
                </a:solidFill>
              </a:rPr>
              <a:t> </a:t>
            </a:r>
            <a:r>
              <a:rPr lang="de-DE" sz="2000" smtClean="0">
                <a:solidFill>
                  <a:srgbClr val="000066"/>
                </a:solidFill>
              </a:rPr>
              <a:t>als unterscheidbare soziale Operatoren oder </a:t>
            </a:r>
            <a:r>
              <a:rPr lang="de-DE" sz="2000" b="1" i="1" smtClean="0">
                <a:solidFill>
                  <a:srgbClr val="0070C0"/>
                </a:solidFill>
              </a:rPr>
              <a:t>Mitglieder</a:t>
            </a:r>
            <a:r>
              <a:rPr lang="de-DE" sz="2000" smtClean="0">
                <a:solidFill>
                  <a:srgbClr val="000066"/>
                </a:solidFill>
              </a:rPr>
              <a:t> eines 	sozialen Systems.</a:t>
            </a:r>
            <a:endParaRPr lang="de-DE" sz="2000">
              <a:solidFill>
                <a:srgbClr val="000066"/>
              </a:solidFill>
            </a:endParaRPr>
          </a:p>
        </p:txBody>
      </p:sp>
      <p:sp>
        <p:nvSpPr>
          <p:cNvPr id="30726" name="Textfeld 5"/>
          <p:cNvSpPr txBox="1">
            <a:spLocks noChangeArrowheads="1"/>
          </p:cNvSpPr>
          <p:nvPr/>
        </p:nvSpPr>
        <p:spPr bwMode="auto">
          <a:xfrm>
            <a:off x="971550" y="260350"/>
            <a:ext cx="7345363" cy="584775"/>
          </a:xfrm>
          <a:prstGeom prst="rect">
            <a:avLst/>
          </a:prstGeom>
          <a:solidFill>
            <a:schemeClr val="bg1"/>
          </a:solidFill>
          <a:ln w="9525">
            <a:noFill/>
            <a:miter lim="800000"/>
            <a:headEnd/>
            <a:tailEnd/>
          </a:ln>
        </p:spPr>
        <p:txBody>
          <a:bodyPr>
            <a:spAutoFit/>
          </a:bodyPr>
          <a:lstStyle/>
          <a:p>
            <a:pPr algn="ctr"/>
            <a:r>
              <a:rPr lang="de-DE" sz="3200" smtClean="0">
                <a:solidFill>
                  <a:srgbClr val="C00000"/>
                </a:solidFill>
                <a:latin typeface="Times New Roman" pitchFamily="18" charset="0"/>
                <a:cs typeface="Times New Roman" pitchFamily="18" charset="0"/>
              </a:rPr>
              <a:t>Folgerung </a:t>
            </a:r>
            <a:r>
              <a:rPr lang="de-DE" sz="3200">
                <a:solidFill>
                  <a:srgbClr val="C00000"/>
                </a:solidFill>
                <a:latin typeface="Times New Roman" pitchFamily="18" charset="0"/>
                <a:cs typeface="Times New Roman" pitchFamily="18" charset="0"/>
              </a:rPr>
              <a:t>I </a:t>
            </a:r>
            <a:r>
              <a:rPr lang="de-DE" sz="2800">
                <a:solidFill>
                  <a:srgbClr val="000066"/>
                </a:solidFill>
                <a:latin typeface="Times New Roman" pitchFamily="18" charset="0"/>
                <a:cs typeface="Times New Roman" pitchFamily="18" charset="0"/>
              </a:rPr>
              <a:t>– </a:t>
            </a:r>
            <a:r>
              <a:rPr lang="de-DE" sz="2800" smtClean="0">
                <a:solidFill>
                  <a:srgbClr val="000066"/>
                </a:solidFill>
                <a:latin typeface="Times New Roman" pitchFamily="18" charset="0"/>
                <a:cs typeface="Times New Roman" pitchFamily="18" charset="0"/>
              </a:rPr>
              <a:t>unterschiedliche Phänomene</a:t>
            </a:r>
            <a:endParaRPr lang="de-DE" sz="2800">
              <a:solidFill>
                <a:srgbClr val="00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8914">
                                            <p:txEl>
                                              <p:pRg st="1" end="1"/>
                                            </p:txEl>
                                          </p:spTgt>
                                        </p:tgtEl>
                                        <p:attrNameLst>
                                          <p:attrName>style.visibility</p:attrName>
                                        </p:attrNameLst>
                                      </p:cBhvr>
                                      <p:to>
                                        <p:strVal val="visible"/>
                                      </p:to>
                                    </p:set>
                                    <p:animEffect transition="in" filter="blinds(horizontal)">
                                      <p:cBhvr>
                                        <p:cTn id="7" dur="500"/>
                                        <p:tgtEl>
                                          <p:spTgt spid="38914">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8914">
                                            <p:txEl>
                                              <p:pRg st="2" end="2"/>
                                            </p:txEl>
                                          </p:spTgt>
                                        </p:tgtEl>
                                        <p:attrNameLst>
                                          <p:attrName>style.visibility</p:attrName>
                                        </p:attrNameLst>
                                      </p:cBhvr>
                                      <p:to>
                                        <p:strVal val="visible"/>
                                      </p:to>
                                    </p:set>
                                    <p:animEffect transition="in" filter="blinds(horizontal)">
                                      <p:cBhvr>
                                        <p:cTn id="10" dur="500"/>
                                        <p:tgtEl>
                                          <p:spTgt spid="3891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8914">
                                            <p:txEl>
                                              <p:pRg st="3" end="3"/>
                                            </p:txEl>
                                          </p:spTgt>
                                        </p:tgtEl>
                                        <p:attrNameLst>
                                          <p:attrName>style.visibility</p:attrName>
                                        </p:attrNameLst>
                                      </p:cBhvr>
                                      <p:to>
                                        <p:strVal val="visible"/>
                                      </p:to>
                                    </p:set>
                                    <p:animEffect transition="in" filter="blinds(horizontal)">
                                      <p:cBhvr>
                                        <p:cTn id="15" dur="500"/>
                                        <p:tgtEl>
                                          <p:spTgt spid="38914">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8914">
                                            <p:txEl>
                                              <p:pRg st="4" end="4"/>
                                            </p:txEl>
                                          </p:spTgt>
                                        </p:tgtEl>
                                        <p:attrNameLst>
                                          <p:attrName>style.visibility</p:attrName>
                                        </p:attrNameLst>
                                      </p:cBhvr>
                                      <p:to>
                                        <p:strVal val="visible"/>
                                      </p:to>
                                    </p:set>
                                    <p:animEffect transition="in" filter="blinds(horizontal)">
                                      <p:cBhvr>
                                        <p:cTn id="18" dur="500"/>
                                        <p:tgtEl>
                                          <p:spTgt spid="38914">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8914">
                                            <p:txEl>
                                              <p:pRg st="5" end="5"/>
                                            </p:txEl>
                                          </p:spTgt>
                                        </p:tgtEl>
                                        <p:attrNameLst>
                                          <p:attrName>style.visibility</p:attrName>
                                        </p:attrNameLst>
                                      </p:cBhvr>
                                      <p:to>
                                        <p:strVal val="visible"/>
                                      </p:to>
                                    </p:set>
                                    <p:animEffect transition="in" filter="blinds(horizontal)">
                                      <p:cBhvr>
                                        <p:cTn id="23" dur="500"/>
                                        <p:tgtEl>
                                          <p:spTgt spid="38914">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8914">
                                            <p:txEl>
                                              <p:pRg st="6" end="6"/>
                                            </p:txEl>
                                          </p:spTgt>
                                        </p:tgtEl>
                                        <p:attrNameLst>
                                          <p:attrName>style.visibility</p:attrName>
                                        </p:attrNameLst>
                                      </p:cBhvr>
                                      <p:to>
                                        <p:strVal val="visible"/>
                                      </p:to>
                                    </p:set>
                                    <p:animEffect transition="in" filter="blinds(horizontal)">
                                      <p:cBhvr>
                                        <p:cTn id="26" dur="500"/>
                                        <p:tgtEl>
                                          <p:spTgt spid="389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umsplatzhalter 1"/>
          <p:cNvSpPr>
            <a:spLocks noGrp="1"/>
          </p:cNvSpPr>
          <p:nvPr>
            <p:ph type="dt" sz="quarter" idx="10"/>
          </p:nvPr>
        </p:nvSpPr>
        <p:spPr>
          <a:noFill/>
        </p:spPr>
        <p:txBody>
          <a:bodyPr/>
          <a:lstStyle/>
          <a:p>
            <a:r>
              <a:rPr lang="de-DE" smtClean="0"/>
              <a:t>May 2011</a:t>
            </a:r>
          </a:p>
        </p:txBody>
      </p:sp>
      <p:sp>
        <p:nvSpPr>
          <p:cNvPr id="31747" name="Fußzeilenplatzhalter 2"/>
          <p:cNvSpPr>
            <a:spLocks noGrp="1"/>
          </p:cNvSpPr>
          <p:nvPr>
            <p:ph type="ftr" sz="quarter" idx="11"/>
          </p:nvPr>
        </p:nvSpPr>
        <p:spPr>
          <a:xfrm>
            <a:off x="3563938" y="6245225"/>
            <a:ext cx="2016125" cy="476250"/>
          </a:xfrm>
          <a:noFill/>
        </p:spPr>
        <p:txBody>
          <a:bodyPr/>
          <a:lstStyle/>
          <a:p>
            <a:r>
              <a:rPr lang="de-DE" smtClean="0"/>
              <a:t>Dr. K. Ludewig</a:t>
            </a:r>
          </a:p>
        </p:txBody>
      </p:sp>
      <p:sp>
        <p:nvSpPr>
          <p:cNvPr id="31748" name="Foliennummernplatzhalter 3"/>
          <p:cNvSpPr>
            <a:spLocks noGrp="1"/>
          </p:cNvSpPr>
          <p:nvPr>
            <p:ph type="sldNum" sz="quarter" idx="12"/>
          </p:nvPr>
        </p:nvSpPr>
        <p:spPr>
          <a:xfrm>
            <a:off x="8101013" y="6245225"/>
            <a:ext cx="585787" cy="476250"/>
          </a:xfrm>
          <a:noFill/>
        </p:spPr>
        <p:txBody>
          <a:bodyPr/>
          <a:lstStyle/>
          <a:p>
            <a:fld id="{A1135405-AB1B-42F4-8C4F-740759895F8C}" type="slidenum">
              <a:rPr lang="de-DE" smtClean="0"/>
              <a:pPr/>
              <a:t>32</a:t>
            </a:fld>
            <a:endParaRPr lang="de-DE" smtClean="0"/>
          </a:p>
        </p:txBody>
      </p:sp>
      <p:sp>
        <p:nvSpPr>
          <p:cNvPr id="36866" name="Text Box 2"/>
          <p:cNvSpPr txBox="1">
            <a:spLocks noChangeArrowheads="1"/>
          </p:cNvSpPr>
          <p:nvPr/>
        </p:nvSpPr>
        <p:spPr bwMode="auto">
          <a:xfrm>
            <a:off x="684213" y="1268413"/>
            <a:ext cx="7848600" cy="4862870"/>
          </a:xfrm>
          <a:prstGeom prst="rect">
            <a:avLst/>
          </a:prstGeom>
          <a:noFill/>
          <a:ln w="9525">
            <a:solidFill>
              <a:srgbClr val="000066"/>
            </a:solidFill>
            <a:miter lim="800000"/>
            <a:headEnd/>
            <a:tailEnd/>
          </a:ln>
        </p:spPr>
        <p:txBody>
          <a:bodyPr>
            <a:spAutoFit/>
          </a:bodyPr>
          <a:lstStyle/>
          <a:p>
            <a:pPr>
              <a:spcBef>
                <a:spcPct val="50000"/>
              </a:spcBef>
            </a:pPr>
            <a:r>
              <a:rPr lang="de-DE" sz="2000" smtClean="0">
                <a:solidFill>
                  <a:srgbClr val="000066"/>
                </a:solidFill>
              </a:rPr>
              <a:t>Biologische Systeme sind unentbehrlich für die Emergenz eines „ICH“ und so auch für eine „ICH/DU-Matrix“. </a:t>
            </a:r>
            <a:endParaRPr lang="de-DE" sz="2000">
              <a:solidFill>
                <a:srgbClr val="000066"/>
              </a:solidFill>
            </a:endParaRPr>
          </a:p>
          <a:p>
            <a:pPr>
              <a:spcBef>
                <a:spcPct val="50000"/>
              </a:spcBef>
            </a:pPr>
            <a:r>
              <a:rPr lang="de-DE" sz="2000" smtClean="0">
                <a:solidFill>
                  <a:srgbClr val="000066"/>
                </a:solidFill>
              </a:rPr>
              <a:t>Die sozialen Operationen eines Mitglieds erfordern die Aktivierung psychischer Funktionen. Während dieses Prozesses Kohärenzen– </a:t>
            </a:r>
            <a:r>
              <a:rPr lang="de-DE" sz="2000" b="1" i="1" smtClean="0">
                <a:solidFill>
                  <a:srgbClr val="C00000"/>
                </a:solidFill>
              </a:rPr>
              <a:t>psychische Systeme </a:t>
            </a:r>
            <a:r>
              <a:rPr lang="de-DE" sz="2000">
                <a:solidFill>
                  <a:srgbClr val="000066"/>
                </a:solidFill>
              </a:rPr>
              <a:t>– </a:t>
            </a:r>
            <a:r>
              <a:rPr lang="de-DE" sz="2000" smtClean="0">
                <a:solidFill>
                  <a:srgbClr val="000066"/>
                </a:solidFill>
              </a:rPr>
              <a:t>entstehen, die auf die Erfordernisse der aktuellen Mitgliedschaft reagieren.</a:t>
            </a:r>
            <a:endParaRPr lang="de-DE" sz="2000">
              <a:solidFill>
                <a:srgbClr val="000066"/>
              </a:solidFill>
            </a:endParaRPr>
          </a:p>
          <a:p>
            <a:pPr>
              <a:spcBef>
                <a:spcPct val="50000"/>
              </a:spcBef>
            </a:pPr>
            <a:r>
              <a:rPr lang="de-DE" sz="2000" smtClean="0">
                <a:solidFill>
                  <a:srgbClr val="000066"/>
                </a:solidFill>
              </a:rPr>
              <a:t>Diese psychische Systeme sind körperlich verbunden und können daher die Möglichkeit für die Erfahrung von Identität erzeugen. </a:t>
            </a:r>
            <a:endParaRPr lang="de-DE" sz="2000">
              <a:solidFill>
                <a:srgbClr val="000066"/>
              </a:solidFill>
            </a:endParaRPr>
          </a:p>
          <a:p>
            <a:pPr lvl="1">
              <a:spcBef>
                <a:spcPct val="50000"/>
              </a:spcBef>
            </a:pPr>
            <a:r>
              <a:rPr lang="de-DE" sz="2000" smtClean="0">
                <a:solidFill>
                  <a:srgbClr val="000066"/>
                </a:solidFill>
              </a:rPr>
              <a:t>Das zu jedem Moment stattfindende aktive Wechselspiel zwischen </a:t>
            </a:r>
            <a:endParaRPr lang="de-DE" sz="2000">
              <a:solidFill>
                <a:srgbClr val="000066"/>
              </a:solidFill>
            </a:endParaRPr>
          </a:p>
          <a:p>
            <a:pPr lvl="1"/>
            <a:r>
              <a:rPr lang="de-DE" sz="2000" b="1" smtClean="0">
                <a:solidFill>
                  <a:srgbClr val="A50021"/>
                </a:solidFill>
              </a:rPr>
              <a:t>polysystemische Körperlichkeit</a:t>
            </a:r>
            <a:r>
              <a:rPr lang="de-DE" sz="2000" smtClean="0">
                <a:solidFill>
                  <a:srgbClr val="000066"/>
                </a:solidFill>
              </a:rPr>
              <a:t>, </a:t>
            </a:r>
            <a:endParaRPr lang="de-DE" sz="2000">
              <a:solidFill>
                <a:srgbClr val="000066"/>
              </a:solidFill>
            </a:endParaRPr>
          </a:p>
          <a:p>
            <a:pPr lvl="1"/>
            <a:r>
              <a:rPr lang="de-DE" sz="2000" b="1" smtClean="0">
                <a:solidFill>
                  <a:srgbClr val="A50021"/>
                </a:solidFill>
              </a:rPr>
              <a:t>psychische Polyphrenie</a:t>
            </a:r>
            <a:r>
              <a:rPr lang="de-DE" sz="2000" smtClean="0">
                <a:solidFill>
                  <a:srgbClr val="000066"/>
                </a:solidFill>
              </a:rPr>
              <a:t> und </a:t>
            </a:r>
            <a:endParaRPr lang="de-DE" sz="2000">
              <a:solidFill>
                <a:srgbClr val="000066"/>
              </a:solidFill>
            </a:endParaRPr>
          </a:p>
          <a:p>
            <a:pPr lvl="1"/>
            <a:r>
              <a:rPr lang="de-DE" sz="2000" b="1" smtClean="0">
                <a:solidFill>
                  <a:srgbClr val="A50021"/>
                </a:solidFill>
              </a:rPr>
              <a:t>soziale Mitgliedschaft</a:t>
            </a:r>
            <a:r>
              <a:rPr lang="de-DE" sz="2000" smtClean="0">
                <a:solidFill>
                  <a:srgbClr val="000066"/>
                </a:solidFill>
              </a:rPr>
              <a:t> </a:t>
            </a:r>
            <a:endParaRPr lang="de-DE" sz="2000">
              <a:solidFill>
                <a:srgbClr val="000066"/>
              </a:solidFill>
            </a:endParaRPr>
          </a:p>
          <a:p>
            <a:pPr lvl="1"/>
            <a:r>
              <a:rPr lang="de-DE" sz="2000" smtClean="0">
                <a:solidFill>
                  <a:srgbClr val="000066"/>
                </a:solidFill>
              </a:rPr>
              <a:t>konstituiert zu jeder Zeit die aktuelle Seinsweise einer Person.</a:t>
            </a:r>
            <a:endParaRPr lang="de-DE" sz="2000">
              <a:solidFill>
                <a:srgbClr val="000066"/>
              </a:solidFill>
            </a:endParaRPr>
          </a:p>
        </p:txBody>
      </p:sp>
      <p:sp>
        <p:nvSpPr>
          <p:cNvPr id="31750" name="Textfeld 5"/>
          <p:cNvSpPr txBox="1">
            <a:spLocks noChangeArrowheads="1"/>
          </p:cNvSpPr>
          <p:nvPr/>
        </p:nvSpPr>
        <p:spPr bwMode="auto">
          <a:xfrm>
            <a:off x="684213" y="404813"/>
            <a:ext cx="7848600" cy="584775"/>
          </a:xfrm>
          <a:prstGeom prst="rect">
            <a:avLst/>
          </a:prstGeom>
          <a:solidFill>
            <a:schemeClr val="bg1"/>
          </a:solidFill>
          <a:ln w="9525">
            <a:noFill/>
            <a:miter lim="800000"/>
            <a:headEnd/>
            <a:tailEnd/>
          </a:ln>
        </p:spPr>
        <p:txBody>
          <a:bodyPr>
            <a:spAutoFit/>
          </a:bodyPr>
          <a:lstStyle/>
          <a:p>
            <a:pPr algn="ctr"/>
            <a:r>
              <a:rPr lang="de-DE" sz="3200" smtClean="0">
                <a:solidFill>
                  <a:srgbClr val="C00000"/>
                </a:solidFill>
                <a:latin typeface="Times New Roman" pitchFamily="18" charset="0"/>
                <a:cs typeface="Times New Roman" pitchFamily="18" charset="0"/>
              </a:rPr>
              <a:t>Folgerung </a:t>
            </a:r>
            <a:r>
              <a:rPr lang="de-DE" sz="3200">
                <a:solidFill>
                  <a:srgbClr val="C00000"/>
                </a:solidFill>
                <a:latin typeface="Times New Roman" pitchFamily="18" charset="0"/>
                <a:cs typeface="Times New Roman" pitchFamily="18" charset="0"/>
              </a:rPr>
              <a:t>II </a:t>
            </a:r>
            <a:r>
              <a:rPr lang="de-DE" sz="2800">
                <a:solidFill>
                  <a:srgbClr val="C00000"/>
                </a:solidFill>
                <a:latin typeface="Times New Roman" pitchFamily="18" charset="0"/>
                <a:cs typeface="Times New Roman" pitchFamily="18" charset="0"/>
              </a:rPr>
              <a:t>- </a:t>
            </a:r>
            <a:r>
              <a:rPr lang="de-DE" sz="2800" smtClean="0">
                <a:solidFill>
                  <a:srgbClr val="000066"/>
                </a:solidFill>
                <a:latin typeface="Times New Roman" pitchFamily="18" charset="0"/>
                <a:cs typeface="Times New Roman" pitchFamily="18" charset="0"/>
              </a:rPr>
              <a:t>Intersystemisches Wechselspiel</a:t>
            </a:r>
            <a:endParaRPr lang="de-DE" sz="280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blinds(horizontal)">
                                      <p:cBhvr>
                                        <p:cTn id="7" dur="500"/>
                                        <p:tgtEl>
                                          <p:spTgt spid="368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866">
                                            <p:txEl>
                                              <p:pRg st="1" end="1"/>
                                            </p:txEl>
                                          </p:spTgt>
                                        </p:tgtEl>
                                        <p:attrNameLst>
                                          <p:attrName>style.visibility</p:attrName>
                                        </p:attrNameLst>
                                      </p:cBhvr>
                                      <p:to>
                                        <p:strVal val="visible"/>
                                      </p:to>
                                    </p:set>
                                    <p:animEffect transition="in" filter="blinds(horizontal)">
                                      <p:cBhvr>
                                        <p:cTn id="12" dur="500"/>
                                        <p:tgtEl>
                                          <p:spTgt spid="368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6866">
                                            <p:txEl>
                                              <p:pRg st="2" end="2"/>
                                            </p:txEl>
                                          </p:spTgt>
                                        </p:tgtEl>
                                        <p:attrNameLst>
                                          <p:attrName>style.visibility</p:attrName>
                                        </p:attrNameLst>
                                      </p:cBhvr>
                                      <p:to>
                                        <p:strVal val="visible"/>
                                      </p:to>
                                    </p:set>
                                    <p:animEffect transition="in" filter="blinds(horizontal)">
                                      <p:cBhvr>
                                        <p:cTn id="17" dur="500"/>
                                        <p:tgtEl>
                                          <p:spTgt spid="368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6866">
                                            <p:txEl>
                                              <p:pRg st="3" end="3"/>
                                            </p:txEl>
                                          </p:spTgt>
                                        </p:tgtEl>
                                        <p:attrNameLst>
                                          <p:attrName>style.visibility</p:attrName>
                                        </p:attrNameLst>
                                      </p:cBhvr>
                                      <p:to>
                                        <p:strVal val="visible"/>
                                      </p:to>
                                    </p:set>
                                    <p:anim calcmode="lin" valueType="num">
                                      <p:cBhvr additive="base">
                                        <p:cTn id="22" dur="500" fill="hold"/>
                                        <p:tgtEl>
                                          <p:spTgt spid="36866">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6866">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6866">
                                            <p:txEl>
                                              <p:pRg st="4" end="4"/>
                                            </p:txEl>
                                          </p:spTgt>
                                        </p:tgtEl>
                                        <p:attrNameLst>
                                          <p:attrName>style.visibility</p:attrName>
                                        </p:attrNameLst>
                                      </p:cBhvr>
                                      <p:to>
                                        <p:strVal val="visible"/>
                                      </p:to>
                                    </p:set>
                                    <p:anim calcmode="lin" valueType="num">
                                      <p:cBhvr additive="base">
                                        <p:cTn id="26" dur="500" fill="hold"/>
                                        <p:tgtEl>
                                          <p:spTgt spid="36866">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6866">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6866">
                                            <p:txEl>
                                              <p:pRg st="5" end="5"/>
                                            </p:txEl>
                                          </p:spTgt>
                                        </p:tgtEl>
                                        <p:attrNameLst>
                                          <p:attrName>style.visibility</p:attrName>
                                        </p:attrNameLst>
                                      </p:cBhvr>
                                      <p:to>
                                        <p:strVal val="visible"/>
                                      </p:to>
                                    </p:set>
                                    <p:anim calcmode="lin" valueType="num">
                                      <p:cBhvr additive="base">
                                        <p:cTn id="30" dur="500" fill="hold"/>
                                        <p:tgtEl>
                                          <p:spTgt spid="36866">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6866">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6866">
                                            <p:txEl>
                                              <p:pRg st="6" end="6"/>
                                            </p:txEl>
                                          </p:spTgt>
                                        </p:tgtEl>
                                        <p:attrNameLst>
                                          <p:attrName>style.visibility</p:attrName>
                                        </p:attrNameLst>
                                      </p:cBhvr>
                                      <p:to>
                                        <p:strVal val="visible"/>
                                      </p:to>
                                    </p:set>
                                    <p:anim calcmode="lin" valueType="num">
                                      <p:cBhvr additive="base">
                                        <p:cTn id="34" dur="500" fill="hold"/>
                                        <p:tgtEl>
                                          <p:spTgt spid="36866">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6866">
                                            <p:txEl>
                                              <p:pRg st="6" end="6"/>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6866">
                                            <p:txEl>
                                              <p:pRg st="7" end="7"/>
                                            </p:txEl>
                                          </p:spTgt>
                                        </p:tgtEl>
                                        <p:attrNameLst>
                                          <p:attrName>style.visibility</p:attrName>
                                        </p:attrNameLst>
                                      </p:cBhvr>
                                      <p:to>
                                        <p:strVal val="visible"/>
                                      </p:to>
                                    </p:set>
                                    <p:anim calcmode="lin" valueType="num">
                                      <p:cBhvr additive="base">
                                        <p:cTn id="38" dur="500" fill="hold"/>
                                        <p:tgtEl>
                                          <p:spTgt spid="36866">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686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umsplatzhalter 1"/>
          <p:cNvSpPr>
            <a:spLocks noGrp="1"/>
          </p:cNvSpPr>
          <p:nvPr>
            <p:ph type="dt" sz="quarter" idx="10"/>
          </p:nvPr>
        </p:nvSpPr>
        <p:spPr>
          <a:noFill/>
        </p:spPr>
        <p:txBody>
          <a:bodyPr/>
          <a:lstStyle/>
          <a:p>
            <a:r>
              <a:rPr lang="de-DE" smtClean="0"/>
              <a:t>May 2011</a:t>
            </a:r>
          </a:p>
        </p:txBody>
      </p:sp>
      <p:sp>
        <p:nvSpPr>
          <p:cNvPr id="32771" name="Fußzeilenplatzhalter 2"/>
          <p:cNvSpPr>
            <a:spLocks noGrp="1"/>
          </p:cNvSpPr>
          <p:nvPr>
            <p:ph type="ftr" sz="quarter" idx="11"/>
          </p:nvPr>
        </p:nvSpPr>
        <p:spPr>
          <a:noFill/>
        </p:spPr>
        <p:txBody>
          <a:bodyPr/>
          <a:lstStyle/>
          <a:p>
            <a:r>
              <a:rPr lang="de-DE" smtClean="0"/>
              <a:t>Dr. K. Ludewig</a:t>
            </a:r>
          </a:p>
        </p:txBody>
      </p:sp>
      <p:sp>
        <p:nvSpPr>
          <p:cNvPr id="32772" name="Foliennummernplatzhalter 3"/>
          <p:cNvSpPr>
            <a:spLocks noGrp="1"/>
          </p:cNvSpPr>
          <p:nvPr>
            <p:ph type="sldNum" sz="quarter" idx="12"/>
          </p:nvPr>
        </p:nvSpPr>
        <p:spPr>
          <a:noFill/>
        </p:spPr>
        <p:txBody>
          <a:bodyPr/>
          <a:lstStyle/>
          <a:p>
            <a:fld id="{77E12246-E952-4F73-B813-36E9E5F14D82}" type="slidenum">
              <a:rPr lang="de-DE" smtClean="0"/>
              <a:pPr/>
              <a:t>33</a:t>
            </a:fld>
            <a:endParaRPr lang="de-DE" smtClean="0"/>
          </a:p>
        </p:txBody>
      </p:sp>
      <p:sp>
        <p:nvSpPr>
          <p:cNvPr id="2" name="Text Box 2"/>
          <p:cNvSpPr txBox="1">
            <a:spLocks noChangeArrowheads="1"/>
          </p:cNvSpPr>
          <p:nvPr/>
        </p:nvSpPr>
        <p:spPr bwMode="auto">
          <a:xfrm>
            <a:off x="971550" y="1196975"/>
            <a:ext cx="7272338" cy="4862870"/>
          </a:xfrm>
          <a:prstGeom prst="rect">
            <a:avLst/>
          </a:prstGeom>
          <a:noFill/>
          <a:ln w="9525">
            <a:solidFill>
              <a:srgbClr val="000066"/>
            </a:solidFill>
            <a:miter lim="800000"/>
            <a:headEnd/>
            <a:tailEnd/>
          </a:ln>
        </p:spPr>
        <p:txBody>
          <a:bodyPr>
            <a:spAutoFit/>
          </a:bodyPr>
          <a:lstStyle/>
          <a:p>
            <a:pPr algn="just" defTabSz="363538"/>
            <a:endParaRPr lang="de-DE" sz="2400">
              <a:solidFill>
                <a:srgbClr val="000066"/>
              </a:solidFill>
              <a:latin typeface="Times New Roman" pitchFamily="18" charset="0"/>
              <a:cs typeface="Times New Roman" pitchFamily="18" charset="0"/>
            </a:endParaRPr>
          </a:p>
          <a:p>
            <a:pPr algn="just" defTabSz="363538"/>
            <a:r>
              <a:rPr lang="de-DE" sz="2400" smtClean="0">
                <a:solidFill>
                  <a:srgbClr val="000066"/>
                </a:solidFill>
                <a:latin typeface="Times New Roman" pitchFamily="18" charset="0"/>
                <a:cs typeface="Times New Roman" pitchFamily="18" charset="0"/>
              </a:rPr>
              <a:t>Menschen verkörpern zu jeder Zeit unterschiedliche, temporalisierte, unaufhörlich veränderliche, nur teilweise strukturelle gekoppelte biologische, psychische und soziale Prozesse,</a:t>
            </a:r>
            <a:endParaRPr lang="de-DE" sz="2400">
              <a:solidFill>
                <a:srgbClr val="000066"/>
              </a:solidFill>
              <a:latin typeface="Times New Roman" pitchFamily="18" charset="0"/>
              <a:cs typeface="Times New Roman" pitchFamily="18" charset="0"/>
            </a:endParaRPr>
          </a:p>
          <a:p>
            <a:pPr algn="just" defTabSz="363538"/>
            <a:endParaRPr lang="de-DE" sz="2400">
              <a:solidFill>
                <a:srgbClr val="000066"/>
              </a:solidFill>
              <a:latin typeface="Times New Roman" pitchFamily="18" charset="0"/>
              <a:cs typeface="Times New Roman" pitchFamily="18" charset="0"/>
            </a:endParaRPr>
          </a:p>
          <a:p>
            <a:pPr algn="ctr" defTabSz="363538"/>
            <a:r>
              <a:rPr lang="de-DE" sz="2400" b="1" i="1" u="sng" smtClean="0">
                <a:solidFill>
                  <a:srgbClr val="A50021"/>
                </a:solidFill>
                <a:latin typeface="Times New Roman" pitchFamily="18" charset="0"/>
                <a:cs typeface="Times New Roman" pitchFamily="18" charset="0"/>
              </a:rPr>
              <a:t>und</a:t>
            </a:r>
            <a:r>
              <a:rPr lang="de-DE" sz="2400" b="1" i="1" u="sng">
                <a:solidFill>
                  <a:srgbClr val="A50021"/>
                </a:solidFill>
                <a:latin typeface="Times New Roman" pitchFamily="18" charset="0"/>
                <a:cs typeface="Times New Roman" pitchFamily="18" charset="0"/>
              </a:rPr>
              <a:t>,</a:t>
            </a:r>
          </a:p>
          <a:p>
            <a:pPr algn="ctr" defTabSz="363538"/>
            <a:endParaRPr lang="de-DE" sz="2400" b="1" i="1" u="sng">
              <a:solidFill>
                <a:srgbClr val="A50021"/>
              </a:solidFill>
              <a:latin typeface="Times New Roman" pitchFamily="18" charset="0"/>
              <a:cs typeface="Times New Roman" pitchFamily="18" charset="0"/>
            </a:endParaRPr>
          </a:p>
          <a:p>
            <a:pPr algn="just" defTabSz="363538"/>
            <a:r>
              <a:rPr lang="de-DE" sz="2400" smtClean="0">
                <a:solidFill>
                  <a:srgbClr val="000066"/>
                </a:solidFill>
                <a:latin typeface="Times New Roman" pitchFamily="18" charset="0"/>
                <a:cs typeface="Times New Roman" pitchFamily="18" charset="0"/>
              </a:rPr>
              <a:t>sie erscheinen einem Beobachter zu gleicher Zeit als konstante, unveränderliche und erkennbare Entitäten.</a:t>
            </a:r>
            <a:endParaRPr lang="de-DE" sz="2400">
              <a:solidFill>
                <a:srgbClr val="000066"/>
              </a:solidFill>
              <a:latin typeface="Times New Roman" pitchFamily="18" charset="0"/>
              <a:cs typeface="Times New Roman" pitchFamily="18" charset="0"/>
            </a:endParaRPr>
          </a:p>
          <a:p>
            <a:pPr defTabSz="363538"/>
            <a:endParaRPr lang="de-DE" sz="2200">
              <a:solidFill>
                <a:srgbClr val="000066"/>
              </a:solidFill>
              <a:latin typeface="Times New Roman" pitchFamily="18" charset="0"/>
              <a:cs typeface="Times New Roman" pitchFamily="18" charset="0"/>
            </a:endParaRPr>
          </a:p>
          <a:p>
            <a:pPr algn="ctr" defTabSz="363538"/>
            <a:r>
              <a:rPr lang="de-DE" sz="2400" b="1" i="1">
                <a:solidFill>
                  <a:srgbClr val="006600"/>
                </a:solidFill>
                <a:latin typeface="Times New Roman" pitchFamily="18" charset="0"/>
                <a:cs typeface="Times New Roman" pitchFamily="18" charset="0"/>
              </a:rPr>
              <a:t>Not one, not two, but one </a:t>
            </a:r>
            <a:r>
              <a:rPr lang="de-DE" sz="2400" b="1" i="1" u="sng">
                <a:solidFill>
                  <a:srgbClr val="0070C0"/>
                </a:solidFill>
                <a:latin typeface="Times New Roman" pitchFamily="18" charset="0"/>
                <a:cs typeface="Times New Roman" pitchFamily="18" charset="0"/>
              </a:rPr>
              <a:t>and</a:t>
            </a:r>
            <a:r>
              <a:rPr lang="de-DE" sz="2400" b="1" i="1">
                <a:solidFill>
                  <a:srgbClr val="006600"/>
                </a:solidFill>
                <a:latin typeface="Times New Roman" pitchFamily="18" charset="0"/>
                <a:cs typeface="Times New Roman" pitchFamily="18" charset="0"/>
              </a:rPr>
              <a:t> two </a:t>
            </a:r>
          </a:p>
          <a:p>
            <a:pPr algn="ctr" defTabSz="363538"/>
            <a:r>
              <a:rPr lang="de-DE" sz="2400" b="1" i="1">
                <a:solidFill>
                  <a:srgbClr val="006600"/>
                </a:solidFill>
                <a:latin typeface="Times New Roman" pitchFamily="18" charset="0"/>
                <a:cs typeface="Times New Roman" pitchFamily="18" charset="0"/>
              </a:rPr>
              <a:t>(Francisco Varela)</a:t>
            </a:r>
            <a:endParaRPr lang="de-DE" sz="2400">
              <a:solidFill>
                <a:srgbClr val="000066"/>
              </a:solidFill>
              <a:latin typeface="Times New Roman" pitchFamily="18" charset="0"/>
              <a:cs typeface="Times New Roman" pitchFamily="18" charset="0"/>
            </a:endParaRPr>
          </a:p>
        </p:txBody>
      </p:sp>
      <p:sp>
        <p:nvSpPr>
          <p:cNvPr id="32774" name="Textfeld 5"/>
          <p:cNvSpPr txBox="1">
            <a:spLocks noChangeArrowheads="1"/>
          </p:cNvSpPr>
          <p:nvPr/>
        </p:nvSpPr>
        <p:spPr bwMode="auto">
          <a:xfrm>
            <a:off x="1116013" y="333375"/>
            <a:ext cx="6840537" cy="584200"/>
          </a:xfrm>
          <a:prstGeom prst="rect">
            <a:avLst/>
          </a:prstGeom>
          <a:solidFill>
            <a:schemeClr val="bg1"/>
          </a:solidFill>
          <a:ln w="9525">
            <a:noFill/>
            <a:miter lim="800000"/>
            <a:headEnd/>
            <a:tailEnd/>
          </a:ln>
        </p:spPr>
        <p:txBody>
          <a:bodyPr>
            <a:spAutoFit/>
          </a:bodyPr>
          <a:lstStyle/>
          <a:p>
            <a:pPr algn="ctr"/>
            <a:r>
              <a:rPr lang="de-DE" sz="3200" smtClean="0">
                <a:solidFill>
                  <a:srgbClr val="C00000"/>
                </a:solidFill>
                <a:latin typeface="Times New Roman" pitchFamily="18" charset="0"/>
                <a:cs typeface="Times New Roman" pitchFamily="18" charset="0"/>
              </a:rPr>
              <a:t>Folgerung </a:t>
            </a:r>
            <a:r>
              <a:rPr lang="de-DE" sz="3200">
                <a:solidFill>
                  <a:srgbClr val="C00000"/>
                </a:solidFill>
                <a:latin typeface="Times New Roman" pitchFamily="18" charset="0"/>
                <a:cs typeface="Times New Roman" pitchFamily="18" charset="0"/>
              </a:rPr>
              <a:t>III </a:t>
            </a:r>
            <a:r>
              <a:rPr lang="de-DE" sz="2800">
                <a:solidFill>
                  <a:srgbClr val="000066"/>
                </a:solidFill>
                <a:latin typeface="Times New Roman" pitchFamily="18" charset="0"/>
                <a:cs typeface="Times New Roman" pitchFamily="18" charset="0"/>
              </a:rPr>
              <a:t>– </a:t>
            </a:r>
            <a:r>
              <a:rPr lang="de-DE" sz="2800" smtClean="0">
                <a:solidFill>
                  <a:srgbClr val="000066"/>
                </a:solidFill>
                <a:latin typeface="Times New Roman" pitchFamily="18" charset="0"/>
                <a:cs typeface="Times New Roman" pitchFamily="18" charset="0"/>
              </a:rPr>
              <a:t>„sowohl/als auch“</a:t>
            </a:r>
            <a:endParaRPr lang="de-DE" sz="2800">
              <a:solidFill>
                <a:srgbClr val="00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linds(horizontal)">
                                      <p:cBhvr>
                                        <p:cTn id="15" dur="500"/>
                                        <p:tgtEl>
                                          <p:spTgt spid="2">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7" end="7"/>
                                            </p:txEl>
                                          </p:spTgt>
                                        </p:tgtEl>
                                        <p:attrNameLst>
                                          <p:attrName>style.visibility</p:attrName>
                                        </p:attrNameLst>
                                      </p:cBhvr>
                                      <p:to>
                                        <p:strVal val="visible"/>
                                      </p:to>
                                    </p:set>
                                    <p:animEffect transition="in" filter="blinds(horizontal)">
                                      <p:cBhvr>
                                        <p:cTn id="18" dur="500"/>
                                        <p:tgtEl>
                                          <p:spTgt spid="2">
                                            <p:txEl>
                                              <p:pRg st="7" end="7"/>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Effect transition="in" filter="blinds(horizontal)">
                                      <p:cBhvr>
                                        <p:cTn id="21"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umsplatzhalter 1"/>
          <p:cNvSpPr>
            <a:spLocks noGrp="1"/>
          </p:cNvSpPr>
          <p:nvPr>
            <p:ph type="dt" sz="quarter" idx="10"/>
          </p:nvPr>
        </p:nvSpPr>
        <p:spPr>
          <a:noFill/>
        </p:spPr>
        <p:txBody>
          <a:bodyPr/>
          <a:lstStyle/>
          <a:p>
            <a:r>
              <a:rPr lang="de-DE" smtClean="0"/>
              <a:t>May 2011</a:t>
            </a:r>
          </a:p>
        </p:txBody>
      </p:sp>
      <p:sp>
        <p:nvSpPr>
          <p:cNvPr id="25603" name="Fußzeilenplatzhalter 2"/>
          <p:cNvSpPr>
            <a:spLocks noGrp="1"/>
          </p:cNvSpPr>
          <p:nvPr>
            <p:ph type="ftr" sz="quarter" idx="11"/>
          </p:nvPr>
        </p:nvSpPr>
        <p:spPr>
          <a:noFill/>
        </p:spPr>
        <p:txBody>
          <a:bodyPr/>
          <a:lstStyle/>
          <a:p>
            <a:r>
              <a:rPr lang="de-DE" smtClean="0"/>
              <a:t>Dr. K. Ludewig</a:t>
            </a:r>
          </a:p>
        </p:txBody>
      </p:sp>
      <p:sp>
        <p:nvSpPr>
          <p:cNvPr id="25604" name="Foliennummernplatzhalter 3"/>
          <p:cNvSpPr>
            <a:spLocks noGrp="1"/>
          </p:cNvSpPr>
          <p:nvPr>
            <p:ph type="sldNum" sz="quarter" idx="12"/>
          </p:nvPr>
        </p:nvSpPr>
        <p:spPr>
          <a:noFill/>
        </p:spPr>
        <p:txBody>
          <a:bodyPr/>
          <a:lstStyle/>
          <a:p>
            <a:fld id="{EA2A26A1-4689-4CCA-A015-86489DF0A533}" type="slidenum">
              <a:rPr lang="de-DE" smtClean="0"/>
              <a:pPr/>
              <a:t>34</a:t>
            </a:fld>
            <a:endParaRPr lang="de-DE" smtClean="0"/>
          </a:p>
        </p:txBody>
      </p:sp>
      <p:sp>
        <p:nvSpPr>
          <p:cNvPr id="25605" name="Text Box 2"/>
          <p:cNvSpPr txBox="1">
            <a:spLocks noChangeArrowheads="1"/>
          </p:cNvSpPr>
          <p:nvPr/>
        </p:nvSpPr>
        <p:spPr bwMode="auto">
          <a:xfrm>
            <a:off x="1116013" y="2565400"/>
            <a:ext cx="6913562" cy="1323439"/>
          </a:xfrm>
          <a:prstGeom prst="rect">
            <a:avLst/>
          </a:prstGeom>
          <a:noFill/>
          <a:ln w="9525">
            <a:noFill/>
            <a:miter lim="800000"/>
            <a:headEnd/>
            <a:tailEnd/>
          </a:ln>
        </p:spPr>
        <p:txBody>
          <a:bodyPr>
            <a:spAutoFit/>
          </a:bodyPr>
          <a:lstStyle/>
          <a:p>
            <a:pPr algn="ctr">
              <a:spcBef>
                <a:spcPct val="50000"/>
              </a:spcBef>
            </a:pPr>
            <a:r>
              <a:rPr lang="de-DE" sz="3200" smtClean="0">
                <a:solidFill>
                  <a:srgbClr val="000066"/>
                </a:solidFill>
              </a:rPr>
              <a:t>Praxisrelevanz</a:t>
            </a:r>
          </a:p>
          <a:p>
            <a:pPr algn="ctr">
              <a:spcBef>
                <a:spcPct val="50000"/>
              </a:spcBef>
            </a:pPr>
            <a:r>
              <a:rPr lang="de-DE" sz="3200" smtClean="0">
                <a:solidFill>
                  <a:srgbClr val="000066"/>
                </a:solidFill>
              </a:rPr>
              <a:t>- systemische Therapie -</a:t>
            </a:r>
            <a:endParaRPr lang="de-DE" sz="3200">
              <a:solidFill>
                <a:srgbClr val="000066"/>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umsplatzhalter 1"/>
          <p:cNvSpPr>
            <a:spLocks noGrp="1"/>
          </p:cNvSpPr>
          <p:nvPr>
            <p:ph type="dt" sz="quarter" idx="10"/>
          </p:nvPr>
        </p:nvSpPr>
        <p:spPr>
          <a:noFill/>
        </p:spPr>
        <p:txBody>
          <a:bodyPr/>
          <a:lstStyle/>
          <a:p>
            <a:r>
              <a:rPr lang="de-DE" smtClean="0"/>
              <a:t>May 2011</a:t>
            </a:r>
          </a:p>
        </p:txBody>
      </p:sp>
      <p:sp>
        <p:nvSpPr>
          <p:cNvPr id="35843" name="Fußzeilenplatzhalter 2"/>
          <p:cNvSpPr>
            <a:spLocks noGrp="1"/>
          </p:cNvSpPr>
          <p:nvPr>
            <p:ph type="ftr" sz="quarter" idx="11"/>
          </p:nvPr>
        </p:nvSpPr>
        <p:spPr>
          <a:noFill/>
        </p:spPr>
        <p:txBody>
          <a:bodyPr/>
          <a:lstStyle/>
          <a:p>
            <a:r>
              <a:rPr lang="de-DE" smtClean="0"/>
              <a:t>Dr. K. Ludewig</a:t>
            </a:r>
          </a:p>
        </p:txBody>
      </p:sp>
      <p:sp>
        <p:nvSpPr>
          <p:cNvPr id="35844" name="Foliennummernplatzhalter 3"/>
          <p:cNvSpPr>
            <a:spLocks noGrp="1"/>
          </p:cNvSpPr>
          <p:nvPr>
            <p:ph type="sldNum" sz="quarter" idx="12"/>
          </p:nvPr>
        </p:nvSpPr>
        <p:spPr>
          <a:noFill/>
        </p:spPr>
        <p:txBody>
          <a:bodyPr/>
          <a:lstStyle/>
          <a:p>
            <a:fld id="{83265DB9-8E18-4AFE-8F3E-6FAE4B18B249}" type="slidenum">
              <a:rPr lang="de-DE" smtClean="0"/>
              <a:pPr/>
              <a:t>35</a:t>
            </a:fld>
            <a:endParaRPr lang="de-DE" smtClean="0"/>
          </a:p>
        </p:txBody>
      </p:sp>
      <p:sp>
        <p:nvSpPr>
          <p:cNvPr id="36869" name="Textfeld 4"/>
          <p:cNvSpPr txBox="1">
            <a:spLocks noChangeArrowheads="1"/>
          </p:cNvSpPr>
          <p:nvPr/>
        </p:nvSpPr>
        <p:spPr bwMode="auto">
          <a:xfrm>
            <a:off x="1116013" y="260350"/>
            <a:ext cx="7416800" cy="954088"/>
          </a:xfrm>
          <a:prstGeom prst="rect">
            <a:avLst/>
          </a:prstGeom>
          <a:solidFill>
            <a:schemeClr val="bg1"/>
          </a:solidFill>
          <a:ln w="9525">
            <a:noFill/>
            <a:miter lim="800000"/>
            <a:headEnd/>
            <a:tailEnd/>
          </a:ln>
        </p:spPr>
        <p:txBody>
          <a:bodyPr>
            <a:spAutoFit/>
          </a:bodyPr>
          <a:lstStyle/>
          <a:p>
            <a:pPr algn="ctr">
              <a:defRPr/>
            </a:pPr>
            <a:r>
              <a:rPr lang="de-DE" sz="3200" smtClean="0">
                <a:solidFill>
                  <a:srgbClr val="C00000"/>
                </a:solidFill>
                <a:latin typeface="+mj-lt"/>
                <a:cs typeface="Times New Roman" pitchFamily="18" charset="0"/>
              </a:rPr>
              <a:t>„Probleme“ I</a:t>
            </a:r>
            <a:endParaRPr lang="de-DE" sz="3200">
              <a:solidFill>
                <a:srgbClr val="C00000"/>
              </a:solidFill>
              <a:latin typeface="+mj-lt"/>
              <a:cs typeface="Times New Roman" pitchFamily="18" charset="0"/>
            </a:endParaRPr>
          </a:p>
          <a:p>
            <a:pPr algn="ctr">
              <a:defRPr/>
            </a:pPr>
            <a:r>
              <a:rPr lang="de-DE" sz="2400">
                <a:solidFill>
                  <a:srgbClr val="000066"/>
                </a:solidFill>
                <a:latin typeface="Times New Roman" pitchFamily="18" charset="0"/>
                <a:cs typeface="Times New Roman" pitchFamily="18" charset="0"/>
              </a:rPr>
              <a:t>- </a:t>
            </a:r>
            <a:r>
              <a:rPr lang="de-DE" sz="2400" smtClean="0">
                <a:solidFill>
                  <a:srgbClr val="000066"/>
                </a:solidFill>
                <a:latin typeface="Times New Roman" pitchFamily="18" charset="0"/>
                <a:cs typeface="Times New Roman" pitchFamily="18" charset="0"/>
              </a:rPr>
              <a:t>Individuelle </a:t>
            </a:r>
            <a:r>
              <a:rPr lang="de-DE" sz="2400">
                <a:solidFill>
                  <a:srgbClr val="000066"/>
                </a:solidFill>
                <a:latin typeface="Times New Roman" pitchFamily="18" charset="0"/>
                <a:cs typeface="Times New Roman" pitchFamily="18" charset="0"/>
              </a:rPr>
              <a:t>u</a:t>
            </a:r>
            <a:r>
              <a:rPr lang="de-DE" sz="2400" smtClean="0">
                <a:solidFill>
                  <a:srgbClr val="000066"/>
                </a:solidFill>
                <a:latin typeface="Times New Roman" pitchFamily="18" charset="0"/>
                <a:cs typeface="Times New Roman" pitchFamily="18" charset="0"/>
              </a:rPr>
              <a:t>nd interaktionelle Probleme </a:t>
            </a:r>
            <a:r>
              <a:rPr lang="de-DE" sz="2400">
                <a:solidFill>
                  <a:srgbClr val="000066"/>
                </a:solidFill>
                <a:latin typeface="Times New Roman" pitchFamily="18" charset="0"/>
                <a:cs typeface="Times New Roman" pitchFamily="18" charset="0"/>
              </a:rPr>
              <a:t>-</a:t>
            </a:r>
          </a:p>
        </p:txBody>
      </p:sp>
      <p:sp>
        <p:nvSpPr>
          <p:cNvPr id="34822" name="Textfeld 5"/>
          <p:cNvSpPr txBox="1">
            <a:spLocks noChangeArrowheads="1"/>
          </p:cNvSpPr>
          <p:nvPr/>
        </p:nvSpPr>
        <p:spPr bwMode="auto">
          <a:xfrm>
            <a:off x="971550" y="1412875"/>
            <a:ext cx="7632700" cy="4616648"/>
          </a:xfrm>
          <a:prstGeom prst="rect">
            <a:avLst/>
          </a:prstGeom>
          <a:noFill/>
          <a:ln w="9525">
            <a:solidFill>
              <a:srgbClr val="002060"/>
            </a:solidFill>
            <a:miter lim="800000"/>
            <a:headEnd/>
            <a:tailEnd/>
          </a:ln>
        </p:spPr>
        <p:txBody>
          <a:bodyPr>
            <a:spAutoFit/>
          </a:bodyPr>
          <a:lstStyle/>
          <a:p>
            <a:pPr>
              <a:spcBef>
                <a:spcPts val="1200"/>
              </a:spcBef>
              <a:buFont typeface="Arial" charset="0"/>
              <a:buChar char="•"/>
              <a:tabLst>
                <a:tab pos="266700" algn="l"/>
              </a:tabLst>
            </a:pPr>
            <a:r>
              <a:rPr lang="de-DE" sz="2000">
                <a:solidFill>
                  <a:srgbClr val="002060"/>
                </a:solidFill>
                <a:latin typeface="Times New Roman" pitchFamily="18" charset="0"/>
                <a:cs typeface="Times New Roman" pitchFamily="18" charset="0"/>
              </a:rPr>
              <a:t> 	</a:t>
            </a:r>
            <a:r>
              <a:rPr lang="de-DE" sz="2200" b="1" smtClean="0">
                <a:solidFill>
                  <a:srgbClr val="006600"/>
                </a:solidFill>
                <a:latin typeface="Times New Roman" pitchFamily="18" charset="0"/>
                <a:cs typeface="Times New Roman" pitchFamily="18" charset="0"/>
              </a:rPr>
              <a:t>Interaktionelle Probleme. </a:t>
            </a:r>
            <a:r>
              <a:rPr lang="de-DE" sz="2200" smtClean="0">
                <a:solidFill>
                  <a:srgbClr val="002060"/>
                </a:solidFill>
                <a:latin typeface="Times New Roman" pitchFamily="18" charset="0"/>
                <a:cs typeface="Times New Roman" pitchFamily="18" charset="0"/>
              </a:rPr>
              <a:t>Systemische Therapie verwendet das Konzept des</a:t>
            </a: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problem-determinierten Systems oder Problem-systems, um interaktionelle Systeme zu bezeichnen, die ein Problem produzieren und reproduzieren.</a:t>
            </a:r>
            <a:endParaRPr lang="de-DE" sz="2200">
              <a:solidFill>
                <a:srgbClr val="002060"/>
              </a:solidFill>
              <a:latin typeface="Times New Roman" pitchFamily="18" charset="0"/>
              <a:cs typeface="Times New Roman" pitchFamily="18" charset="0"/>
            </a:endParaRPr>
          </a:p>
          <a:p>
            <a:pPr>
              <a:spcBef>
                <a:spcPts val="1200"/>
              </a:spcBef>
              <a:buFont typeface="Arial" charset="0"/>
              <a:buChar char="•"/>
              <a:tabLst>
                <a:tab pos="266700" algn="l"/>
              </a:tabLst>
            </a:pPr>
            <a:r>
              <a:rPr lang="de-DE" sz="2200" smtClean="0">
                <a:solidFill>
                  <a:srgbClr val="002060"/>
                </a:solidFill>
                <a:latin typeface="Times New Roman" pitchFamily="18" charset="0"/>
                <a:cs typeface="Times New Roman" pitchFamily="18" charset="0"/>
              </a:rPr>
              <a:t> </a:t>
            </a:r>
            <a:r>
              <a:rPr lang="de-DE" sz="2200">
                <a:solidFill>
                  <a:srgbClr val="002060"/>
                </a:solidFill>
                <a:latin typeface="Times New Roman" pitchFamily="18" charset="0"/>
                <a:cs typeface="Times New Roman" pitchFamily="18" charset="0"/>
              </a:rPr>
              <a:t>	</a:t>
            </a:r>
            <a:r>
              <a:rPr lang="de-DE" sz="2200" b="1" smtClean="0">
                <a:solidFill>
                  <a:srgbClr val="006600"/>
                </a:solidFill>
                <a:latin typeface="Times New Roman" pitchFamily="18" charset="0"/>
                <a:cs typeface="Times New Roman" pitchFamily="18" charset="0"/>
              </a:rPr>
              <a:t>Individuellle Probleme</a:t>
            </a:r>
            <a:r>
              <a:rPr lang="de-DE" sz="2200" smtClean="0">
                <a:solidFill>
                  <a:srgbClr val="002060"/>
                </a:solidFill>
                <a:latin typeface="Times New Roman" pitchFamily="18" charset="0"/>
                <a:cs typeface="Times New Roman" pitchFamily="18" charset="0"/>
              </a:rPr>
              <a:t>. Mit Bezug auf Individuen bietet sich an, das Konzept des </a:t>
            </a:r>
            <a:r>
              <a:rPr lang="de-DE" sz="2200" b="1" i="1" smtClean="0">
                <a:solidFill>
                  <a:srgbClr val="C00000"/>
                </a:solidFill>
                <a:latin typeface="Times New Roman" pitchFamily="18" charset="0"/>
                <a:cs typeface="Times New Roman" pitchFamily="18" charset="0"/>
              </a:rPr>
              <a:t>„Problem-Ichs“</a:t>
            </a:r>
            <a:r>
              <a:rPr lang="de-DE" sz="2200" smtClean="0">
                <a:solidFill>
                  <a:srgbClr val="000066"/>
                </a:solidFill>
                <a:latin typeface="Times New Roman" pitchFamily="18" charset="0"/>
                <a:cs typeface="Times New Roman" pitchFamily="18" charset="0"/>
              </a:rPr>
              <a:t> einzuführen,</a:t>
            </a:r>
            <a:r>
              <a:rPr lang="de-DE" sz="2200" b="1" i="1" smtClean="0">
                <a:solidFill>
                  <a:srgbClr val="000066"/>
                </a:solidFill>
                <a:latin typeface="Times New Roman" pitchFamily="18" charset="0"/>
                <a:cs typeface="Times New Roman" pitchFamily="18" charset="0"/>
              </a:rPr>
              <a:t> </a:t>
            </a:r>
            <a:r>
              <a:rPr lang="de-DE" sz="2200" smtClean="0">
                <a:solidFill>
                  <a:srgbClr val="000066"/>
                </a:solidFill>
                <a:latin typeface="Times New Roman" pitchFamily="18" charset="0"/>
                <a:cs typeface="Times New Roman" pitchFamily="18" charset="0"/>
              </a:rPr>
              <a:t>d.h. des psych-ischen Systems, das ein individuelles Problem reproduziert.</a:t>
            </a:r>
            <a:endParaRPr lang="de-DE" sz="2200">
              <a:solidFill>
                <a:srgbClr val="002060"/>
              </a:solidFill>
              <a:latin typeface="Times New Roman" pitchFamily="18" charset="0"/>
              <a:cs typeface="Times New Roman" pitchFamily="18" charset="0"/>
            </a:endParaRPr>
          </a:p>
          <a:p>
            <a:pPr>
              <a:spcBef>
                <a:spcPts val="1200"/>
              </a:spcBef>
              <a:buFont typeface="Arial" charset="0"/>
              <a:buChar char="•"/>
              <a:tabLst>
                <a:tab pos="266700" algn="l"/>
              </a:tabLst>
            </a:pPr>
            <a:r>
              <a:rPr lang="de-DE" sz="2200" smtClean="0">
                <a:solidFill>
                  <a:srgbClr val="002060"/>
                </a:solidFill>
                <a:latin typeface="Times New Roman" pitchFamily="18" charset="0"/>
                <a:cs typeface="Times New Roman" pitchFamily="18" charset="0"/>
              </a:rPr>
              <a:t> </a:t>
            </a: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Ein „Problem-Ich“ unterscheidet sich nicht strukturell von anderen psychischen Systemen: Es emergiert, es erhält sich, und es löst sich auf wie jedes andere psychische System.</a:t>
            </a:r>
            <a:endParaRPr lang="de-DE" sz="2200">
              <a:solidFill>
                <a:srgbClr val="002060"/>
              </a:solidFill>
              <a:latin typeface="Times New Roman" pitchFamily="18" charset="0"/>
              <a:cs typeface="Times New Roman" pitchFamily="18" charset="0"/>
            </a:endParaRPr>
          </a:p>
          <a:p>
            <a:pPr>
              <a:spcBef>
                <a:spcPts val="1200"/>
              </a:spcBef>
              <a:buFont typeface="Arial" charset="0"/>
              <a:buChar char="•"/>
              <a:tabLst>
                <a:tab pos="266700" algn="l"/>
              </a:tabLst>
            </a:pPr>
            <a:r>
              <a:rPr lang="de-DE" sz="2200" smtClean="0">
                <a:solidFill>
                  <a:srgbClr val="002060"/>
                </a:solidFill>
                <a:latin typeface="Times New Roman" pitchFamily="18" charset="0"/>
                <a:cs typeface="Times New Roman" pitchFamily="18" charset="0"/>
              </a:rPr>
              <a:t> </a:t>
            </a:r>
            <a:r>
              <a:rPr lang="de-DE" sz="2200">
                <a:solidFill>
                  <a:srgbClr val="002060"/>
                </a:solidFill>
                <a:latin typeface="Times New Roman" pitchFamily="18" charset="0"/>
                <a:cs typeface="Times New Roman" pitchFamily="18" charset="0"/>
              </a:rPr>
              <a:t>	</a:t>
            </a:r>
            <a:r>
              <a:rPr lang="de-DE" sz="2200" smtClean="0">
                <a:solidFill>
                  <a:srgbClr val="002060"/>
                </a:solidFill>
                <a:latin typeface="Times New Roman" pitchFamily="18" charset="0"/>
                <a:cs typeface="Times New Roman" pitchFamily="18" charset="0"/>
              </a:rPr>
              <a:t>Das Art und Weise wie Problemsysteme entstehen und sich ver-ändern ist auch auf individuelle bzw. „Problem-Iche“ anwendbar. </a:t>
            </a:r>
            <a:endParaRPr lang="de-DE" sz="220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4822">
                                            <p:txEl>
                                              <p:pRg st="0" end="0"/>
                                            </p:txEl>
                                          </p:spTgt>
                                        </p:tgtEl>
                                        <p:attrNameLst>
                                          <p:attrName>style.visibility</p:attrName>
                                        </p:attrNameLst>
                                      </p:cBhvr>
                                      <p:to>
                                        <p:strVal val="visible"/>
                                      </p:to>
                                    </p:set>
                                    <p:animEffect transition="in" filter="blinds(horizontal)">
                                      <p:cBhvr>
                                        <p:cTn id="7" dur="500"/>
                                        <p:tgtEl>
                                          <p:spTgt spid="348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22">
                                            <p:txEl>
                                              <p:pRg st="1" end="1"/>
                                            </p:txEl>
                                          </p:spTgt>
                                        </p:tgtEl>
                                        <p:attrNameLst>
                                          <p:attrName>style.visibility</p:attrName>
                                        </p:attrNameLst>
                                      </p:cBhvr>
                                      <p:to>
                                        <p:strVal val="visible"/>
                                      </p:to>
                                    </p:set>
                                    <p:animEffect transition="in" filter="blinds(horizontal)">
                                      <p:cBhvr>
                                        <p:cTn id="12" dur="500"/>
                                        <p:tgtEl>
                                          <p:spTgt spid="348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4822">
                                            <p:txEl>
                                              <p:pRg st="2" end="2"/>
                                            </p:txEl>
                                          </p:spTgt>
                                        </p:tgtEl>
                                        <p:attrNameLst>
                                          <p:attrName>style.visibility</p:attrName>
                                        </p:attrNameLst>
                                      </p:cBhvr>
                                      <p:to>
                                        <p:strVal val="visible"/>
                                      </p:to>
                                    </p:set>
                                    <p:animEffect transition="in" filter="blinds(horizontal)">
                                      <p:cBhvr>
                                        <p:cTn id="17" dur="500"/>
                                        <p:tgtEl>
                                          <p:spTgt spid="348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4822">
                                            <p:txEl>
                                              <p:pRg st="3" end="3"/>
                                            </p:txEl>
                                          </p:spTgt>
                                        </p:tgtEl>
                                        <p:attrNameLst>
                                          <p:attrName>style.visibility</p:attrName>
                                        </p:attrNameLst>
                                      </p:cBhvr>
                                      <p:to>
                                        <p:strVal val="visible"/>
                                      </p:to>
                                    </p:set>
                                    <p:animEffect transition="in" filter="blinds(horizontal)">
                                      <p:cBhvr>
                                        <p:cTn id="22" dur="500"/>
                                        <p:tgtEl>
                                          <p:spTgt spid="348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umsplatzhalter 1"/>
          <p:cNvSpPr>
            <a:spLocks noGrp="1"/>
          </p:cNvSpPr>
          <p:nvPr>
            <p:ph type="dt" sz="quarter" idx="10"/>
          </p:nvPr>
        </p:nvSpPr>
        <p:spPr>
          <a:noFill/>
        </p:spPr>
        <p:txBody>
          <a:bodyPr/>
          <a:lstStyle/>
          <a:p>
            <a:r>
              <a:rPr lang="de-DE" smtClean="0"/>
              <a:t>May 2011</a:t>
            </a:r>
          </a:p>
        </p:txBody>
      </p:sp>
      <p:sp>
        <p:nvSpPr>
          <p:cNvPr id="36867" name="Fußzeilenplatzhalter 2"/>
          <p:cNvSpPr>
            <a:spLocks noGrp="1"/>
          </p:cNvSpPr>
          <p:nvPr>
            <p:ph type="ftr" sz="quarter" idx="11"/>
          </p:nvPr>
        </p:nvSpPr>
        <p:spPr>
          <a:noFill/>
        </p:spPr>
        <p:txBody>
          <a:bodyPr/>
          <a:lstStyle/>
          <a:p>
            <a:r>
              <a:rPr lang="de-DE" smtClean="0"/>
              <a:t>Dr. K. Ludewig</a:t>
            </a:r>
          </a:p>
        </p:txBody>
      </p:sp>
      <p:sp>
        <p:nvSpPr>
          <p:cNvPr id="36868" name="Foliennummernplatzhalter 3"/>
          <p:cNvSpPr>
            <a:spLocks noGrp="1"/>
          </p:cNvSpPr>
          <p:nvPr>
            <p:ph type="sldNum" sz="quarter" idx="12"/>
          </p:nvPr>
        </p:nvSpPr>
        <p:spPr>
          <a:noFill/>
        </p:spPr>
        <p:txBody>
          <a:bodyPr/>
          <a:lstStyle/>
          <a:p>
            <a:fld id="{B84E2575-16C5-41FD-A24D-EF2551F9F818}" type="slidenum">
              <a:rPr lang="de-DE" smtClean="0"/>
              <a:pPr/>
              <a:t>36</a:t>
            </a:fld>
            <a:endParaRPr lang="de-DE" smtClean="0"/>
          </a:p>
        </p:txBody>
      </p:sp>
      <p:sp>
        <p:nvSpPr>
          <p:cNvPr id="41986" name="Rectangle 2"/>
          <p:cNvSpPr>
            <a:spLocks noChangeArrowheads="1"/>
          </p:cNvSpPr>
          <p:nvPr/>
        </p:nvSpPr>
        <p:spPr bwMode="auto">
          <a:xfrm>
            <a:off x="684212" y="1341438"/>
            <a:ext cx="7848227" cy="4463826"/>
          </a:xfrm>
          <a:prstGeom prst="rect">
            <a:avLst/>
          </a:prstGeom>
          <a:noFill/>
          <a:ln w="9525">
            <a:solidFill>
              <a:srgbClr val="CC3300"/>
            </a:solidFill>
            <a:miter lim="800000"/>
            <a:headEnd/>
            <a:tailEnd/>
          </a:ln>
        </p:spPr>
        <p:txBody>
          <a:bodyPr/>
          <a:lstStyle/>
          <a:p>
            <a:pPr marL="361950" indent="-361950">
              <a:spcBef>
                <a:spcPct val="20000"/>
              </a:spcBef>
            </a:pPr>
            <a:r>
              <a:rPr lang="de-DE" sz="2400" b="1" u="sng" smtClean="0">
                <a:solidFill>
                  <a:srgbClr val="006600"/>
                </a:solidFill>
                <a:latin typeface="Times New Roman" pitchFamily="18" charset="0"/>
              </a:rPr>
              <a:t>These:</a:t>
            </a:r>
            <a:r>
              <a:rPr lang="de-DE" sz="2400" smtClean="0">
                <a:solidFill>
                  <a:srgbClr val="000066"/>
                </a:solidFill>
                <a:latin typeface="Times New Roman" pitchFamily="18" charset="0"/>
              </a:rPr>
              <a:t> </a:t>
            </a:r>
            <a:endParaRPr lang="de-DE" sz="2400">
              <a:solidFill>
                <a:srgbClr val="000066"/>
              </a:solidFill>
              <a:latin typeface="Times New Roman" pitchFamily="18" charset="0"/>
            </a:endParaRPr>
          </a:p>
          <a:p>
            <a:pPr marL="361950" indent="-361950">
              <a:spcBef>
                <a:spcPct val="20000"/>
              </a:spcBef>
            </a:pPr>
            <a:r>
              <a:rPr lang="de-DE" sz="2400" smtClean="0">
                <a:solidFill>
                  <a:srgbClr val="000066"/>
                </a:solidFill>
                <a:latin typeface="Times New Roman" pitchFamily="18" charset="0"/>
              </a:rPr>
              <a:t>Menschliche Probleme folgen der „Logik“ einer konservativen </a:t>
            </a:r>
            <a:r>
              <a:rPr lang="de-DE" sz="2400" b="1" i="1" smtClean="0">
                <a:solidFill>
                  <a:srgbClr val="C00000"/>
                </a:solidFill>
                <a:latin typeface="Times New Roman" pitchFamily="18" charset="0"/>
              </a:rPr>
              <a:t>emotionalen Dynamik</a:t>
            </a:r>
            <a:r>
              <a:rPr lang="de-DE" sz="2400" b="1" smtClean="0">
                <a:solidFill>
                  <a:srgbClr val="CC3300"/>
                </a:solidFill>
                <a:latin typeface="Times New Roman" pitchFamily="18" charset="0"/>
              </a:rPr>
              <a:t>:</a:t>
            </a:r>
            <a:endParaRPr lang="de-DE" sz="2400" b="1">
              <a:solidFill>
                <a:srgbClr val="CC3300"/>
              </a:solidFill>
              <a:latin typeface="Times New Roman" pitchFamily="18" charset="0"/>
            </a:endParaRPr>
          </a:p>
          <a:p>
            <a:pPr marL="361950" indent="-361950">
              <a:spcBef>
                <a:spcPct val="20000"/>
              </a:spcBef>
              <a:buFontTx/>
              <a:buChar char="•"/>
            </a:pPr>
            <a:r>
              <a:rPr lang="de-DE" sz="2400" smtClean="0">
                <a:solidFill>
                  <a:srgbClr val="000066"/>
                </a:solidFill>
                <a:latin typeface="Times New Roman" pitchFamily="18" charset="0"/>
              </a:rPr>
              <a:t>Angesichts von </a:t>
            </a:r>
            <a:r>
              <a:rPr lang="de-DE" sz="2400" b="1" i="1" smtClean="0">
                <a:solidFill>
                  <a:srgbClr val="C00000"/>
                </a:solidFill>
                <a:latin typeface="Times New Roman" pitchFamily="18" charset="0"/>
              </a:rPr>
              <a:t>Ungewissheit</a:t>
            </a:r>
            <a:r>
              <a:rPr lang="de-DE" sz="2400" smtClean="0">
                <a:solidFill>
                  <a:srgbClr val="000066"/>
                </a:solidFill>
                <a:latin typeface="Times New Roman" pitchFamily="18" charset="0"/>
              </a:rPr>
              <a:t> gilt es, lieber auszuhalten als eine Veränderung zu riskieren, die alles noch verschlim-mern könnte </a:t>
            </a:r>
            <a:r>
              <a:rPr lang="de-DE" sz="2000" b="1" i="1" smtClean="0">
                <a:solidFill>
                  <a:srgbClr val="0070C0"/>
                </a:solidFill>
                <a:latin typeface="Times New Roman" pitchFamily="18" charset="0"/>
                <a:cs typeface="Times New Roman" pitchFamily="18" charset="0"/>
              </a:rPr>
              <a:t>(„Lieber ein Spatz in der Hand als eine Taube…</a:t>
            </a:r>
            <a:r>
              <a:rPr lang="en-US" sz="2000" b="1" i="1" smtClean="0">
                <a:solidFill>
                  <a:srgbClr val="0070C0"/>
                </a:solidFill>
                <a:latin typeface="Times New Roman" pitchFamily="18" charset="0"/>
                <a:cs typeface="Times New Roman" pitchFamily="18" charset="0"/>
              </a:rPr>
              <a:t>”). </a:t>
            </a:r>
            <a:endParaRPr lang="de-DE" sz="2000" b="1" i="1">
              <a:solidFill>
                <a:srgbClr val="0070C0"/>
              </a:solidFill>
              <a:latin typeface="Times New Roman" pitchFamily="18" charset="0"/>
              <a:cs typeface="Times New Roman" pitchFamily="18" charset="0"/>
            </a:endParaRPr>
          </a:p>
          <a:p>
            <a:pPr marL="361950" indent="-361950">
              <a:spcBef>
                <a:spcPct val="20000"/>
              </a:spcBef>
              <a:buFontTx/>
              <a:buChar char="•"/>
            </a:pPr>
            <a:r>
              <a:rPr lang="de-DE" sz="2400" smtClean="0">
                <a:solidFill>
                  <a:srgbClr val="000066"/>
                </a:solidFill>
                <a:latin typeface="Times New Roman" pitchFamily="18" charset="0"/>
              </a:rPr>
              <a:t>Die notwendigen Veränderungen werden als riskant erlebt; sie erfordern daher ein </a:t>
            </a:r>
            <a:r>
              <a:rPr lang="de-DE" sz="2400" b="1" i="1" smtClean="0">
                <a:solidFill>
                  <a:srgbClr val="C00000"/>
                </a:solidFill>
                <a:latin typeface="Times New Roman" pitchFamily="18" charset="0"/>
              </a:rPr>
              <a:t>Wagnis</a:t>
            </a:r>
            <a:r>
              <a:rPr lang="de-DE" sz="2400" smtClean="0">
                <a:solidFill>
                  <a:srgbClr val="000066"/>
                </a:solidFill>
                <a:latin typeface="Times New Roman" pitchFamily="18" charset="0"/>
              </a:rPr>
              <a:t>.</a:t>
            </a:r>
          </a:p>
          <a:p>
            <a:pPr marL="361950" indent="-361950">
              <a:spcBef>
                <a:spcPct val="20000"/>
              </a:spcBef>
            </a:pPr>
            <a:r>
              <a:rPr lang="de-DE" sz="2400" b="1" u="sng" smtClean="0">
                <a:solidFill>
                  <a:srgbClr val="006600"/>
                </a:solidFill>
                <a:latin typeface="Times New Roman" pitchFamily="18" charset="0"/>
                <a:cs typeface="Times New Roman" pitchFamily="18" charset="0"/>
              </a:rPr>
              <a:t>Also:</a:t>
            </a:r>
            <a:r>
              <a:rPr lang="de-DE" sz="2400" smtClean="0">
                <a:solidFill>
                  <a:srgbClr val="000066"/>
                </a:solidFill>
                <a:latin typeface="Times New Roman" pitchFamily="18" charset="0"/>
                <a:cs typeface="Times New Roman" pitchFamily="18" charset="0"/>
              </a:rPr>
              <a:t> 	Psychotherapie soll Bedingungen schaffen, die ein</a:t>
            </a:r>
            <a:r>
              <a:rPr lang="de-DE" sz="2400" smtClean="0">
                <a:latin typeface="Times New Roman" pitchFamily="18" charset="0"/>
                <a:cs typeface="Times New Roman" pitchFamily="18" charset="0"/>
              </a:rPr>
              <a:t>  	</a:t>
            </a:r>
            <a:r>
              <a:rPr lang="de-DE" sz="2400" b="1" smtClean="0">
                <a:solidFill>
                  <a:srgbClr val="CC3300"/>
                </a:solidFill>
                <a:latin typeface="Times New Roman" pitchFamily="18" charset="0"/>
                <a:cs typeface="Times New Roman" pitchFamily="18" charset="0"/>
              </a:rPr>
              <a:t>Wagnis</a:t>
            </a:r>
            <a:r>
              <a:rPr lang="de-DE" sz="2400" smtClean="0">
                <a:latin typeface="Times New Roman" pitchFamily="18" charset="0"/>
                <a:cs typeface="Times New Roman" pitchFamily="18" charset="0"/>
              </a:rPr>
              <a:t> </a:t>
            </a:r>
            <a:r>
              <a:rPr lang="de-DE" sz="2400" smtClean="0">
                <a:solidFill>
                  <a:srgbClr val="000066"/>
                </a:solidFill>
                <a:latin typeface="Times New Roman" pitchFamily="18" charset="0"/>
                <a:cs typeface="Times New Roman" pitchFamily="18" charset="0"/>
              </a:rPr>
              <a:t>begünstigen und so auch einen</a:t>
            </a:r>
            <a:r>
              <a:rPr lang="de-DE" sz="2400" smtClean="0">
                <a:latin typeface="Times New Roman" pitchFamily="18" charset="0"/>
                <a:cs typeface="Times New Roman" pitchFamily="18" charset="0"/>
              </a:rPr>
              <a:t> </a:t>
            </a:r>
            <a:r>
              <a:rPr lang="de-DE" sz="2400" b="1" smtClean="0">
                <a:solidFill>
                  <a:srgbClr val="CC3300"/>
                </a:solidFill>
                <a:latin typeface="Times New Roman" pitchFamily="18" charset="0"/>
                <a:cs typeface="Times New Roman" pitchFamily="18" charset="0"/>
              </a:rPr>
              <a:t>Wechsel 	der Präferenzen</a:t>
            </a:r>
            <a:r>
              <a:rPr lang="de-DE" sz="2400" b="1" smtClean="0">
                <a:solidFill>
                  <a:schemeClr val="tx2"/>
                </a:solidFill>
                <a:latin typeface="Times New Roman" pitchFamily="18" charset="0"/>
                <a:cs typeface="Times New Roman" pitchFamily="18" charset="0"/>
              </a:rPr>
              <a:t> </a:t>
            </a:r>
            <a:r>
              <a:rPr lang="de-DE" sz="2400" b="1" i="1" smtClean="0">
                <a:solidFill>
                  <a:srgbClr val="006600"/>
                </a:solidFill>
                <a:latin typeface="Times New Roman" pitchFamily="18" charset="0"/>
                <a:cs typeface="Times New Roman" pitchFamily="18" charset="0"/>
              </a:rPr>
              <a:t>(</a:t>
            </a:r>
            <a:r>
              <a:rPr lang="de-DE" sz="2400" b="1" smtClean="0">
                <a:solidFill>
                  <a:srgbClr val="006600"/>
                </a:solidFill>
                <a:latin typeface="Times New Roman" pitchFamily="18" charset="0"/>
                <a:cs typeface="Times New Roman" pitchFamily="18" charset="0"/>
                <a:sym typeface="Symbol" pitchFamily="18" charset="2"/>
              </a:rPr>
              <a:t></a:t>
            </a:r>
            <a:r>
              <a:rPr lang="de-DE" sz="2400" b="1" i="1" smtClean="0">
                <a:solidFill>
                  <a:srgbClr val="006600"/>
                </a:solidFill>
                <a:latin typeface="Times New Roman" pitchFamily="18" charset="0"/>
                <a:cs typeface="Times New Roman" pitchFamily="18" charset="0"/>
                <a:sym typeface="Symbol" pitchFamily="18" charset="2"/>
              </a:rPr>
              <a:t> mehr-vom-anderen)</a:t>
            </a:r>
            <a:r>
              <a:rPr lang="de-DE" sz="2400" i="1" smtClean="0">
                <a:solidFill>
                  <a:srgbClr val="006600"/>
                </a:solidFill>
                <a:latin typeface="Times New Roman" pitchFamily="18" charset="0"/>
                <a:cs typeface="Times New Roman" pitchFamily="18" charset="0"/>
              </a:rPr>
              <a:t>.</a:t>
            </a:r>
          </a:p>
        </p:txBody>
      </p:sp>
      <p:sp>
        <p:nvSpPr>
          <p:cNvPr id="36870" name="Rectangle 3"/>
          <p:cNvSpPr>
            <a:spLocks noChangeArrowheads="1"/>
          </p:cNvSpPr>
          <p:nvPr/>
        </p:nvSpPr>
        <p:spPr bwMode="auto">
          <a:xfrm>
            <a:off x="684213" y="260350"/>
            <a:ext cx="7772400" cy="865188"/>
          </a:xfrm>
          <a:prstGeom prst="rect">
            <a:avLst/>
          </a:prstGeom>
          <a:solidFill>
            <a:schemeClr val="bg1"/>
          </a:solidFill>
          <a:ln w="9525">
            <a:solidFill>
              <a:schemeClr val="bg1"/>
            </a:solidFill>
            <a:miter lim="800000"/>
            <a:headEnd/>
            <a:tailEnd/>
          </a:ln>
        </p:spPr>
        <p:txBody>
          <a:bodyPr anchor="ctr"/>
          <a:lstStyle/>
          <a:p>
            <a:pPr algn="ctr"/>
            <a:r>
              <a:rPr lang="de-DE" sz="3200" smtClean="0">
                <a:solidFill>
                  <a:srgbClr val="C00000"/>
                </a:solidFill>
                <a:latin typeface="Times New Roman" pitchFamily="18" charset="0"/>
              </a:rPr>
              <a:t>„Problems“ II</a:t>
            </a:r>
            <a:endParaRPr lang="de-DE" sz="3200">
              <a:solidFill>
                <a:srgbClr val="C00000"/>
              </a:solidFill>
              <a:latin typeface="Times New Roman" pitchFamily="18" charset="0"/>
            </a:endParaRPr>
          </a:p>
          <a:p>
            <a:pPr algn="ctr"/>
            <a:r>
              <a:rPr lang="de-DE" sz="2800">
                <a:solidFill>
                  <a:srgbClr val="000066"/>
                </a:solidFill>
                <a:latin typeface="Times New Roman" pitchFamily="18" charset="0"/>
              </a:rPr>
              <a:t>- </a:t>
            </a:r>
            <a:r>
              <a:rPr lang="de-DE" sz="2800" smtClean="0">
                <a:solidFill>
                  <a:srgbClr val="000066"/>
                </a:solidFill>
                <a:latin typeface="Times New Roman" pitchFamily="18" charset="0"/>
              </a:rPr>
              <a:t>Emergenz und Veränderung </a:t>
            </a:r>
            <a:r>
              <a:rPr lang="de-DE" sz="2800">
                <a:solidFill>
                  <a:srgbClr val="000066"/>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 calcmode="lin" valueType="num">
                                      <p:cBhvr additive="base">
                                        <p:cTn id="7" dur="500" fill="hold"/>
                                        <p:tgtEl>
                                          <p:spTgt spid="419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6">
                                            <p:txEl>
                                              <p:pRg st="1" end="1"/>
                                            </p:txEl>
                                          </p:spTgt>
                                        </p:tgtEl>
                                        <p:attrNameLst>
                                          <p:attrName>style.visibility</p:attrName>
                                        </p:attrNameLst>
                                      </p:cBhvr>
                                      <p:to>
                                        <p:strVal val="visible"/>
                                      </p:to>
                                    </p:set>
                                    <p:anim calcmode="lin" valueType="num">
                                      <p:cBhvr additive="base">
                                        <p:cTn id="13" dur="500" fill="hold"/>
                                        <p:tgtEl>
                                          <p:spTgt spid="419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6">
                                            <p:txEl>
                                              <p:pRg st="2" end="2"/>
                                            </p:txEl>
                                          </p:spTgt>
                                        </p:tgtEl>
                                        <p:attrNameLst>
                                          <p:attrName>style.visibility</p:attrName>
                                        </p:attrNameLst>
                                      </p:cBhvr>
                                      <p:to>
                                        <p:strVal val="visible"/>
                                      </p:to>
                                    </p:set>
                                    <p:anim calcmode="lin" valueType="num">
                                      <p:cBhvr additive="base">
                                        <p:cTn id="19" dur="500" fill="hold"/>
                                        <p:tgtEl>
                                          <p:spTgt spid="419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6">
                                            <p:txEl>
                                              <p:pRg st="3" end="3"/>
                                            </p:txEl>
                                          </p:spTgt>
                                        </p:tgtEl>
                                        <p:attrNameLst>
                                          <p:attrName>style.visibility</p:attrName>
                                        </p:attrNameLst>
                                      </p:cBhvr>
                                      <p:to>
                                        <p:strVal val="visible"/>
                                      </p:to>
                                    </p:set>
                                    <p:anim calcmode="lin" valueType="num">
                                      <p:cBhvr additive="base">
                                        <p:cTn id="25" dur="500" fill="hold"/>
                                        <p:tgtEl>
                                          <p:spTgt spid="419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86">
                                            <p:txEl>
                                              <p:pRg st="4" end="4"/>
                                            </p:txEl>
                                          </p:spTgt>
                                        </p:tgtEl>
                                        <p:attrNameLst>
                                          <p:attrName>style.visibility</p:attrName>
                                        </p:attrNameLst>
                                      </p:cBhvr>
                                      <p:to>
                                        <p:strVal val="visible"/>
                                      </p:to>
                                    </p:set>
                                    <p:anim calcmode="lin" valueType="num">
                                      <p:cBhvr additive="base">
                                        <p:cTn id="31" dur="500" fill="hold"/>
                                        <p:tgtEl>
                                          <p:spTgt spid="4198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98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de-DE" smtClean="0"/>
              <a:t>May 2011</a:t>
            </a:r>
            <a:endParaRPr lang="de-DE"/>
          </a:p>
        </p:txBody>
      </p:sp>
      <p:sp>
        <p:nvSpPr>
          <p:cNvPr id="3" name="Fußzeilenplatzhalter 2"/>
          <p:cNvSpPr>
            <a:spLocks noGrp="1"/>
          </p:cNvSpPr>
          <p:nvPr>
            <p:ph type="ftr" sz="quarter" idx="11"/>
          </p:nvPr>
        </p:nvSpPr>
        <p:spPr/>
        <p:txBody>
          <a:bodyPr/>
          <a:lstStyle/>
          <a:p>
            <a:pPr>
              <a:defRPr/>
            </a:pPr>
            <a:r>
              <a:rPr lang="de-DE" smtClean="0"/>
              <a:t>Dr. K. Ludewig</a:t>
            </a:r>
            <a:endParaRPr lang="de-DE"/>
          </a:p>
        </p:txBody>
      </p:sp>
      <p:sp>
        <p:nvSpPr>
          <p:cNvPr id="4" name="Foliennummernplatzhalter 3"/>
          <p:cNvSpPr>
            <a:spLocks noGrp="1"/>
          </p:cNvSpPr>
          <p:nvPr>
            <p:ph type="sldNum" sz="quarter" idx="12"/>
          </p:nvPr>
        </p:nvSpPr>
        <p:spPr/>
        <p:txBody>
          <a:bodyPr/>
          <a:lstStyle/>
          <a:p>
            <a:pPr>
              <a:defRPr/>
            </a:pPr>
            <a:fld id="{EE35681B-F8DE-46C1-8373-5DDDA01AC4C0}" type="slidenum">
              <a:rPr lang="de-DE" smtClean="0"/>
              <a:pPr>
                <a:defRPr/>
              </a:pPr>
              <a:t>37</a:t>
            </a:fld>
            <a:endParaRPr lang="de-DE"/>
          </a:p>
        </p:txBody>
      </p:sp>
      <p:sp>
        <p:nvSpPr>
          <p:cNvPr id="5" name="Textfeld 4"/>
          <p:cNvSpPr txBox="1"/>
          <p:nvPr/>
        </p:nvSpPr>
        <p:spPr>
          <a:xfrm>
            <a:off x="971600" y="980728"/>
            <a:ext cx="7200800" cy="584775"/>
          </a:xfrm>
          <a:prstGeom prst="rect">
            <a:avLst/>
          </a:prstGeom>
          <a:solidFill>
            <a:schemeClr val="bg1"/>
          </a:solidFill>
          <a:ln>
            <a:solidFill>
              <a:srgbClr val="C00000"/>
            </a:solidFill>
          </a:ln>
        </p:spPr>
        <p:txBody>
          <a:bodyPr wrap="square" rtlCol="0">
            <a:spAutoFit/>
          </a:bodyPr>
          <a:lstStyle/>
          <a:p>
            <a:pPr algn="ctr"/>
            <a:r>
              <a:rPr lang="de-DE" sz="3200" smtClean="0">
                <a:solidFill>
                  <a:srgbClr val="C00000"/>
                </a:solidFill>
                <a:latin typeface="+mj-lt"/>
              </a:rPr>
              <a:t>„Klinisch“ relevante Probleme</a:t>
            </a:r>
            <a:endParaRPr lang="de-DE" sz="3200">
              <a:solidFill>
                <a:srgbClr val="C00000"/>
              </a:solidFill>
              <a:latin typeface="+mj-lt"/>
            </a:endParaRPr>
          </a:p>
        </p:txBody>
      </p:sp>
      <p:sp>
        <p:nvSpPr>
          <p:cNvPr id="7" name="Textfeld 6"/>
          <p:cNvSpPr txBox="1"/>
          <p:nvPr/>
        </p:nvSpPr>
        <p:spPr>
          <a:xfrm>
            <a:off x="1115616" y="2420888"/>
            <a:ext cx="7632848" cy="2246769"/>
          </a:xfrm>
          <a:prstGeom prst="rect">
            <a:avLst/>
          </a:prstGeom>
          <a:noFill/>
          <a:ln>
            <a:solidFill>
              <a:srgbClr val="000066"/>
            </a:solidFill>
          </a:ln>
        </p:spPr>
        <p:txBody>
          <a:bodyPr wrap="square" rtlCol="0">
            <a:spAutoFit/>
          </a:bodyPr>
          <a:lstStyle/>
          <a:p>
            <a:r>
              <a:rPr lang="de-DE" sz="2800" smtClean="0">
                <a:solidFill>
                  <a:srgbClr val="000066"/>
                </a:solidFill>
                <a:latin typeface="Times New Roman" pitchFamily="18" charset="0"/>
                <a:cs typeface="Times New Roman" pitchFamily="18" charset="0"/>
              </a:rPr>
              <a:t>Individuelles Problem     :   Problem-Ich</a:t>
            </a:r>
          </a:p>
          <a:p>
            <a:r>
              <a:rPr lang="de-DE" sz="2800" smtClean="0">
                <a:solidFill>
                  <a:srgbClr val="000066"/>
                </a:solidFill>
                <a:latin typeface="Times New Roman" pitchFamily="18" charset="0"/>
                <a:cs typeface="Times New Roman" pitchFamily="18" charset="0"/>
              </a:rPr>
              <a:t>				  (Psychisches System)</a:t>
            </a:r>
          </a:p>
          <a:p>
            <a:endParaRPr lang="de-DE" sz="2800" smtClean="0">
              <a:solidFill>
                <a:srgbClr val="000066"/>
              </a:solidFill>
              <a:latin typeface="Times New Roman" pitchFamily="18" charset="0"/>
              <a:cs typeface="Times New Roman" pitchFamily="18" charset="0"/>
            </a:endParaRPr>
          </a:p>
          <a:p>
            <a:r>
              <a:rPr lang="de-DE" sz="2800" smtClean="0">
                <a:solidFill>
                  <a:srgbClr val="000066"/>
                </a:solidFill>
                <a:latin typeface="Times New Roman" pitchFamily="18" charset="0"/>
                <a:cs typeface="Times New Roman" pitchFamily="18" charset="0"/>
              </a:rPr>
              <a:t>Interaktionelles Problem :   Problemsystem</a:t>
            </a:r>
          </a:p>
          <a:p>
            <a:r>
              <a:rPr lang="de-DE" sz="2800" smtClean="0">
                <a:solidFill>
                  <a:srgbClr val="000066"/>
                </a:solidFill>
                <a:latin typeface="Times New Roman" pitchFamily="18" charset="0"/>
                <a:cs typeface="Times New Roman" pitchFamily="18" charset="0"/>
              </a:rPr>
              <a:t>				  (Interaktionelles System)</a:t>
            </a:r>
            <a:endParaRPr lang="de-DE" sz="2800">
              <a:solidFill>
                <a:srgbClr val="000066"/>
              </a:solidFill>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umsplatzhalter 1"/>
          <p:cNvSpPr>
            <a:spLocks noGrp="1"/>
          </p:cNvSpPr>
          <p:nvPr>
            <p:ph type="dt" sz="quarter" idx="10"/>
          </p:nvPr>
        </p:nvSpPr>
        <p:spPr>
          <a:noFill/>
        </p:spPr>
        <p:txBody>
          <a:bodyPr/>
          <a:lstStyle/>
          <a:p>
            <a:r>
              <a:rPr lang="de-DE" smtClean="0"/>
              <a:t>May 2011</a:t>
            </a:r>
          </a:p>
        </p:txBody>
      </p:sp>
      <p:sp>
        <p:nvSpPr>
          <p:cNvPr id="27651" name="Fußzeilenplatzhalter 2"/>
          <p:cNvSpPr>
            <a:spLocks noGrp="1"/>
          </p:cNvSpPr>
          <p:nvPr>
            <p:ph type="ftr" sz="quarter" idx="11"/>
          </p:nvPr>
        </p:nvSpPr>
        <p:spPr>
          <a:noFill/>
        </p:spPr>
        <p:txBody>
          <a:bodyPr/>
          <a:lstStyle/>
          <a:p>
            <a:r>
              <a:rPr lang="de-DE" smtClean="0"/>
              <a:t>Dr. K. Ludewig</a:t>
            </a:r>
          </a:p>
        </p:txBody>
      </p:sp>
      <p:sp>
        <p:nvSpPr>
          <p:cNvPr id="27652" name="Foliennummernplatzhalter 3"/>
          <p:cNvSpPr>
            <a:spLocks noGrp="1"/>
          </p:cNvSpPr>
          <p:nvPr>
            <p:ph type="sldNum" sz="quarter" idx="12"/>
          </p:nvPr>
        </p:nvSpPr>
        <p:spPr>
          <a:noFill/>
        </p:spPr>
        <p:txBody>
          <a:bodyPr/>
          <a:lstStyle/>
          <a:p>
            <a:fld id="{67966BC3-4256-4777-9B91-7DD399C49112}" type="slidenum">
              <a:rPr lang="de-DE" smtClean="0"/>
              <a:pPr/>
              <a:t>38</a:t>
            </a:fld>
            <a:endParaRPr lang="de-DE" smtClean="0"/>
          </a:p>
        </p:txBody>
      </p:sp>
      <p:sp>
        <p:nvSpPr>
          <p:cNvPr id="657410" name="Text Box 2"/>
          <p:cNvSpPr txBox="1">
            <a:spLocks noChangeArrowheads="1"/>
          </p:cNvSpPr>
          <p:nvPr/>
        </p:nvSpPr>
        <p:spPr bwMode="auto">
          <a:xfrm>
            <a:off x="755576" y="2204864"/>
            <a:ext cx="7674049" cy="3539430"/>
          </a:xfrm>
          <a:prstGeom prst="rect">
            <a:avLst/>
          </a:prstGeom>
          <a:solidFill>
            <a:schemeClr val="accent5"/>
          </a:solidFill>
          <a:ln w="9525">
            <a:solidFill>
              <a:srgbClr val="CC3300"/>
            </a:solidFill>
            <a:miter lim="800000"/>
            <a:headEnd/>
            <a:tailEnd/>
          </a:ln>
        </p:spPr>
        <p:txBody>
          <a:bodyPr wrap="square">
            <a:spAutoFit/>
          </a:bodyPr>
          <a:lstStyle/>
          <a:p>
            <a:pPr algn="just"/>
            <a:r>
              <a:rPr lang="de-DE" sz="2800" b="1">
                <a:solidFill>
                  <a:srgbClr val="800080"/>
                </a:solidFill>
                <a:latin typeface="Times New Roman" pitchFamily="18" charset="0"/>
                <a:cs typeface="Times New Roman" pitchFamily="18" charset="0"/>
              </a:rPr>
              <a:t>„Klinisch“</a:t>
            </a:r>
            <a:r>
              <a:rPr lang="de-DE" sz="2800" b="1">
                <a:solidFill>
                  <a:srgbClr val="0000CC"/>
                </a:solidFill>
                <a:latin typeface="Times New Roman" pitchFamily="18" charset="0"/>
                <a:cs typeface="Times New Roman" pitchFamily="18" charset="0"/>
              </a:rPr>
              <a:t> </a:t>
            </a:r>
            <a:r>
              <a:rPr lang="de-DE" sz="2800">
                <a:solidFill>
                  <a:srgbClr val="0000CC"/>
                </a:solidFill>
                <a:latin typeface="Times New Roman" pitchFamily="18" charset="0"/>
                <a:cs typeface="Times New Roman" pitchFamily="18" charset="0"/>
              </a:rPr>
              <a:t>relevante </a:t>
            </a:r>
            <a:r>
              <a:rPr lang="de-DE" sz="2800" b="1">
                <a:solidFill>
                  <a:srgbClr val="CC3300"/>
                </a:solidFill>
                <a:latin typeface="Times New Roman" pitchFamily="18" charset="0"/>
                <a:cs typeface="Times New Roman" pitchFamily="18" charset="0"/>
              </a:rPr>
              <a:t>Lebensprobleme</a:t>
            </a:r>
            <a:r>
              <a:rPr lang="de-DE" sz="2800">
                <a:solidFill>
                  <a:srgbClr val="0000CC"/>
                </a:solidFill>
                <a:latin typeface="Times New Roman" pitchFamily="18" charset="0"/>
                <a:cs typeface="Times New Roman" pitchFamily="18" charset="0"/>
              </a:rPr>
              <a:t> sind </a:t>
            </a:r>
            <a:r>
              <a:rPr lang="de-DE" sz="2800" b="1" u="sng">
                <a:solidFill>
                  <a:srgbClr val="663300"/>
                </a:solidFill>
                <a:latin typeface="Times New Roman" pitchFamily="18" charset="0"/>
                <a:cs typeface="Times New Roman" pitchFamily="18" charset="0"/>
              </a:rPr>
              <a:t>individuelle</a:t>
            </a:r>
            <a:r>
              <a:rPr lang="de-DE" sz="2800">
                <a:solidFill>
                  <a:srgbClr val="0000CC"/>
                </a:solidFill>
                <a:latin typeface="Times New Roman" pitchFamily="18" charset="0"/>
                <a:cs typeface="Times New Roman" pitchFamily="18" charset="0"/>
              </a:rPr>
              <a:t> Erlebens- und Verhaltensmuster (= </a:t>
            </a:r>
            <a:r>
              <a:rPr lang="de-DE" sz="2800" b="1" i="1">
                <a:solidFill>
                  <a:srgbClr val="663300"/>
                </a:solidFill>
                <a:latin typeface="Times New Roman" pitchFamily="18" charset="0"/>
                <a:cs typeface="Times New Roman" pitchFamily="18" charset="0"/>
              </a:rPr>
              <a:t>psychische Systeme</a:t>
            </a:r>
            <a:r>
              <a:rPr lang="de-DE" sz="2800">
                <a:solidFill>
                  <a:srgbClr val="0000CC"/>
                </a:solidFill>
                <a:latin typeface="Times New Roman" pitchFamily="18" charset="0"/>
                <a:cs typeface="Times New Roman" pitchFamily="18" charset="0"/>
              </a:rPr>
              <a:t>), die, obwohl sie als leidvoll </a:t>
            </a:r>
            <a:r>
              <a:rPr lang="de-DE" sz="2800" smtClean="0">
                <a:solidFill>
                  <a:srgbClr val="0000CC"/>
                </a:solidFill>
                <a:latin typeface="Times New Roman" pitchFamily="18" charset="0"/>
                <a:cs typeface="Times New Roman" pitchFamily="18" charset="0"/>
              </a:rPr>
              <a:t>erlebt, </a:t>
            </a:r>
            <a:r>
              <a:rPr lang="de-DE" sz="2800">
                <a:solidFill>
                  <a:srgbClr val="0000CC"/>
                </a:solidFill>
                <a:latin typeface="Times New Roman" pitchFamily="18" charset="0"/>
                <a:cs typeface="Times New Roman" pitchFamily="18" charset="0"/>
              </a:rPr>
              <a:t>dennoch andauernd reproduziert werden.</a:t>
            </a:r>
          </a:p>
          <a:p>
            <a:pPr algn="just"/>
            <a:endParaRPr lang="de-DE" sz="2800">
              <a:solidFill>
                <a:srgbClr val="0000CC"/>
              </a:solidFill>
              <a:latin typeface="Times New Roman" pitchFamily="18" charset="0"/>
              <a:cs typeface="Times New Roman" pitchFamily="18" charset="0"/>
            </a:endParaRPr>
          </a:p>
          <a:p>
            <a:pPr lvl="1" algn="just"/>
            <a:r>
              <a:rPr lang="de-DE" sz="2800" b="1" u="sng">
                <a:solidFill>
                  <a:srgbClr val="336600"/>
                </a:solidFill>
                <a:latin typeface="Times New Roman" pitchFamily="18" charset="0"/>
                <a:cs typeface="Times New Roman" pitchFamily="18" charset="0"/>
              </a:rPr>
              <a:t>These:</a:t>
            </a:r>
            <a:r>
              <a:rPr lang="de-DE" sz="2800">
                <a:solidFill>
                  <a:srgbClr val="0000CC"/>
                </a:solidFill>
                <a:latin typeface="Times New Roman" pitchFamily="18" charset="0"/>
                <a:cs typeface="Times New Roman" pitchFamily="18" charset="0"/>
              </a:rPr>
              <a:t> Sie folgen einer Vermeidungsstrategie und führen zu einer zwingenden </a:t>
            </a:r>
            <a:r>
              <a:rPr lang="de-DE" sz="2800" smtClean="0">
                <a:solidFill>
                  <a:srgbClr val="0000CC"/>
                </a:solidFill>
                <a:latin typeface="Times New Roman" pitchFamily="18" charset="0"/>
                <a:cs typeface="Times New Roman" pitchFamily="18" charset="0"/>
              </a:rPr>
              <a:t>Wiederholungs-struktur (sog. „Wiederholungszwang</a:t>
            </a:r>
            <a:r>
              <a:rPr lang="de-DE" sz="2800">
                <a:solidFill>
                  <a:srgbClr val="0000CC"/>
                </a:solidFill>
                <a:latin typeface="Times New Roman" pitchFamily="18" charset="0"/>
                <a:cs typeface="Times New Roman" pitchFamily="18" charset="0"/>
              </a:rPr>
              <a:t>“)</a:t>
            </a:r>
          </a:p>
        </p:txBody>
      </p:sp>
      <p:sp>
        <p:nvSpPr>
          <p:cNvPr id="92166" name="Text Box 3"/>
          <p:cNvSpPr txBox="1">
            <a:spLocks noChangeArrowheads="1"/>
          </p:cNvSpPr>
          <p:nvPr/>
        </p:nvSpPr>
        <p:spPr bwMode="auto">
          <a:xfrm>
            <a:off x="1187624" y="620688"/>
            <a:ext cx="6696075" cy="954107"/>
          </a:xfrm>
          <a:prstGeom prst="rect">
            <a:avLst/>
          </a:prstGeom>
          <a:solidFill>
            <a:schemeClr val="bg1"/>
          </a:solidFill>
          <a:ln w="9525">
            <a:solidFill>
              <a:srgbClr val="C00000"/>
            </a:solidFill>
            <a:miter lim="800000"/>
            <a:headEnd/>
            <a:tailEnd/>
          </a:ln>
        </p:spPr>
        <p:txBody>
          <a:bodyPr>
            <a:spAutoFit/>
          </a:bodyPr>
          <a:lstStyle/>
          <a:p>
            <a:pPr algn="ctr">
              <a:defRPr/>
            </a:pPr>
            <a:r>
              <a:rPr lang="de-DE" sz="3200" dirty="0">
                <a:solidFill>
                  <a:srgbClr val="CC3300"/>
                </a:solidFill>
              </a:rPr>
              <a:t>„Klinisch“ relevante „Probleme“ :</a:t>
            </a:r>
          </a:p>
          <a:p>
            <a:pPr algn="ctr">
              <a:defRPr/>
            </a:pPr>
            <a:r>
              <a:rPr lang="de-DE" sz="2400" dirty="0">
                <a:solidFill>
                  <a:schemeClr val="accent6">
                    <a:lumMod val="50000"/>
                  </a:schemeClr>
                </a:solidFill>
              </a:rPr>
              <a:t>- Individuelle Lebensprobleme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57410">
                                            <p:txEl>
                                              <p:pRg st="0" end="0"/>
                                            </p:txEl>
                                          </p:spTgt>
                                        </p:tgtEl>
                                        <p:attrNameLst>
                                          <p:attrName>style.visibility</p:attrName>
                                        </p:attrNameLst>
                                      </p:cBhvr>
                                      <p:to>
                                        <p:strVal val="visible"/>
                                      </p:to>
                                    </p:set>
                                    <p:anim calcmode="lin" valueType="num">
                                      <p:cBhvr additive="base">
                                        <p:cTn id="7" dur="1000" fill="hold"/>
                                        <p:tgtEl>
                                          <p:spTgt spid="657410">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5741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57410">
                                            <p:txEl>
                                              <p:pRg st="2" end="2"/>
                                            </p:txEl>
                                          </p:spTgt>
                                        </p:tgtEl>
                                        <p:attrNameLst>
                                          <p:attrName>style.visibility</p:attrName>
                                        </p:attrNameLst>
                                      </p:cBhvr>
                                      <p:to>
                                        <p:strVal val="visible"/>
                                      </p:to>
                                    </p:set>
                                    <p:anim calcmode="lin" valueType="num">
                                      <p:cBhvr additive="base">
                                        <p:cTn id="11" dur="1000" fill="hold"/>
                                        <p:tgtEl>
                                          <p:spTgt spid="657410">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6574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umsplatzhalter 1"/>
          <p:cNvSpPr>
            <a:spLocks noGrp="1"/>
          </p:cNvSpPr>
          <p:nvPr>
            <p:ph type="dt" sz="quarter" idx="10"/>
          </p:nvPr>
        </p:nvSpPr>
        <p:spPr>
          <a:noFill/>
        </p:spPr>
        <p:txBody>
          <a:bodyPr/>
          <a:lstStyle/>
          <a:p>
            <a:r>
              <a:rPr lang="de-DE" smtClean="0"/>
              <a:t>Juni 2011</a:t>
            </a:r>
            <a:endParaRPr lang="en-US" smtClean="0"/>
          </a:p>
        </p:txBody>
      </p:sp>
      <p:sp>
        <p:nvSpPr>
          <p:cNvPr id="74755" name="Fußzeilenplatzhalter 2"/>
          <p:cNvSpPr>
            <a:spLocks noGrp="1"/>
          </p:cNvSpPr>
          <p:nvPr>
            <p:ph type="ftr" sz="quarter" idx="11"/>
          </p:nvPr>
        </p:nvSpPr>
        <p:spPr>
          <a:noFill/>
        </p:spPr>
        <p:txBody>
          <a:bodyPr/>
          <a:lstStyle/>
          <a:p>
            <a:r>
              <a:rPr lang="en-US" smtClean="0"/>
              <a:t>Dr. K. Ludewig</a:t>
            </a:r>
          </a:p>
        </p:txBody>
      </p:sp>
      <p:sp>
        <p:nvSpPr>
          <p:cNvPr id="74756" name="Foliennummernplatzhalter 3"/>
          <p:cNvSpPr>
            <a:spLocks noGrp="1"/>
          </p:cNvSpPr>
          <p:nvPr>
            <p:ph type="sldNum" sz="quarter" idx="12"/>
          </p:nvPr>
        </p:nvSpPr>
        <p:spPr>
          <a:noFill/>
        </p:spPr>
        <p:txBody>
          <a:bodyPr/>
          <a:lstStyle/>
          <a:p>
            <a:fld id="{E5DFFF3C-9C58-4526-9EAD-C05A0CB13E00}" type="slidenum">
              <a:rPr lang="en-US" smtClean="0"/>
              <a:pPr/>
              <a:t>39</a:t>
            </a:fld>
            <a:endParaRPr lang="en-US" smtClean="0"/>
          </a:p>
        </p:txBody>
      </p:sp>
      <p:sp>
        <p:nvSpPr>
          <p:cNvPr id="5" name="Rechteck 4"/>
          <p:cNvSpPr/>
          <p:nvPr/>
        </p:nvSpPr>
        <p:spPr>
          <a:xfrm>
            <a:off x="827584" y="1556792"/>
            <a:ext cx="7777162" cy="4524315"/>
          </a:xfrm>
          <a:prstGeom prst="rect">
            <a:avLst/>
          </a:prstGeom>
          <a:solidFill>
            <a:schemeClr val="accent5"/>
          </a:solidFill>
          <a:ln>
            <a:solidFill>
              <a:srgbClr val="C00000"/>
            </a:solidFill>
          </a:ln>
        </p:spPr>
        <p:txBody>
          <a:bodyPr>
            <a:spAutoFit/>
          </a:bodyPr>
          <a:lstStyle/>
          <a:p>
            <a:pPr algn="just" eaLnBrk="1" hangingPunct="1">
              <a:defRPr/>
            </a:pPr>
            <a:r>
              <a:rPr lang="de-DE" sz="2400" b="1" dirty="0">
                <a:solidFill>
                  <a:srgbClr val="800080"/>
                </a:solidFill>
                <a:latin typeface="Times New Roman" pitchFamily="18" charset="0"/>
                <a:cs typeface="Times New Roman" pitchFamily="18" charset="0"/>
              </a:rPr>
              <a:t>„Klinisch“</a:t>
            </a:r>
            <a:r>
              <a:rPr lang="de-DE" sz="2400" dirty="0">
                <a:solidFill>
                  <a:srgbClr val="0000CC"/>
                </a:solidFill>
                <a:latin typeface="Times New Roman" pitchFamily="18" charset="0"/>
                <a:cs typeface="Times New Roman" pitchFamily="18" charset="0"/>
              </a:rPr>
              <a:t> relevante </a:t>
            </a:r>
            <a:r>
              <a:rPr lang="de-DE" sz="2400" b="1" dirty="0">
                <a:solidFill>
                  <a:srgbClr val="CC3300"/>
                </a:solidFill>
                <a:latin typeface="Times New Roman" pitchFamily="18" charset="0"/>
                <a:cs typeface="Times New Roman" pitchFamily="18" charset="0"/>
              </a:rPr>
              <a:t>Problemsysteme</a:t>
            </a:r>
            <a:r>
              <a:rPr lang="de-DE" sz="2400" dirty="0">
                <a:solidFill>
                  <a:srgbClr val="0000CC"/>
                </a:solidFill>
                <a:latin typeface="Times New Roman" pitchFamily="18" charset="0"/>
                <a:cs typeface="Times New Roman" pitchFamily="18" charset="0"/>
              </a:rPr>
              <a:t> sind </a:t>
            </a:r>
            <a:r>
              <a:rPr lang="de-DE" sz="2400" b="1" u="sng" dirty="0">
                <a:solidFill>
                  <a:srgbClr val="663300"/>
                </a:solidFill>
                <a:latin typeface="Times New Roman" pitchFamily="18" charset="0"/>
                <a:cs typeface="Times New Roman" pitchFamily="18" charset="0"/>
              </a:rPr>
              <a:t>soziale Systeme</a:t>
            </a:r>
            <a:r>
              <a:rPr lang="de-DE" sz="2400" dirty="0">
                <a:solidFill>
                  <a:srgbClr val="0000CC"/>
                </a:solidFill>
                <a:latin typeface="Times New Roman" pitchFamily="18" charset="0"/>
                <a:cs typeface="Times New Roman" pitchFamily="18" charset="0"/>
              </a:rPr>
              <a:t>, deren Kommunikation das Verhalten und/oder die </a:t>
            </a:r>
            <a:r>
              <a:rPr lang="de-DE" sz="2400" dirty="0" err="1">
                <a:solidFill>
                  <a:srgbClr val="0000CC"/>
                </a:solidFill>
                <a:latin typeface="Times New Roman" pitchFamily="18" charset="0"/>
                <a:cs typeface="Times New Roman" pitchFamily="18" charset="0"/>
              </a:rPr>
              <a:t>Seinsweise</a:t>
            </a:r>
            <a:r>
              <a:rPr lang="de-DE" sz="2400" dirty="0">
                <a:solidFill>
                  <a:srgbClr val="0000CC"/>
                </a:solidFill>
                <a:latin typeface="Times New Roman" pitchFamily="18" charset="0"/>
                <a:cs typeface="Times New Roman" pitchFamily="18" charset="0"/>
              </a:rPr>
              <a:t> eines Menschen negativ wertet (= veränderungsbedürftig). </a:t>
            </a:r>
          </a:p>
          <a:p>
            <a:pPr algn="just" eaLnBrk="1" hangingPunct="1">
              <a:defRPr/>
            </a:pPr>
            <a:r>
              <a:rPr lang="de-DE" sz="2400" u="sng" dirty="0">
                <a:solidFill>
                  <a:srgbClr val="0000CC"/>
                </a:solidFill>
                <a:latin typeface="Times New Roman" pitchFamily="18" charset="0"/>
                <a:cs typeface="Times New Roman" pitchFamily="18" charset="0"/>
              </a:rPr>
              <a:t>Bedingungen:</a:t>
            </a:r>
            <a:r>
              <a:rPr lang="de-DE" sz="2400" dirty="0">
                <a:solidFill>
                  <a:srgbClr val="0000CC"/>
                </a:solidFill>
                <a:latin typeface="Times New Roman" pitchFamily="18" charset="0"/>
                <a:cs typeface="Times New Roman" pitchFamily="18" charset="0"/>
              </a:rPr>
              <a:t> 	</a:t>
            </a:r>
          </a:p>
          <a:p>
            <a:pPr algn="just" eaLnBrk="1" hangingPunct="1">
              <a:defRPr/>
            </a:pPr>
            <a:r>
              <a:rPr lang="de-DE" sz="2400" dirty="0">
                <a:solidFill>
                  <a:srgbClr val="0000CC"/>
                </a:solidFill>
                <a:latin typeface="Times New Roman" pitchFamily="18" charset="0"/>
                <a:cs typeface="Times New Roman" pitchFamily="18" charset="0"/>
              </a:rPr>
              <a:t>	1) Die Wertung wird vom Betroffenen als </a:t>
            </a:r>
            <a:r>
              <a:rPr lang="de-DE" sz="2400" b="1" dirty="0">
                <a:solidFill>
                  <a:srgbClr val="CC3300"/>
                </a:solidFill>
                <a:latin typeface="Times New Roman" pitchFamily="18" charset="0"/>
                <a:cs typeface="Times New Roman" pitchFamily="18" charset="0"/>
              </a:rPr>
              <a:t>negativ</a:t>
            </a:r>
          </a:p>
          <a:p>
            <a:pPr algn="just" eaLnBrk="1" hangingPunct="1">
              <a:defRPr/>
            </a:pPr>
            <a:r>
              <a:rPr lang="de-DE" sz="2400" b="1" dirty="0">
                <a:solidFill>
                  <a:srgbClr val="CC3300"/>
                </a:solidFill>
                <a:latin typeface="Times New Roman" pitchFamily="18" charset="0"/>
                <a:cs typeface="Times New Roman" pitchFamily="18" charset="0"/>
              </a:rPr>
              <a:t>	   </a:t>
            </a:r>
            <a:r>
              <a:rPr lang="de-DE" sz="2400" dirty="0">
                <a:solidFill>
                  <a:srgbClr val="0000CC"/>
                </a:solidFill>
                <a:latin typeface="Times New Roman" pitchFamily="18" charset="0"/>
                <a:cs typeface="Times New Roman" pitchFamily="18" charset="0"/>
              </a:rPr>
              <a:t> "verstanden", und </a:t>
            </a:r>
          </a:p>
          <a:p>
            <a:pPr algn="just" eaLnBrk="1" hangingPunct="1">
              <a:defRPr/>
            </a:pPr>
            <a:r>
              <a:rPr lang="de-DE" sz="2400" dirty="0">
                <a:solidFill>
                  <a:srgbClr val="0000CC"/>
                </a:solidFill>
                <a:latin typeface="Times New Roman" pitchFamily="18" charset="0"/>
                <a:cs typeface="Times New Roman" pitchFamily="18" charset="0"/>
              </a:rPr>
              <a:t>	2) dies löst  </a:t>
            </a:r>
            <a:r>
              <a:rPr lang="de-DE" sz="2400" b="1" dirty="0">
                <a:solidFill>
                  <a:srgbClr val="CC3300"/>
                </a:solidFill>
                <a:latin typeface="Times New Roman" pitchFamily="18" charset="0"/>
                <a:cs typeface="Times New Roman" pitchFamily="18" charset="0"/>
              </a:rPr>
              <a:t>Leiden</a:t>
            </a:r>
            <a:r>
              <a:rPr lang="de-DE" sz="2400" dirty="0">
                <a:solidFill>
                  <a:srgbClr val="0000CC"/>
                </a:solidFill>
                <a:latin typeface="Times New Roman" pitchFamily="18" charset="0"/>
                <a:cs typeface="Times New Roman" pitchFamily="18" charset="0"/>
              </a:rPr>
              <a:t> aus.</a:t>
            </a:r>
          </a:p>
          <a:p>
            <a:pPr algn="just" eaLnBrk="1" hangingPunct="1">
              <a:defRPr/>
            </a:pPr>
            <a:endParaRPr lang="de-DE" sz="2400" dirty="0">
              <a:solidFill>
                <a:srgbClr val="0000CC"/>
              </a:solidFill>
              <a:latin typeface="Times New Roman" pitchFamily="18" charset="0"/>
              <a:cs typeface="Times New Roman" pitchFamily="18" charset="0"/>
            </a:endParaRPr>
          </a:p>
          <a:p>
            <a:pPr lvl="1" eaLnBrk="1" hangingPunct="1">
              <a:tabLst>
                <a:tab pos="890588" algn="l"/>
              </a:tabLst>
              <a:defRPr/>
            </a:pPr>
            <a:r>
              <a:rPr lang="de-DE" sz="2400" b="1" u="sng" dirty="0">
                <a:solidFill>
                  <a:srgbClr val="336600"/>
                </a:solidFill>
                <a:latin typeface="Times New Roman" pitchFamily="18" charset="0"/>
                <a:cs typeface="Times New Roman" pitchFamily="18" charset="0"/>
              </a:rPr>
              <a:t>These:</a:t>
            </a:r>
            <a:r>
              <a:rPr lang="de-DE" sz="2400" dirty="0">
                <a:solidFill>
                  <a:srgbClr val="0000CC"/>
                </a:solidFill>
                <a:latin typeface="Times New Roman" pitchFamily="18" charset="0"/>
                <a:cs typeface="Times New Roman" pitchFamily="18" charset="0"/>
              </a:rPr>
              <a:t> Sie tragen gemeinsam eine Vermeidungsstrategie, die  eine zwingend wirkende </a:t>
            </a:r>
            <a:r>
              <a:rPr lang="de-DE" sz="2400">
                <a:solidFill>
                  <a:srgbClr val="0000CC"/>
                </a:solidFill>
                <a:latin typeface="Times New Roman" pitchFamily="18" charset="0"/>
                <a:cs typeface="Times New Roman" pitchFamily="18" charset="0"/>
              </a:rPr>
              <a:t>Wiederholungsstruktur </a:t>
            </a:r>
            <a:r>
              <a:rPr lang="de-DE" sz="2400" smtClean="0">
                <a:solidFill>
                  <a:srgbClr val="0000CC"/>
                </a:solidFill>
                <a:latin typeface="Times New Roman" pitchFamily="18" charset="0"/>
                <a:cs typeface="Times New Roman" pitchFamily="18" charset="0"/>
              </a:rPr>
              <a:t>reproduziert </a:t>
            </a:r>
            <a:r>
              <a:rPr lang="de-DE" sz="2400" dirty="0">
                <a:solidFill>
                  <a:srgbClr val="0000CC"/>
                </a:solidFill>
                <a:latin typeface="Times New Roman" pitchFamily="18" charset="0"/>
                <a:cs typeface="Times New Roman" pitchFamily="18" charset="0"/>
              </a:rPr>
              <a:t>(=&gt; </a:t>
            </a:r>
            <a:r>
              <a:rPr lang="de-DE" sz="2400" dirty="0" err="1">
                <a:solidFill>
                  <a:srgbClr val="0000CC"/>
                </a:solidFill>
                <a:latin typeface="Times New Roman" pitchFamily="18" charset="0"/>
                <a:cs typeface="Times New Roman" pitchFamily="18" charset="0"/>
              </a:rPr>
              <a:t>problem</a:t>
            </a:r>
            <a:r>
              <a:rPr lang="de-DE" sz="2400" dirty="0">
                <a:solidFill>
                  <a:srgbClr val="0000CC"/>
                </a:solidFill>
                <a:latin typeface="Times New Roman" pitchFamily="18" charset="0"/>
                <a:cs typeface="Times New Roman" pitchFamily="18" charset="0"/>
              </a:rPr>
              <a:t>-determinierte Kommunikation</a:t>
            </a:r>
          </a:p>
          <a:p>
            <a:pPr lvl="1" algn="ctr" eaLnBrk="1" hangingPunct="1">
              <a:defRPr/>
            </a:pPr>
            <a:r>
              <a:rPr lang="de-DE" sz="2400" dirty="0">
                <a:solidFill>
                  <a:srgbClr val="0000CC"/>
                </a:solidFill>
                <a:latin typeface="Times New Roman" pitchFamily="18" charset="0"/>
                <a:cs typeface="Times New Roman" pitchFamily="18" charset="0"/>
              </a:rPr>
              <a:t>       oder „Problemsystem“)</a:t>
            </a:r>
            <a:endParaRPr lang="de-DE" sz="2400" dirty="0">
              <a:latin typeface="Times New Roman" pitchFamily="18" charset="0"/>
              <a:cs typeface="Times New Roman" pitchFamily="18" charset="0"/>
            </a:endParaRPr>
          </a:p>
        </p:txBody>
      </p:sp>
      <p:sp>
        <p:nvSpPr>
          <p:cNvPr id="6" name="Text Box 3"/>
          <p:cNvSpPr txBox="1">
            <a:spLocks noChangeArrowheads="1"/>
          </p:cNvSpPr>
          <p:nvPr/>
        </p:nvSpPr>
        <p:spPr bwMode="auto">
          <a:xfrm>
            <a:off x="1258888" y="476250"/>
            <a:ext cx="6696075" cy="954107"/>
          </a:xfrm>
          <a:prstGeom prst="rect">
            <a:avLst/>
          </a:prstGeom>
          <a:solidFill>
            <a:schemeClr val="bg1"/>
          </a:solidFill>
          <a:ln w="9525">
            <a:solidFill>
              <a:srgbClr val="C00000"/>
            </a:solidFill>
            <a:miter lim="800000"/>
            <a:headEnd/>
            <a:tailEnd/>
          </a:ln>
          <a:effectLst/>
        </p:spPr>
        <p:txBody>
          <a:bodyPr>
            <a:spAutoFit/>
          </a:bodyPr>
          <a:lstStyle/>
          <a:p>
            <a:pPr algn="ctr">
              <a:defRPr/>
            </a:pPr>
            <a:r>
              <a:rPr lang="de-DE" sz="3200" dirty="0">
                <a:solidFill>
                  <a:srgbClr val="CC3300"/>
                </a:solidFill>
                <a:latin typeface="+mj-lt"/>
              </a:rPr>
              <a:t>„Klinisch“ relevante „Probleme“  II</a:t>
            </a:r>
          </a:p>
          <a:p>
            <a:pPr algn="ctr">
              <a:defRPr/>
            </a:pPr>
            <a:r>
              <a:rPr lang="de-DE" sz="2400" dirty="0">
                <a:solidFill>
                  <a:srgbClr val="000066"/>
                </a:solidFill>
              </a:rPr>
              <a:t>- Kommunikative Problemsysteme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umsplatzhalter 1"/>
          <p:cNvSpPr>
            <a:spLocks noGrp="1"/>
          </p:cNvSpPr>
          <p:nvPr>
            <p:ph type="dt" sz="quarter" idx="10"/>
          </p:nvPr>
        </p:nvSpPr>
        <p:spPr>
          <a:noFill/>
        </p:spPr>
        <p:txBody>
          <a:bodyPr/>
          <a:lstStyle/>
          <a:p>
            <a:r>
              <a:rPr lang="de-DE" smtClean="0"/>
              <a:t>May 2011</a:t>
            </a:r>
          </a:p>
        </p:txBody>
      </p:sp>
      <p:sp>
        <p:nvSpPr>
          <p:cNvPr id="6147" name="Fußzeilenplatzhalter 2"/>
          <p:cNvSpPr>
            <a:spLocks noGrp="1"/>
          </p:cNvSpPr>
          <p:nvPr>
            <p:ph type="ftr" sz="quarter" idx="11"/>
          </p:nvPr>
        </p:nvSpPr>
        <p:spPr>
          <a:noFill/>
        </p:spPr>
        <p:txBody>
          <a:bodyPr/>
          <a:lstStyle/>
          <a:p>
            <a:r>
              <a:rPr lang="de-DE" smtClean="0"/>
              <a:t>Dr. K. Ludewig</a:t>
            </a:r>
          </a:p>
        </p:txBody>
      </p:sp>
      <p:sp>
        <p:nvSpPr>
          <p:cNvPr id="6148" name="Foliennummernplatzhalter 3"/>
          <p:cNvSpPr>
            <a:spLocks noGrp="1"/>
          </p:cNvSpPr>
          <p:nvPr>
            <p:ph type="sldNum" sz="quarter" idx="12"/>
          </p:nvPr>
        </p:nvSpPr>
        <p:spPr>
          <a:noFill/>
        </p:spPr>
        <p:txBody>
          <a:bodyPr/>
          <a:lstStyle/>
          <a:p>
            <a:fld id="{BD7562F7-DC2A-4EB0-94D7-A823D08667B5}" type="slidenum">
              <a:rPr lang="de-DE" smtClean="0"/>
              <a:pPr/>
              <a:t>4</a:t>
            </a:fld>
            <a:endParaRPr lang="de-DE" smtClean="0"/>
          </a:p>
        </p:txBody>
      </p:sp>
      <p:sp>
        <p:nvSpPr>
          <p:cNvPr id="6149" name="Text Box 4"/>
          <p:cNvSpPr txBox="1">
            <a:spLocks noChangeArrowheads="1"/>
          </p:cNvSpPr>
          <p:nvPr/>
        </p:nvSpPr>
        <p:spPr bwMode="auto">
          <a:xfrm>
            <a:off x="467544" y="836712"/>
            <a:ext cx="8135937" cy="4955203"/>
          </a:xfrm>
          <a:prstGeom prst="rect">
            <a:avLst/>
          </a:prstGeom>
          <a:noFill/>
          <a:ln w="9525">
            <a:solidFill>
              <a:srgbClr val="CC3300"/>
            </a:solidFill>
            <a:miter lim="800000"/>
            <a:headEnd/>
            <a:tailEnd/>
          </a:ln>
        </p:spPr>
        <p:txBody>
          <a:bodyPr>
            <a:spAutoFit/>
          </a:bodyPr>
          <a:lstStyle/>
          <a:p>
            <a:pPr marL="342900" indent="-342900">
              <a:spcBef>
                <a:spcPct val="50000"/>
              </a:spcBef>
            </a:pPr>
            <a:r>
              <a:rPr lang="de-DE" sz="2800" b="1" i="1">
                <a:solidFill>
                  <a:srgbClr val="006600"/>
                </a:solidFill>
              </a:rPr>
              <a:t>Vorwort</a:t>
            </a:r>
          </a:p>
          <a:p>
            <a:pPr marL="342900" indent="-342900">
              <a:spcBef>
                <a:spcPct val="50000"/>
              </a:spcBef>
            </a:pPr>
            <a:r>
              <a:rPr lang="de-DE" sz="2400" b="1" i="1">
                <a:solidFill>
                  <a:srgbClr val="993300"/>
                </a:solidFill>
                <a:latin typeface="Times New Roman" pitchFamily="18" charset="0"/>
              </a:rPr>
              <a:t>Systemisch</a:t>
            </a:r>
            <a:r>
              <a:rPr lang="de-DE" sz="2400">
                <a:solidFill>
                  <a:srgbClr val="000066"/>
                </a:solidFill>
                <a:latin typeface="Times New Roman" pitchFamily="18" charset="0"/>
              </a:rPr>
              <a:t> bezeichnet hier eine Option des Denkens, die auf folgenden </a:t>
            </a:r>
            <a:r>
              <a:rPr lang="de-DE" sz="2400" smtClean="0">
                <a:solidFill>
                  <a:srgbClr val="000066"/>
                </a:solidFill>
                <a:latin typeface="Times New Roman" pitchFamily="18" charset="0"/>
              </a:rPr>
              <a:t>drei </a:t>
            </a:r>
            <a:r>
              <a:rPr lang="de-DE" sz="2400">
                <a:solidFill>
                  <a:srgbClr val="000066"/>
                </a:solidFill>
                <a:latin typeface="Times New Roman" pitchFamily="18" charset="0"/>
              </a:rPr>
              <a:t>Voraussetzungen beruht:</a:t>
            </a:r>
          </a:p>
          <a:p>
            <a:pPr marL="342900" indent="-342900" algn="just">
              <a:spcBef>
                <a:spcPct val="50000"/>
              </a:spcBef>
              <a:buFontTx/>
              <a:buAutoNum type="arabicPeriod"/>
            </a:pPr>
            <a:r>
              <a:rPr lang="de-DE" sz="2400" u="sng" smtClean="0">
                <a:solidFill>
                  <a:srgbClr val="000066"/>
                </a:solidFill>
                <a:latin typeface="Times New Roman" pitchFamily="18" charset="0"/>
              </a:rPr>
              <a:t>Erkenntnistheoretisch</a:t>
            </a:r>
            <a:r>
              <a:rPr lang="de-DE" sz="2400">
                <a:solidFill>
                  <a:srgbClr val="000066"/>
                </a:solidFill>
                <a:latin typeface="Times New Roman" pitchFamily="18" charset="0"/>
              </a:rPr>
              <a:t>, dass </a:t>
            </a:r>
            <a:r>
              <a:rPr lang="de-DE" sz="2400" b="1" i="1">
                <a:solidFill>
                  <a:srgbClr val="006600"/>
                </a:solidFill>
                <a:latin typeface="Times New Roman" pitchFamily="18" charset="0"/>
              </a:rPr>
              <a:t>Objektivität</a:t>
            </a:r>
            <a:r>
              <a:rPr lang="de-DE" sz="2400">
                <a:solidFill>
                  <a:srgbClr val="000066"/>
                </a:solidFill>
                <a:latin typeface="Times New Roman" pitchFamily="18" charset="0"/>
              </a:rPr>
              <a:t> schon aus neuro-biologischen Gründen nicht erreichbar ist. </a:t>
            </a:r>
            <a:endParaRPr lang="de-DE" sz="2400" smtClean="0">
              <a:solidFill>
                <a:srgbClr val="000066"/>
              </a:solidFill>
              <a:latin typeface="Times New Roman" pitchFamily="18" charset="0"/>
            </a:endParaRPr>
          </a:p>
          <a:p>
            <a:pPr marL="342900" indent="-342900" algn="just">
              <a:spcBef>
                <a:spcPct val="50000"/>
              </a:spcBef>
              <a:buFontTx/>
              <a:buAutoNum type="arabicPeriod"/>
            </a:pPr>
            <a:r>
              <a:rPr lang="de-DE" sz="2400" u="sng" smtClean="0">
                <a:solidFill>
                  <a:srgbClr val="000066"/>
                </a:solidFill>
                <a:latin typeface="Times New Roman" pitchFamily="18" charset="0"/>
              </a:rPr>
              <a:t>Ontologisch,</a:t>
            </a:r>
            <a:r>
              <a:rPr lang="de-DE" sz="2400" smtClean="0">
                <a:solidFill>
                  <a:srgbClr val="000066"/>
                </a:solidFill>
                <a:latin typeface="Times New Roman" pitchFamily="18" charset="0"/>
              </a:rPr>
              <a:t> dass </a:t>
            </a:r>
            <a:r>
              <a:rPr lang="de-DE" sz="2400" b="1" i="1" smtClean="0">
                <a:solidFill>
                  <a:srgbClr val="006600"/>
                </a:solidFill>
                <a:latin typeface="Times New Roman" pitchFamily="18" charset="0"/>
              </a:rPr>
              <a:t>Realität</a:t>
            </a:r>
            <a:r>
              <a:rPr lang="de-DE" sz="2400" smtClean="0">
                <a:solidFill>
                  <a:srgbClr val="000066"/>
                </a:solidFill>
                <a:latin typeface="Times New Roman" pitchFamily="18" charset="0"/>
              </a:rPr>
              <a:t> durch Unterscheidungen von Beobachtern entsteht (Unterscheidungen in-Sprache) z.B. Figur/Hintergrund, System/Umwelt;</a:t>
            </a:r>
            <a:endParaRPr lang="de-DE" sz="2400" u="sng">
              <a:solidFill>
                <a:schemeClr val="accent5">
                  <a:lumMod val="10000"/>
                </a:schemeClr>
              </a:solidFill>
              <a:latin typeface="Times New Roman" pitchFamily="18" charset="0"/>
            </a:endParaRPr>
          </a:p>
          <a:p>
            <a:pPr marL="342900" indent="-342900" algn="just">
              <a:spcBef>
                <a:spcPct val="50000"/>
              </a:spcBef>
              <a:buFontTx/>
              <a:buAutoNum type="arabicPeriod"/>
            </a:pPr>
            <a:r>
              <a:rPr lang="de-DE" sz="2400" u="sng" smtClean="0">
                <a:solidFill>
                  <a:srgbClr val="000066"/>
                </a:solidFill>
                <a:latin typeface="Times New Roman" pitchFamily="18" charset="0"/>
              </a:rPr>
              <a:t>Systemtheoretisch</a:t>
            </a:r>
            <a:r>
              <a:rPr lang="de-DE" sz="2400" smtClean="0">
                <a:solidFill>
                  <a:srgbClr val="000066"/>
                </a:solidFill>
                <a:latin typeface="Times New Roman" pitchFamily="18" charset="0"/>
              </a:rPr>
              <a:t>, dass Systeme durch Vernetzung von Differenzen zu größeren Komplexen und Kohärenzen entstehen (</a:t>
            </a:r>
            <a:r>
              <a:rPr lang="de-DE" sz="2400" b="1" u="sng" smtClean="0">
                <a:solidFill>
                  <a:srgbClr val="006600"/>
                </a:solidFill>
                <a:latin typeface="Times New Roman" pitchFamily="18" charset="0"/>
              </a:rPr>
              <a:t>Systemtheorie</a:t>
            </a:r>
            <a:r>
              <a:rPr lang="de-DE" sz="2400" b="1" smtClean="0">
                <a:solidFill>
                  <a:srgbClr val="006600"/>
                </a:solidFill>
                <a:latin typeface="Times New Roman" pitchFamily="18" charset="0"/>
              </a:rPr>
              <a:t>)</a:t>
            </a:r>
            <a:r>
              <a:rPr lang="de-DE" sz="2400" smtClean="0">
                <a:solidFill>
                  <a:srgbClr val="000066"/>
                </a:solidFill>
                <a:latin typeface="Times New Roman" pitchFamily="18" charset="0"/>
              </a:rPr>
              <a:t>.</a:t>
            </a:r>
            <a:endParaRPr lang="de-DE" sz="2400">
              <a:solidFill>
                <a:srgbClr val="000066"/>
              </a:solidFill>
              <a:latin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umsplatzhalter 1"/>
          <p:cNvSpPr>
            <a:spLocks noGrp="1"/>
          </p:cNvSpPr>
          <p:nvPr>
            <p:ph type="dt" sz="quarter" idx="10"/>
          </p:nvPr>
        </p:nvSpPr>
        <p:spPr>
          <a:noFill/>
        </p:spPr>
        <p:txBody>
          <a:bodyPr/>
          <a:lstStyle/>
          <a:p>
            <a:r>
              <a:rPr lang="de-DE" smtClean="0"/>
              <a:t>May 2011</a:t>
            </a:r>
          </a:p>
        </p:txBody>
      </p:sp>
      <p:sp>
        <p:nvSpPr>
          <p:cNvPr id="30723" name="Fußzeilenplatzhalter 2"/>
          <p:cNvSpPr>
            <a:spLocks noGrp="1"/>
          </p:cNvSpPr>
          <p:nvPr>
            <p:ph type="ftr" sz="quarter" idx="11"/>
          </p:nvPr>
        </p:nvSpPr>
        <p:spPr>
          <a:noFill/>
        </p:spPr>
        <p:txBody>
          <a:bodyPr/>
          <a:lstStyle/>
          <a:p>
            <a:r>
              <a:rPr lang="de-DE" smtClean="0"/>
              <a:t>Dr. K. Ludewig</a:t>
            </a:r>
          </a:p>
        </p:txBody>
      </p:sp>
      <p:sp>
        <p:nvSpPr>
          <p:cNvPr id="30724" name="Foliennummernplatzhalter 3"/>
          <p:cNvSpPr>
            <a:spLocks noGrp="1"/>
          </p:cNvSpPr>
          <p:nvPr>
            <p:ph type="sldNum" sz="quarter" idx="12"/>
          </p:nvPr>
        </p:nvSpPr>
        <p:spPr>
          <a:noFill/>
        </p:spPr>
        <p:txBody>
          <a:bodyPr/>
          <a:lstStyle/>
          <a:p>
            <a:fld id="{28BA57E0-70A0-4BC1-81B5-2E570F811CA3}" type="slidenum">
              <a:rPr lang="de-DE" smtClean="0"/>
              <a:pPr/>
              <a:t>40</a:t>
            </a:fld>
            <a:endParaRPr lang="de-DE" smtClean="0"/>
          </a:p>
        </p:txBody>
      </p:sp>
      <p:sp>
        <p:nvSpPr>
          <p:cNvPr id="30725" name="Rectangle 4"/>
          <p:cNvSpPr>
            <a:spLocks noChangeArrowheads="1"/>
          </p:cNvSpPr>
          <p:nvPr/>
        </p:nvSpPr>
        <p:spPr bwMode="auto">
          <a:xfrm>
            <a:off x="1692275" y="260350"/>
            <a:ext cx="5715000" cy="990600"/>
          </a:xfrm>
          <a:prstGeom prst="rect">
            <a:avLst/>
          </a:prstGeom>
          <a:solidFill>
            <a:schemeClr val="bg1"/>
          </a:solidFill>
          <a:ln w="9525">
            <a:solidFill>
              <a:srgbClr val="C00000"/>
            </a:solidFill>
            <a:miter lim="800000"/>
            <a:headEnd/>
            <a:tailEnd/>
          </a:ln>
        </p:spPr>
        <p:txBody>
          <a:bodyPr anchor="ctr"/>
          <a:lstStyle/>
          <a:p>
            <a:pPr algn="ctr"/>
            <a:r>
              <a:rPr lang="de-DE" sz="3600" smtClean="0">
                <a:solidFill>
                  <a:srgbClr val="C00000"/>
                </a:solidFill>
              </a:rPr>
              <a:t>Veränderungsziele</a:t>
            </a:r>
          </a:p>
        </p:txBody>
      </p:sp>
      <p:sp>
        <p:nvSpPr>
          <p:cNvPr id="30726" name="Text Box 5"/>
          <p:cNvSpPr txBox="1">
            <a:spLocks noChangeArrowheads="1"/>
          </p:cNvSpPr>
          <p:nvPr/>
        </p:nvSpPr>
        <p:spPr bwMode="auto">
          <a:xfrm>
            <a:off x="755650" y="1700213"/>
            <a:ext cx="7488238" cy="3832225"/>
          </a:xfrm>
          <a:prstGeom prst="rect">
            <a:avLst/>
          </a:prstGeom>
          <a:solidFill>
            <a:srgbClr val="CCFFFF"/>
          </a:solidFill>
          <a:ln w="9525">
            <a:solidFill>
              <a:srgbClr val="CC3300"/>
            </a:solidFill>
            <a:miter lim="800000"/>
            <a:headEnd/>
            <a:tailEnd/>
          </a:ln>
        </p:spPr>
        <p:txBody>
          <a:bodyPr>
            <a:spAutoFit/>
          </a:bodyPr>
          <a:lstStyle/>
          <a:p>
            <a:pPr>
              <a:spcBef>
                <a:spcPct val="50000"/>
              </a:spcBef>
            </a:pPr>
            <a:r>
              <a:rPr lang="de-DE" sz="2800" b="1" i="1">
                <a:solidFill>
                  <a:srgbClr val="336600"/>
                </a:solidFill>
                <a:latin typeface="Times New Roman" pitchFamily="18" charset="0"/>
                <a:cs typeface="Times New Roman" pitchFamily="18" charset="0"/>
              </a:rPr>
              <a:t>Individualtherapie</a:t>
            </a:r>
            <a:r>
              <a:rPr lang="de-DE" sz="2800">
                <a:latin typeface="Times New Roman" pitchFamily="18" charset="0"/>
                <a:cs typeface="Times New Roman" pitchFamily="18" charset="0"/>
              </a:rPr>
              <a:t> </a:t>
            </a:r>
            <a:r>
              <a:rPr lang="de-DE" sz="2800">
                <a:solidFill>
                  <a:srgbClr val="000066"/>
                </a:solidFill>
                <a:latin typeface="Times New Roman" pitchFamily="18" charset="0"/>
                <a:cs typeface="Times New Roman" pitchFamily="18" charset="0"/>
              </a:rPr>
              <a:t>zielt auf die Auflösung psychischer Systeme (psychische Probleme)</a:t>
            </a:r>
          </a:p>
          <a:p>
            <a:pPr>
              <a:spcBef>
                <a:spcPct val="50000"/>
              </a:spcBef>
            </a:pPr>
            <a:r>
              <a:rPr lang="de-DE" sz="2800" b="1" i="1">
                <a:solidFill>
                  <a:srgbClr val="336600"/>
                </a:solidFill>
                <a:latin typeface="Times New Roman" pitchFamily="18" charset="0"/>
                <a:cs typeface="Times New Roman" pitchFamily="18" charset="0"/>
              </a:rPr>
              <a:t>Systemtherapie</a:t>
            </a:r>
            <a:r>
              <a:rPr lang="de-DE" sz="2800">
                <a:latin typeface="Times New Roman" pitchFamily="18" charset="0"/>
                <a:cs typeface="Times New Roman" pitchFamily="18" charset="0"/>
              </a:rPr>
              <a:t> </a:t>
            </a:r>
            <a:r>
              <a:rPr lang="de-DE" sz="2800">
                <a:solidFill>
                  <a:srgbClr val="000066"/>
                </a:solidFill>
                <a:latin typeface="Times New Roman" pitchFamily="18" charset="0"/>
                <a:cs typeface="Times New Roman" pitchFamily="18" charset="0"/>
              </a:rPr>
              <a:t>zielt auf die Auflösung interaktioneller Systeme (Problemsysteme)</a:t>
            </a:r>
          </a:p>
          <a:p>
            <a:pPr>
              <a:spcBef>
                <a:spcPct val="50000"/>
              </a:spcBef>
            </a:pPr>
            <a:endParaRPr lang="de-DE">
              <a:latin typeface="Times New Roman" pitchFamily="18" charset="0"/>
              <a:cs typeface="Times New Roman" pitchFamily="18" charset="0"/>
            </a:endParaRPr>
          </a:p>
          <a:p>
            <a:pPr lvl="1" algn="ctr">
              <a:spcBef>
                <a:spcPct val="50000"/>
              </a:spcBef>
            </a:pPr>
            <a:r>
              <a:rPr lang="de-DE" sz="2000">
                <a:solidFill>
                  <a:srgbClr val="000066"/>
                </a:solidFill>
                <a:latin typeface="Times New Roman" pitchFamily="18" charset="0"/>
                <a:cs typeface="Times New Roman" pitchFamily="18" charset="0"/>
              </a:rPr>
              <a:t>Dabei heißt „Auflösung“ := </a:t>
            </a:r>
          </a:p>
          <a:p>
            <a:pPr lvl="1" algn="ctr"/>
            <a:r>
              <a:rPr lang="de-DE" sz="2000">
                <a:solidFill>
                  <a:srgbClr val="000066"/>
                </a:solidFill>
                <a:latin typeface="Times New Roman" pitchFamily="18" charset="0"/>
                <a:cs typeface="Times New Roman" pitchFamily="18" charset="0"/>
              </a:rPr>
              <a:t>Beendigung der Prozesse, die</a:t>
            </a:r>
          </a:p>
          <a:p>
            <a:pPr lvl="1" algn="ctr"/>
            <a:r>
              <a:rPr lang="de-DE" sz="2000">
                <a:solidFill>
                  <a:srgbClr val="000066"/>
                </a:solidFill>
                <a:latin typeface="Times New Roman" pitchFamily="18" charset="0"/>
                <a:cs typeface="Times New Roman" pitchFamily="18" charset="0"/>
              </a:rPr>
              <a:t>intrapsychisch oder interaktionell </a:t>
            </a:r>
          </a:p>
          <a:p>
            <a:pPr lvl="1" algn="ctr"/>
            <a:r>
              <a:rPr lang="de-DE" sz="2000">
                <a:solidFill>
                  <a:srgbClr val="000066"/>
                </a:solidFill>
                <a:latin typeface="Times New Roman" pitchFamily="18" charset="0"/>
                <a:cs typeface="Times New Roman" pitchFamily="18" charset="0"/>
              </a:rPr>
              <a:t>ein Problem reproduzieren.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umsplatzhalter 1"/>
          <p:cNvSpPr>
            <a:spLocks noGrp="1"/>
          </p:cNvSpPr>
          <p:nvPr>
            <p:ph type="dt" sz="quarter" idx="10"/>
          </p:nvPr>
        </p:nvSpPr>
        <p:spPr>
          <a:noFill/>
        </p:spPr>
        <p:txBody>
          <a:bodyPr/>
          <a:lstStyle/>
          <a:p>
            <a:r>
              <a:rPr lang="de-DE" smtClean="0"/>
              <a:t>May 2011</a:t>
            </a:r>
          </a:p>
        </p:txBody>
      </p:sp>
      <p:sp>
        <p:nvSpPr>
          <p:cNvPr id="28675" name="Fußzeilenplatzhalter 2"/>
          <p:cNvSpPr>
            <a:spLocks noGrp="1"/>
          </p:cNvSpPr>
          <p:nvPr>
            <p:ph type="ftr" sz="quarter" idx="11"/>
          </p:nvPr>
        </p:nvSpPr>
        <p:spPr>
          <a:noFill/>
        </p:spPr>
        <p:txBody>
          <a:bodyPr/>
          <a:lstStyle/>
          <a:p>
            <a:r>
              <a:rPr lang="de-DE" smtClean="0"/>
              <a:t>Dr. K. Ludewig</a:t>
            </a:r>
          </a:p>
        </p:txBody>
      </p:sp>
      <p:sp>
        <p:nvSpPr>
          <p:cNvPr id="28676" name="Foliennummernplatzhalter 3"/>
          <p:cNvSpPr>
            <a:spLocks noGrp="1"/>
          </p:cNvSpPr>
          <p:nvPr>
            <p:ph type="sldNum" sz="quarter" idx="12"/>
          </p:nvPr>
        </p:nvSpPr>
        <p:spPr>
          <a:noFill/>
        </p:spPr>
        <p:txBody>
          <a:bodyPr/>
          <a:lstStyle/>
          <a:p>
            <a:fld id="{9AC694D0-3E7B-4D8A-9DDC-FCDCEA75A581}" type="slidenum">
              <a:rPr lang="de-DE" smtClean="0"/>
              <a:pPr/>
              <a:t>41</a:t>
            </a:fld>
            <a:endParaRPr lang="de-DE" smtClean="0"/>
          </a:p>
        </p:txBody>
      </p:sp>
      <p:sp>
        <p:nvSpPr>
          <p:cNvPr id="28677" name="Rectangle 2"/>
          <p:cNvSpPr>
            <a:spLocks noChangeArrowheads="1"/>
          </p:cNvSpPr>
          <p:nvPr/>
        </p:nvSpPr>
        <p:spPr bwMode="auto">
          <a:xfrm>
            <a:off x="685800" y="1600200"/>
            <a:ext cx="7848600" cy="4267200"/>
          </a:xfrm>
          <a:prstGeom prst="rect">
            <a:avLst/>
          </a:prstGeom>
          <a:solidFill>
            <a:srgbClr val="CCECFF"/>
          </a:solidFill>
          <a:ln w="9525">
            <a:solidFill>
              <a:srgbClr val="CC3300"/>
            </a:solidFill>
            <a:miter lim="800000"/>
            <a:headEnd/>
            <a:tailEnd/>
          </a:ln>
        </p:spPr>
        <p:txBody>
          <a:bodyPr/>
          <a:lstStyle/>
          <a:p>
            <a:pPr marL="342900" indent="-342900">
              <a:spcBef>
                <a:spcPct val="20000"/>
              </a:spcBef>
              <a:buFontTx/>
              <a:buChar char="•"/>
            </a:pPr>
            <a:r>
              <a:rPr lang="de-DE" sz="3000">
                <a:solidFill>
                  <a:srgbClr val="000066"/>
                </a:solidFill>
                <a:latin typeface="Times New Roman" pitchFamily="18" charset="0"/>
                <a:cs typeface="Times New Roman" pitchFamily="18" charset="0"/>
              </a:rPr>
              <a:t>Systemische Therapie versteht sich als Beitrag zur Herstellung eines für die Selbstveränderung günstigen Rahmens.</a:t>
            </a:r>
          </a:p>
          <a:p>
            <a:pPr marL="342900" indent="-342900">
              <a:spcBef>
                <a:spcPct val="50000"/>
              </a:spcBef>
              <a:buFontTx/>
              <a:buChar char="•"/>
            </a:pPr>
            <a:r>
              <a:rPr lang="de-DE" sz="3000">
                <a:solidFill>
                  <a:srgbClr val="000066"/>
                </a:solidFill>
                <a:latin typeface="Times New Roman" pitchFamily="18" charset="0"/>
                <a:cs typeface="Times New Roman" pitchFamily="18" charset="0"/>
              </a:rPr>
              <a:t>Sie fördert Vertrauen durch eine stabile therapeutische Beziehung</a:t>
            </a:r>
          </a:p>
          <a:p>
            <a:pPr marL="342900" indent="-342900">
              <a:spcBef>
                <a:spcPct val="50000"/>
              </a:spcBef>
              <a:buFontTx/>
              <a:buChar char="•"/>
            </a:pPr>
            <a:r>
              <a:rPr lang="de-DE" sz="3000">
                <a:solidFill>
                  <a:srgbClr val="000066"/>
                </a:solidFill>
                <a:latin typeface="Times New Roman" pitchFamily="18" charset="0"/>
                <a:cs typeface="Times New Roman" pitchFamily="18" charset="0"/>
              </a:rPr>
              <a:t>und </a:t>
            </a:r>
            <a:r>
              <a:rPr lang="de-DE" sz="3000" b="1" i="1">
                <a:solidFill>
                  <a:srgbClr val="C00000"/>
                </a:solidFill>
                <a:latin typeface="Times New Roman" pitchFamily="18" charset="0"/>
                <a:cs typeface="Times New Roman" pitchFamily="18" charset="0"/>
              </a:rPr>
              <a:t>regt einen Wechsel der Präferenzen an.</a:t>
            </a:r>
          </a:p>
          <a:p>
            <a:pPr marL="742950" lvl="1" indent="-285750">
              <a:lnSpc>
                <a:spcPct val="160000"/>
              </a:lnSpc>
              <a:spcBef>
                <a:spcPct val="20000"/>
              </a:spcBef>
              <a:buFont typeface="Symbol" pitchFamily="18" charset="2"/>
              <a:buChar char="Þ"/>
            </a:pPr>
            <a:r>
              <a:rPr lang="de-DE">
                <a:solidFill>
                  <a:srgbClr val="000066"/>
                </a:solidFill>
              </a:rPr>
              <a:t>  </a:t>
            </a:r>
            <a:r>
              <a:rPr lang="de-DE" sz="2400">
                <a:solidFill>
                  <a:srgbClr val="000066"/>
                </a:solidFill>
              </a:rPr>
              <a:t>Sie versteht sich</a:t>
            </a:r>
            <a:r>
              <a:rPr lang="de-DE" sz="2400"/>
              <a:t> </a:t>
            </a:r>
            <a:r>
              <a:rPr lang="de-DE" sz="2400" b="1">
                <a:solidFill>
                  <a:srgbClr val="FF0000"/>
                </a:solidFill>
              </a:rPr>
              <a:t>nicht</a:t>
            </a:r>
            <a:r>
              <a:rPr lang="de-DE" sz="2400">
                <a:solidFill>
                  <a:srgbClr val="FF0000"/>
                </a:solidFill>
              </a:rPr>
              <a:t> </a:t>
            </a:r>
            <a:r>
              <a:rPr lang="de-DE" sz="2400">
                <a:solidFill>
                  <a:srgbClr val="000066"/>
                </a:solidFill>
              </a:rPr>
              <a:t>als kausales Verändern</a:t>
            </a:r>
            <a:r>
              <a:rPr lang="de-DE">
                <a:solidFill>
                  <a:srgbClr val="FFCC66"/>
                </a:solidFill>
              </a:rPr>
              <a:t>.</a:t>
            </a:r>
            <a:endParaRPr lang="de-DE"/>
          </a:p>
          <a:p>
            <a:pPr marL="342900" indent="-342900">
              <a:spcBef>
                <a:spcPct val="20000"/>
              </a:spcBef>
              <a:buFontTx/>
              <a:buChar char="•"/>
            </a:pPr>
            <a:endParaRPr lang="de-DE" sz="3200">
              <a:solidFill>
                <a:schemeClr val="tx2"/>
              </a:solidFill>
            </a:endParaRPr>
          </a:p>
        </p:txBody>
      </p:sp>
      <p:sp>
        <p:nvSpPr>
          <p:cNvPr id="28678" name="Rectangle 3"/>
          <p:cNvSpPr>
            <a:spLocks noChangeArrowheads="1"/>
          </p:cNvSpPr>
          <p:nvPr/>
        </p:nvSpPr>
        <p:spPr bwMode="auto">
          <a:xfrm>
            <a:off x="1676400" y="228600"/>
            <a:ext cx="5715000" cy="990600"/>
          </a:xfrm>
          <a:prstGeom prst="rect">
            <a:avLst/>
          </a:prstGeom>
          <a:solidFill>
            <a:srgbClr val="FFFFFF"/>
          </a:solidFill>
          <a:ln w="9525">
            <a:solidFill>
              <a:srgbClr val="C00000"/>
            </a:solidFill>
            <a:miter lim="800000"/>
            <a:headEnd/>
            <a:tailEnd/>
          </a:ln>
        </p:spPr>
        <p:txBody>
          <a:bodyPr anchor="ctr"/>
          <a:lstStyle/>
          <a:p>
            <a:pPr algn="ctr"/>
            <a:r>
              <a:rPr lang="de-DE" sz="3000">
                <a:solidFill>
                  <a:srgbClr val="C00000"/>
                </a:solidFill>
              </a:rPr>
              <a:t>Veränderungskonzept</a:t>
            </a:r>
            <a:endParaRPr lang="de-DE" sz="4400">
              <a:solidFill>
                <a:srgbClr val="C0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umsplatzhalter 1"/>
          <p:cNvSpPr>
            <a:spLocks noGrp="1"/>
          </p:cNvSpPr>
          <p:nvPr>
            <p:ph type="dt" sz="quarter" idx="10"/>
          </p:nvPr>
        </p:nvSpPr>
        <p:spPr>
          <a:noFill/>
        </p:spPr>
        <p:txBody>
          <a:bodyPr/>
          <a:lstStyle/>
          <a:p>
            <a:r>
              <a:rPr lang="de-DE" smtClean="0"/>
              <a:t>May 2011</a:t>
            </a:r>
          </a:p>
        </p:txBody>
      </p:sp>
      <p:sp>
        <p:nvSpPr>
          <p:cNvPr id="38915" name="Fußzeilenplatzhalter 2"/>
          <p:cNvSpPr>
            <a:spLocks noGrp="1"/>
          </p:cNvSpPr>
          <p:nvPr>
            <p:ph type="ftr" sz="quarter" idx="11"/>
          </p:nvPr>
        </p:nvSpPr>
        <p:spPr>
          <a:noFill/>
        </p:spPr>
        <p:txBody>
          <a:bodyPr/>
          <a:lstStyle/>
          <a:p>
            <a:r>
              <a:rPr lang="de-DE" smtClean="0"/>
              <a:t>Dr. K. Ludewig</a:t>
            </a:r>
          </a:p>
        </p:txBody>
      </p:sp>
      <p:sp>
        <p:nvSpPr>
          <p:cNvPr id="38916" name="Foliennummernplatzhalter 3"/>
          <p:cNvSpPr>
            <a:spLocks noGrp="1"/>
          </p:cNvSpPr>
          <p:nvPr>
            <p:ph type="sldNum" sz="quarter" idx="12"/>
          </p:nvPr>
        </p:nvSpPr>
        <p:spPr>
          <a:noFill/>
        </p:spPr>
        <p:txBody>
          <a:bodyPr/>
          <a:lstStyle/>
          <a:p>
            <a:fld id="{2D239194-2891-400E-B130-ABBBE6F1FAD6}" type="slidenum">
              <a:rPr lang="de-DE" smtClean="0"/>
              <a:pPr/>
              <a:t>42</a:t>
            </a:fld>
            <a:endParaRPr lang="de-DE" smtClean="0"/>
          </a:p>
        </p:txBody>
      </p:sp>
      <p:sp>
        <p:nvSpPr>
          <p:cNvPr id="38917" name="Text Box 2"/>
          <p:cNvSpPr txBox="1">
            <a:spLocks noChangeArrowheads="1"/>
          </p:cNvSpPr>
          <p:nvPr/>
        </p:nvSpPr>
        <p:spPr bwMode="auto">
          <a:xfrm>
            <a:off x="684213" y="188913"/>
            <a:ext cx="7848600" cy="584200"/>
          </a:xfrm>
          <a:prstGeom prst="rect">
            <a:avLst/>
          </a:prstGeom>
          <a:solidFill>
            <a:srgbClr val="FFFFFF"/>
          </a:solidFill>
          <a:ln w="9525">
            <a:solidFill>
              <a:schemeClr val="bg1"/>
            </a:solidFill>
            <a:miter lim="800000"/>
            <a:headEnd/>
            <a:tailEnd/>
          </a:ln>
        </p:spPr>
        <p:txBody>
          <a:bodyPr>
            <a:spAutoFit/>
          </a:bodyPr>
          <a:lstStyle/>
          <a:p>
            <a:pPr algn="ctr" eaLnBrk="0" hangingPunct="0">
              <a:spcBef>
                <a:spcPct val="50000"/>
              </a:spcBef>
            </a:pPr>
            <a:r>
              <a:rPr lang="es-CL" sz="3200" smtClean="0">
                <a:solidFill>
                  <a:srgbClr val="C00000"/>
                </a:solidFill>
                <a:latin typeface="Times New Roman" pitchFamily="18" charset="0"/>
              </a:rPr>
              <a:t>Veränderung individueller Probleme</a:t>
            </a:r>
            <a:endParaRPr lang="es-CL" sz="2400">
              <a:solidFill>
                <a:srgbClr val="C00000"/>
              </a:solidFill>
              <a:latin typeface="Times New Roman" pitchFamily="18" charset="0"/>
            </a:endParaRPr>
          </a:p>
        </p:txBody>
      </p:sp>
      <p:sp>
        <p:nvSpPr>
          <p:cNvPr id="44035" name="Text Box 3"/>
          <p:cNvSpPr txBox="1">
            <a:spLocks noChangeArrowheads="1"/>
          </p:cNvSpPr>
          <p:nvPr/>
        </p:nvSpPr>
        <p:spPr bwMode="auto">
          <a:xfrm>
            <a:off x="539750" y="908050"/>
            <a:ext cx="7992690" cy="5161413"/>
          </a:xfrm>
          <a:prstGeom prst="rect">
            <a:avLst/>
          </a:prstGeom>
          <a:noFill/>
          <a:ln w="9525">
            <a:solidFill>
              <a:srgbClr val="CC3300"/>
            </a:solidFill>
            <a:miter lim="800000"/>
            <a:headEnd/>
            <a:tailEnd/>
          </a:ln>
        </p:spPr>
        <p:txBody>
          <a:bodyPr wrap="square">
            <a:spAutoFit/>
          </a:bodyPr>
          <a:lstStyle/>
          <a:p>
            <a:pPr>
              <a:spcBef>
                <a:spcPct val="50000"/>
              </a:spcBef>
            </a:pPr>
            <a:r>
              <a:rPr lang="de-DE" sz="2800" b="1" i="1" u="sng" smtClean="0">
                <a:solidFill>
                  <a:srgbClr val="006600"/>
                </a:solidFill>
                <a:latin typeface="Times New Roman" pitchFamily="18" charset="0"/>
              </a:rPr>
              <a:t>These:</a:t>
            </a:r>
            <a:endParaRPr lang="de-DE" sz="2800" b="1" i="1" u="sng">
              <a:solidFill>
                <a:srgbClr val="006600"/>
              </a:solidFill>
              <a:latin typeface="Times New Roman" pitchFamily="18" charset="0"/>
            </a:endParaRPr>
          </a:p>
          <a:p>
            <a:pPr algn="just">
              <a:spcBef>
                <a:spcPct val="20000"/>
              </a:spcBef>
            </a:pPr>
            <a:r>
              <a:rPr lang="de-DE" sz="2200" b="1" i="1" smtClean="0">
                <a:solidFill>
                  <a:srgbClr val="C00000"/>
                </a:solidFill>
                <a:latin typeface="Times New Roman" pitchFamily="18" charset="0"/>
              </a:rPr>
              <a:t>Individuelle Probleme</a:t>
            </a:r>
            <a:r>
              <a:rPr lang="de-DE" sz="2200" smtClean="0">
                <a:solidFill>
                  <a:srgbClr val="C00000"/>
                </a:solidFill>
                <a:latin typeface="Times New Roman" pitchFamily="18" charset="0"/>
              </a:rPr>
              <a:t> </a:t>
            </a:r>
            <a:r>
              <a:rPr lang="de-DE" sz="2200" smtClean="0">
                <a:solidFill>
                  <a:srgbClr val="000066"/>
                </a:solidFill>
                <a:latin typeface="Times New Roman" pitchFamily="18" charset="0"/>
              </a:rPr>
              <a:t>werden produziert/reproduziert von spezialisierten psychischen Systemen mit starker Emotionalität. Sie</a:t>
            </a:r>
            <a:r>
              <a:rPr lang="de-DE" sz="2200">
                <a:solidFill>
                  <a:srgbClr val="000066"/>
                </a:solidFill>
                <a:latin typeface="Times New Roman" pitchFamily="18" charset="0"/>
              </a:rPr>
              <a:t> </a:t>
            </a:r>
            <a:r>
              <a:rPr lang="de-DE" sz="2200" smtClean="0">
                <a:solidFill>
                  <a:srgbClr val="000066"/>
                </a:solidFill>
                <a:latin typeface="Times New Roman" pitchFamily="18" charset="0"/>
              </a:rPr>
              <a:t>hören häufig von selbst auf. </a:t>
            </a:r>
          </a:p>
          <a:p>
            <a:pPr algn="just">
              <a:spcBef>
                <a:spcPct val="50000"/>
              </a:spcBef>
            </a:pPr>
            <a:r>
              <a:rPr lang="de-DE" sz="2200" b="1" i="1" smtClean="0">
                <a:solidFill>
                  <a:srgbClr val="C00000"/>
                </a:solidFill>
                <a:latin typeface="Times New Roman" pitchFamily="18" charset="0"/>
              </a:rPr>
              <a:t>Klinisch relevante individuelle Probleme</a:t>
            </a:r>
            <a:r>
              <a:rPr lang="de-DE" sz="2200" smtClean="0">
                <a:solidFill>
                  <a:srgbClr val="000066"/>
                </a:solidFill>
                <a:latin typeface="Times New Roman" pitchFamily="18" charset="0"/>
              </a:rPr>
              <a:t>, die zur Therapie gelangen,  können durch alternative psychische Systeme ersetzt werden, die attraktiv genug sind, um vor dem Problem vorgezogen zu werden. </a:t>
            </a:r>
            <a:endParaRPr lang="de-DE" sz="2200">
              <a:solidFill>
                <a:srgbClr val="000066"/>
              </a:solidFill>
              <a:latin typeface="Times New Roman" pitchFamily="18" charset="0"/>
            </a:endParaRPr>
          </a:p>
          <a:p>
            <a:pPr algn="just">
              <a:spcBef>
                <a:spcPct val="50000"/>
              </a:spcBef>
            </a:pPr>
            <a:r>
              <a:rPr lang="de-DE" sz="2200" smtClean="0">
                <a:solidFill>
                  <a:srgbClr val="000066"/>
                </a:solidFill>
                <a:latin typeface="Times New Roman" pitchFamily="18" charset="0"/>
              </a:rPr>
              <a:t>Diese </a:t>
            </a:r>
            <a:r>
              <a:rPr lang="de-DE" sz="2200">
                <a:solidFill>
                  <a:srgbClr val="000066"/>
                </a:solidFill>
                <a:latin typeface="Times New Roman" pitchFamily="18" charset="0"/>
              </a:rPr>
              <a:t>alternative </a:t>
            </a:r>
            <a:r>
              <a:rPr lang="de-DE" sz="2200" smtClean="0">
                <a:solidFill>
                  <a:srgbClr val="000066"/>
                </a:solidFill>
                <a:latin typeface="Times New Roman" pitchFamily="18" charset="0"/>
              </a:rPr>
              <a:t>Systeme - </a:t>
            </a:r>
            <a:r>
              <a:rPr lang="de-DE" sz="2000" smtClean="0">
                <a:solidFill>
                  <a:srgbClr val="000066"/>
                </a:solidFill>
                <a:latin typeface="Times New Roman" pitchFamily="18" charset="0"/>
              </a:rPr>
              <a:t>Denk-/Fühlmuster - </a:t>
            </a:r>
            <a:r>
              <a:rPr lang="de-DE" sz="2200" smtClean="0">
                <a:solidFill>
                  <a:srgbClr val="000066"/>
                </a:solidFill>
                <a:latin typeface="Times New Roman" pitchFamily="18" charset="0"/>
              </a:rPr>
              <a:t>müssen entweder neu erzeugt oder aus den polyphrenischen Möglichkeiten der Person reaktiviert werden. Das „Problem-Ich“ kann sich dann in den Hinter-grund verziehen und dabei „vergessen“ bzw. sonst ineffektiv werden.</a:t>
            </a:r>
            <a:endParaRPr lang="de-DE" sz="2200">
              <a:solidFill>
                <a:srgbClr val="000066"/>
              </a:solidFill>
              <a:latin typeface="Times New Roman" pitchFamily="18" charset="0"/>
            </a:endParaRPr>
          </a:p>
          <a:p>
            <a:pPr algn="just">
              <a:spcBef>
                <a:spcPct val="50000"/>
              </a:spcBef>
            </a:pPr>
            <a:r>
              <a:rPr lang="de-DE" sz="2200" b="1" u="sng" smtClean="0">
                <a:solidFill>
                  <a:srgbClr val="000066"/>
                </a:solidFill>
                <a:latin typeface="Times New Roman" pitchFamily="18" charset="0"/>
              </a:rPr>
              <a:t>Aber:</a:t>
            </a:r>
            <a:r>
              <a:rPr lang="de-DE" sz="2200" smtClean="0">
                <a:solidFill>
                  <a:srgbClr val="000066"/>
                </a:solidFill>
                <a:latin typeface="Times New Roman" pitchFamily="18" charset="0"/>
              </a:rPr>
              <a:t>   Das heißt nicht, das solche psychische Probleme nicht wieder 	reaktiviet werden könnten </a:t>
            </a:r>
            <a:r>
              <a:rPr lang="de-DE" sz="2200" b="1" i="1">
                <a:solidFill>
                  <a:srgbClr val="006600"/>
                </a:solidFill>
                <a:latin typeface="Times New Roman" pitchFamily="18" charset="0"/>
              </a:rPr>
              <a:t>(= </a:t>
            </a:r>
            <a:r>
              <a:rPr lang="de-DE" sz="2200" b="1" i="1" smtClean="0">
                <a:solidFill>
                  <a:srgbClr val="006600"/>
                </a:solidFill>
                <a:latin typeface="Times New Roman" pitchFamily="18" charset="0"/>
              </a:rPr>
              <a:t>Die </a:t>
            </a:r>
            <a:r>
              <a:rPr lang="de-DE" sz="2200" b="1" i="1">
                <a:solidFill>
                  <a:srgbClr val="006600"/>
                </a:solidFill>
                <a:latin typeface="Times New Roman" pitchFamily="18" charset="0"/>
              </a:rPr>
              <a:t>A</a:t>
            </a:r>
            <a:r>
              <a:rPr lang="de-DE" sz="2200" b="1" i="1" smtClean="0">
                <a:solidFill>
                  <a:srgbClr val="006600"/>
                </a:solidFill>
                <a:latin typeface="Times New Roman" pitchFamily="18" charset="0"/>
              </a:rPr>
              <a:t>mygdala vergisst nie!)</a:t>
            </a:r>
            <a:endParaRPr lang="de-DE" sz="2200" b="1" i="1">
              <a:solidFill>
                <a:srgbClr val="0066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Effect transition="in" filter="diamond(in)">
                                      <p:cBhvr>
                                        <p:cTn id="7" dur="500"/>
                                        <p:tgtEl>
                                          <p:spTgt spid="440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4035">
                                            <p:txEl>
                                              <p:pRg st="2" end="2"/>
                                            </p:txEl>
                                          </p:spTgt>
                                        </p:tgtEl>
                                        <p:attrNameLst>
                                          <p:attrName>style.visibility</p:attrName>
                                        </p:attrNameLst>
                                      </p:cBhvr>
                                      <p:to>
                                        <p:strVal val="visible"/>
                                      </p:to>
                                    </p:set>
                                    <p:animEffect transition="in" filter="diamond(in)">
                                      <p:cBhvr>
                                        <p:cTn id="12" dur="500"/>
                                        <p:tgtEl>
                                          <p:spTgt spid="440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4035">
                                            <p:txEl>
                                              <p:pRg st="3" end="3"/>
                                            </p:txEl>
                                          </p:spTgt>
                                        </p:tgtEl>
                                        <p:attrNameLst>
                                          <p:attrName>style.visibility</p:attrName>
                                        </p:attrNameLst>
                                      </p:cBhvr>
                                      <p:to>
                                        <p:strVal val="visible"/>
                                      </p:to>
                                    </p:set>
                                    <p:animEffect transition="in" filter="diamond(in)">
                                      <p:cBhvr>
                                        <p:cTn id="17" dur="500"/>
                                        <p:tgtEl>
                                          <p:spTgt spid="4403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4035">
                                            <p:txEl>
                                              <p:pRg st="4" end="4"/>
                                            </p:txEl>
                                          </p:spTgt>
                                        </p:tgtEl>
                                        <p:attrNameLst>
                                          <p:attrName>style.visibility</p:attrName>
                                        </p:attrNameLst>
                                      </p:cBhvr>
                                      <p:to>
                                        <p:strVal val="visible"/>
                                      </p:to>
                                    </p:set>
                                    <p:anim calcmode="lin" valueType="num">
                                      <p:cBhvr additive="base">
                                        <p:cTn id="22"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umsplatzhalter 1"/>
          <p:cNvSpPr>
            <a:spLocks noGrp="1"/>
          </p:cNvSpPr>
          <p:nvPr>
            <p:ph type="dt" sz="quarter" idx="10"/>
          </p:nvPr>
        </p:nvSpPr>
        <p:spPr>
          <a:noFill/>
        </p:spPr>
        <p:txBody>
          <a:bodyPr/>
          <a:lstStyle/>
          <a:p>
            <a:r>
              <a:rPr lang="de-DE" smtClean="0"/>
              <a:t>May 2011</a:t>
            </a:r>
          </a:p>
        </p:txBody>
      </p:sp>
      <p:sp>
        <p:nvSpPr>
          <p:cNvPr id="39939" name="Fußzeilenplatzhalter 2"/>
          <p:cNvSpPr>
            <a:spLocks noGrp="1"/>
          </p:cNvSpPr>
          <p:nvPr>
            <p:ph type="ftr" sz="quarter" idx="11"/>
          </p:nvPr>
        </p:nvSpPr>
        <p:spPr>
          <a:noFill/>
        </p:spPr>
        <p:txBody>
          <a:bodyPr/>
          <a:lstStyle/>
          <a:p>
            <a:r>
              <a:rPr lang="de-DE" smtClean="0"/>
              <a:t>Dr. K. Ludewig</a:t>
            </a:r>
          </a:p>
        </p:txBody>
      </p:sp>
      <p:sp>
        <p:nvSpPr>
          <p:cNvPr id="39940" name="Foliennummernplatzhalter 3"/>
          <p:cNvSpPr>
            <a:spLocks noGrp="1"/>
          </p:cNvSpPr>
          <p:nvPr>
            <p:ph type="sldNum" sz="quarter" idx="12"/>
          </p:nvPr>
        </p:nvSpPr>
        <p:spPr>
          <a:xfrm>
            <a:off x="8101013" y="6245225"/>
            <a:ext cx="585787" cy="476250"/>
          </a:xfrm>
          <a:noFill/>
        </p:spPr>
        <p:txBody>
          <a:bodyPr/>
          <a:lstStyle/>
          <a:p>
            <a:fld id="{2E6D7124-68F9-495F-B8ED-2802EB855538}" type="slidenum">
              <a:rPr lang="de-DE" smtClean="0"/>
              <a:pPr/>
              <a:t>43</a:t>
            </a:fld>
            <a:endParaRPr lang="de-DE" smtClean="0"/>
          </a:p>
        </p:txBody>
      </p:sp>
      <p:sp>
        <p:nvSpPr>
          <p:cNvPr id="40965" name="Text Box 4"/>
          <p:cNvSpPr txBox="1">
            <a:spLocks noChangeArrowheads="1"/>
          </p:cNvSpPr>
          <p:nvPr/>
        </p:nvSpPr>
        <p:spPr bwMode="auto">
          <a:xfrm>
            <a:off x="1115616" y="404664"/>
            <a:ext cx="7056437" cy="584775"/>
          </a:xfrm>
          <a:prstGeom prst="rect">
            <a:avLst/>
          </a:prstGeom>
          <a:solidFill>
            <a:srgbClr val="FFFFFF"/>
          </a:solidFill>
          <a:ln w="9525">
            <a:solidFill>
              <a:schemeClr val="bg1"/>
            </a:solidFill>
            <a:miter lim="800000"/>
            <a:headEnd/>
            <a:tailEnd/>
          </a:ln>
        </p:spPr>
        <p:txBody>
          <a:bodyPr>
            <a:spAutoFit/>
          </a:bodyPr>
          <a:lstStyle/>
          <a:p>
            <a:pPr algn="ctr" eaLnBrk="0" hangingPunct="0">
              <a:spcBef>
                <a:spcPts val="0"/>
              </a:spcBef>
              <a:defRPr/>
            </a:pPr>
            <a:r>
              <a:rPr lang="es-CL" sz="3200" smtClean="0">
                <a:solidFill>
                  <a:srgbClr val="C00000"/>
                </a:solidFill>
                <a:latin typeface="+mj-lt"/>
              </a:rPr>
              <a:t>Klinische Anwendung</a:t>
            </a:r>
            <a:endParaRPr lang="es-CL" sz="3200">
              <a:solidFill>
                <a:srgbClr val="C00000"/>
              </a:solidFill>
              <a:latin typeface="+mj-lt"/>
            </a:endParaRPr>
          </a:p>
        </p:txBody>
      </p:sp>
      <p:sp>
        <p:nvSpPr>
          <p:cNvPr id="38918" name="Text Box 5"/>
          <p:cNvSpPr txBox="1">
            <a:spLocks noChangeArrowheads="1"/>
          </p:cNvSpPr>
          <p:nvPr/>
        </p:nvSpPr>
        <p:spPr bwMode="auto">
          <a:xfrm>
            <a:off x="539552" y="1196753"/>
            <a:ext cx="8352036" cy="5047536"/>
          </a:xfrm>
          <a:prstGeom prst="rect">
            <a:avLst/>
          </a:prstGeom>
          <a:noFill/>
          <a:ln w="9525">
            <a:solidFill>
              <a:srgbClr val="002060"/>
            </a:solidFill>
            <a:miter lim="800000"/>
            <a:headEnd/>
            <a:tailEnd/>
          </a:ln>
        </p:spPr>
        <p:txBody>
          <a:bodyPr wrap="square">
            <a:spAutoFit/>
          </a:bodyPr>
          <a:lstStyle/>
          <a:p>
            <a:pPr>
              <a:spcBef>
                <a:spcPct val="50000"/>
              </a:spcBef>
            </a:pPr>
            <a:r>
              <a:rPr lang="de-DE" sz="2200" smtClean="0">
                <a:solidFill>
                  <a:srgbClr val="000066"/>
                </a:solidFill>
                <a:latin typeface="Times New Roman" pitchFamily="18" charset="0"/>
              </a:rPr>
              <a:t>So weit mir bekannt, gibt es noch keine praktischen Konzepte für den Umgang mit dem hier vorgelegten Verständnis des psychischen Systems.</a:t>
            </a:r>
            <a:endParaRPr lang="de-DE" sz="2200">
              <a:solidFill>
                <a:srgbClr val="000066"/>
              </a:solidFill>
              <a:latin typeface="Times New Roman" pitchFamily="18" charset="0"/>
            </a:endParaRPr>
          </a:p>
          <a:p>
            <a:pPr>
              <a:spcBef>
                <a:spcPts val="600"/>
              </a:spcBef>
            </a:pPr>
            <a:r>
              <a:rPr lang="de-DE" sz="2200" smtClean="0">
                <a:solidFill>
                  <a:srgbClr val="000066"/>
                </a:solidFill>
                <a:latin typeface="Times New Roman" pitchFamily="18" charset="0"/>
              </a:rPr>
              <a:t>Einige frühere </a:t>
            </a:r>
            <a:r>
              <a:rPr lang="de-DE" sz="2200" b="1" u="sng" smtClean="0">
                <a:solidFill>
                  <a:srgbClr val="006600"/>
                </a:solidFill>
                <a:latin typeface="Times New Roman" pitchFamily="18" charset="0"/>
              </a:rPr>
              <a:t>Techniken</a:t>
            </a:r>
            <a:r>
              <a:rPr lang="de-DE" sz="2200" smtClean="0">
                <a:solidFill>
                  <a:srgbClr val="000066"/>
                </a:solidFill>
                <a:latin typeface="Times New Roman" pitchFamily="18" charset="0"/>
              </a:rPr>
              <a:t> wie </a:t>
            </a:r>
            <a:endParaRPr lang="de-DE" sz="2200">
              <a:solidFill>
                <a:srgbClr val="000066"/>
              </a:solidFill>
              <a:latin typeface="Times New Roman" pitchFamily="18" charset="0"/>
            </a:endParaRPr>
          </a:p>
          <a:p>
            <a:pPr>
              <a:spcBef>
                <a:spcPts val="600"/>
              </a:spcBef>
              <a:buFontTx/>
              <a:buChar char="-"/>
            </a:pPr>
            <a:r>
              <a:rPr lang="de-DE" sz="2200">
                <a:solidFill>
                  <a:srgbClr val="000066"/>
                </a:solidFill>
                <a:latin typeface="Times New Roman" pitchFamily="18" charset="0"/>
              </a:rPr>
              <a:t> </a:t>
            </a:r>
            <a:r>
              <a:rPr lang="de-DE" sz="2200" smtClean="0">
                <a:solidFill>
                  <a:srgbClr val="000066"/>
                </a:solidFill>
                <a:latin typeface="Times New Roman" pitchFamily="18" charset="0"/>
              </a:rPr>
              <a:t>Familientherapie mit der inneren Familie </a:t>
            </a:r>
            <a:r>
              <a:rPr lang="de-DE" sz="2200">
                <a:solidFill>
                  <a:srgbClr val="000066"/>
                </a:solidFill>
                <a:latin typeface="Times New Roman" pitchFamily="18" charset="0"/>
              </a:rPr>
              <a:t>(Schwartz 2000)</a:t>
            </a:r>
          </a:p>
          <a:p>
            <a:pPr>
              <a:spcBef>
                <a:spcPts val="600"/>
              </a:spcBef>
              <a:buFontTx/>
              <a:buChar char="-"/>
            </a:pPr>
            <a:r>
              <a:rPr lang="de-DE" sz="2200">
                <a:solidFill>
                  <a:srgbClr val="000066"/>
                </a:solidFill>
                <a:latin typeface="Times New Roman" pitchFamily="18" charset="0"/>
              </a:rPr>
              <a:t> </a:t>
            </a:r>
            <a:r>
              <a:rPr lang="de-DE" sz="2200" smtClean="0">
                <a:solidFill>
                  <a:srgbClr val="000066"/>
                </a:solidFill>
                <a:latin typeface="Times New Roman" pitchFamily="18" charset="0"/>
              </a:rPr>
              <a:t>Debatten des inneren Parlaments </a:t>
            </a:r>
            <a:r>
              <a:rPr lang="de-DE" sz="2200">
                <a:solidFill>
                  <a:srgbClr val="000066"/>
                </a:solidFill>
                <a:latin typeface="Times New Roman" pitchFamily="18" charset="0"/>
              </a:rPr>
              <a:t>(Schmidt 1997)</a:t>
            </a:r>
          </a:p>
          <a:p>
            <a:pPr>
              <a:spcBef>
                <a:spcPts val="600"/>
              </a:spcBef>
              <a:buFontTx/>
              <a:buChar char="-"/>
            </a:pPr>
            <a:r>
              <a:rPr lang="de-DE" sz="2200">
                <a:solidFill>
                  <a:srgbClr val="000066"/>
                </a:solidFill>
                <a:latin typeface="Times New Roman" pitchFamily="18" charset="0"/>
              </a:rPr>
              <a:t> </a:t>
            </a:r>
            <a:r>
              <a:rPr lang="de-DE" sz="2200" smtClean="0">
                <a:solidFill>
                  <a:srgbClr val="000066"/>
                </a:solidFill>
                <a:latin typeface="Times New Roman" pitchFamily="18" charset="0"/>
              </a:rPr>
              <a:t>das innere Team (Schulz-von Thun) usw.</a:t>
            </a:r>
            <a:endParaRPr lang="de-DE" sz="2200">
              <a:solidFill>
                <a:srgbClr val="000066"/>
              </a:solidFill>
              <a:latin typeface="Times New Roman" pitchFamily="18" charset="0"/>
            </a:endParaRPr>
          </a:p>
          <a:p>
            <a:pPr>
              <a:spcBef>
                <a:spcPts val="600"/>
              </a:spcBef>
            </a:pPr>
            <a:r>
              <a:rPr lang="de-DE" sz="2200" smtClean="0">
                <a:solidFill>
                  <a:srgbClr val="000066"/>
                </a:solidFill>
                <a:latin typeface="Times New Roman" pitchFamily="18" charset="0"/>
              </a:rPr>
              <a:t>basieren auf Konzepten einer </a:t>
            </a:r>
            <a:r>
              <a:rPr lang="de-DE" sz="2200" b="1" smtClean="0">
                <a:solidFill>
                  <a:srgbClr val="006600"/>
                </a:solidFill>
                <a:latin typeface="Times New Roman" pitchFamily="18" charset="0"/>
              </a:rPr>
              <a:t>„Anteilspsychologie“</a:t>
            </a:r>
            <a:r>
              <a:rPr lang="de-DE" sz="2200" b="1" smtClean="0">
                <a:solidFill>
                  <a:srgbClr val="000066"/>
                </a:solidFill>
                <a:latin typeface="Times New Roman" pitchFamily="18" charset="0"/>
              </a:rPr>
              <a:t>,</a:t>
            </a:r>
            <a:r>
              <a:rPr lang="de-DE" sz="2200" b="1" smtClean="0">
                <a:solidFill>
                  <a:srgbClr val="006600"/>
                </a:solidFill>
                <a:latin typeface="Times New Roman" pitchFamily="18" charset="0"/>
              </a:rPr>
              <a:t> </a:t>
            </a:r>
            <a:r>
              <a:rPr lang="de-DE" sz="2200" smtClean="0">
                <a:solidFill>
                  <a:srgbClr val="000066"/>
                </a:solidFill>
                <a:latin typeface="Times New Roman" pitchFamily="18" charset="0"/>
              </a:rPr>
              <a:t>die das Selbst als eine aufteilbare, aus Substrukturen bestehende Struktur auffasst – Sub-selbst, Teilselbst, Persönlichkeitsanteile usw. </a:t>
            </a:r>
            <a:endParaRPr lang="de-DE" sz="2200">
              <a:solidFill>
                <a:srgbClr val="000066"/>
              </a:solidFill>
              <a:latin typeface="Times New Roman" pitchFamily="18" charset="0"/>
            </a:endParaRPr>
          </a:p>
          <a:p>
            <a:pPr>
              <a:spcBef>
                <a:spcPct val="50000"/>
              </a:spcBef>
            </a:pPr>
            <a:r>
              <a:rPr lang="de-DE" sz="2200" b="1" u="sng" smtClean="0">
                <a:solidFill>
                  <a:srgbClr val="000066"/>
                </a:solidFill>
                <a:latin typeface="Times New Roman" pitchFamily="18" charset="0"/>
              </a:rPr>
              <a:t>Obwohl </a:t>
            </a:r>
            <a:r>
              <a:rPr lang="de-DE" sz="2200" smtClean="0">
                <a:solidFill>
                  <a:srgbClr val="000066"/>
                </a:solidFill>
                <a:latin typeface="Times New Roman" pitchFamily="18" charset="0"/>
              </a:rPr>
              <a:t>diese Techniken in einem anderen theoretischen Rahmen ent-standen, haben sie sich in der Praxis als hilfreich erwiesen (</a:t>
            </a:r>
            <a:r>
              <a:rPr lang="de-DE" sz="2200" i="1" smtClean="0">
                <a:solidFill>
                  <a:srgbClr val="000066"/>
                </a:solidFill>
                <a:latin typeface="Times New Roman" pitchFamily="18" charset="0"/>
              </a:rPr>
              <a:t>Teilearbeit</a:t>
            </a:r>
            <a:r>
              <a:rPr lang="de-DE" sz="2200" smtClean="0">
                <a:solidFill>
                  <a:srgbClr val="000066"/>
                </a:solidFill>
                <a:latin typeface="Times New Roman" pitchFamily="18" charset="0"/>
              </a:rPr>
              <a:t>). Sie könnten daher im hier vorgelegten Rahmen verwendet werden, bis adäquatere entstehen.</a:t>
            </a:r>
            <a:endParaRPr lang="de-DE" sz="2200">
              <a:solidFill>
                <a:srgbClr val="000066"/>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8918">
                                            <p:txEl>
                                              <p:pRg st="1" end="1"/>
                                            </p:txEl>
                                          </p:spTgt>
                                        </p:tgtEl>
                                        <p:attrNameLst>
                                          <p:attrName>style.visibility</p:attrName>
                                        </p:attrNameLst>
                                      </p:cBhvr>
                                      <p:to>
                                        <p:strVal val="visible"/>
                                      </p:to>
                                    </p:set>
                                    <p:animEffect transition="in" filter="blinds(horizontal)">
                                      <p:cBhvr>
                                        <p:cTn id="7" dur="500"/>
                                        <p:tgtEl>
                                          <p:spTgt spid="38918">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8918">
                                            <p:txEl>
                                              <p:pRg st="2" end="2"/>
                                            </p:txEl>
                                          </p:spTgt>
                                        </p:tgtEl>
                                        <p:attrNameLst>
                                          <p:attrName>style.visibility</p:attrName>
                                        </p:attrNameLst>
                                      </p:cBhvr>
                                      <p:to>
                                        <p:strVal val="visible"/>
                                      </p:to>
                                    </p:set>
                                    <p:animEffect transition="in" filter="blinds(horizontal)">
                                      <p:cBhvr>
                                        <p:cTn id="10" dur="500"/>
                                        <p:tgtEl>
                                          <p:spTgt spid="38918">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8918">
                                            <p:txEl>
                                              <p:pRg st="3" end="3"/>
                                            </p:txEl>
                                          </p:spTgt>
                                        </p:tgtEl>
                                        <p:attrNameLst>
                                          <p:attrName>style.visibility</p:attrName>
                                        </p:attrNameLst>
                                      </p:cBhvr>
                                      <p:to>
                                        <p:strVal val="visible"/>
                                      </p:to>
                                    </p:set>
                                    <p:animEffect transition="in" filter="blinds(horizontal)">
                                      <p:cBhvr>
                                        <p:cTn id="13" dur="500"/>
                                        <p:tgtEl>
                                          <p:spTgt spid="38918">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8918">
                                            <p:txEl>
                                              <p:pRg st="4" end="4"/>
                                            </p:txEl>
                                          </p:spTgt>
                                        </p:tgtEl>
                                        <p:attrNameLst>
                                          <p:attrName>style.visibility</p:attrName>
                                        </p:attrNameLst>
                                      </p:cBhvr>
                                      <p:to>
                                        <p:strVal val="visible"/>
                                      </p:to>
                                    </p:set>
                                    <p:animEffect transition="in" filter="blinds(horizontal)">
                                      <p:cBhvr>
                                        <p:cTn id="16" dur="500"/>
                                        <p:tgtEl>
                                          <p:spTgt spid="38918">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8918">
                                            <p:txEl>
                                              <p:pRg st="5" end="5"/>
                                            </p:txEl>
                                          </p:spTgt>
                                        </p:tgtEl>
                                        <p:attrNameLst>
                                          <p:attrName>style.visibility</p:attrName>
                                        </p:attrNameLst>
                                      </p:cBhvr>
                                      <p:to>
                                        <p:strVal val="visible"/>
                                      </p:to>
                                    </p:set>
                                    <p:animEffect transition="in" filter="blinds(horizontal)">
                                      <p:cBhvr>
                                        <p:cTn id="19" dur="500"/>
                                        <p:tgtEl>
                                          <p:spTgt spid="38918">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8918">
                                            <p:txEl>
                                              <p:pRg st="6" end="6"/>
                                            </p:txEl>
                                          </p:spTgt>
                                        </p:tgtEl>
                                        <p:attrNameLst>
                                          <p:attrName>style.visibility</p:attrName>
                                        </p:attrNameLst>
                                      </p:cBhvr>
                                      <p:to>
                                        <p:strVal val="visible"/>
                                      </p:to>
                                    </p:set>
                                    <p:anim calcmode="lin" valueType="num">
                                      <p:cBhvr additive="base">
                                        <p:cTn id="24" dur="500" fill="hold"/>
                                        <p:tgtEl>
                                          <p:spTgt spid="38918">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89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umsplatzhalter 1"/>
          <p:cNvSpPr>
            <a:spLocks noGrp="1"/>
          </p:cNvSpPr>
          <p:nvPr>
            <p:ph type="dt" sz="quarter" idx="10"/>
          </p:nvPr>
        </p:nvSpPr>
        <p:spPr>
          <a:noFill/>
        </p:spPr>
        <p:txBody>
          <a:bodyPr/>
          <a:lstStyle/>
          <a:p>
            <a:r>
              <a:rPr lang="de-DE" smtClean="0"/>
              <a:t>May 2011</a:t>
            </a:r>
          </a:p>
        </p:txBody>
      </p:sp>
      <p:sp>
        <p:nvSpPr>
          <p:cNvPr id="32771" name="Fußzeilenplatzhalter 2"/>
          <p:cNvSpPr>
            <a:spLocks noGrp="1"/>
          </p:cNvSpPr>
          <p:nvPr>
            <p:ph type="ftr" sz="quarter" idx="11"/>
          </p:nvPr>
        </p:nvSpPr>
        <p:spPr>
          <a:noFill/>
        </p:spPr>
        <p:txBody>
          <a:bodyPr/>
          <a:lstStyle/>
          <a:p>
            <a:r>
              <a:rPr lang="de-DE" smtClean="0"/>
              <a:t>Dr. K. Ludewig</a:t>
            </a:r>
          </a:p>
        </p:txBody>
      </p:sp>
      <p:sp>
        <p:nvSpPr>
          <p:cNvPr id="32772" name="Foliennummernplatzhalter 3"/>
          <p:cNvSpPr>
            <a:spLocks noGrp="1"/>
          </p:cNvSpPr>
          <p:nvPr>
            <p:ph type="sldNum" sz="quarter" idx="12"/>
          </p:nvPr>
        </p:nvSpPr>
        <p:spPr>
          <a:noFill/>
        </p:spPr>
        <p:txBody>
          <a:bodyPr/>
          <a:lstStyle/>
          <a:p>
            <a:fld id="{55BB6D89-ED98-4AC1-9A21-C6A9D4E46452}" type="slidenum">
              <a:rPr lang="de-DE" smtClean="0"/>
              <a:pPr/>
              <a:t>44</a:t>
            </a:fld>
            <a:endParaRPr lang="de-DE" smtClean="0"/>
          </a:p>
        </p:txBody>
      </p:sp>
      <p:sp>
        <p:nvSpPr>
          <p:cNvPr id="32773" name="Textfeld 4"/>
          <p:cNvSpPr txBox="1">
            <a:spLocks noChangeArrowheads="1"/>
          </p:cNvSpPr>
          <p:nvPr/>
        </p:nvSpPr>
        <p:spPr bwMode="auto">
          <a:xfrm>
            <a:off x="900113" y="413355"/>
            <a:ext cx="7127875" cy="892552"/>
          </a:xfrm>
          <a:prstGeom prst="rect">
            <a:avLst/>
          </a:prstGeom>
          <a:solidFill>
            <a:schemeClr val="bg1"/>
          </a:solidFill>
          <a:ln w="9525">
            <a:solidFill>
              <a:srgbClr val="C00000"/>
            </a:solidFill>
            <a:miter lim="800000"/>
            <a:headEnd/>
            <a:tailEnd/>
          </a:ln>
        </p:spPr>
        <p:txBody>
          <a:bodyPr anchor="ctr" anchorCtr="1">
            <a:spAutoFit/>
          </a:bodyPr>
          <a:lstStyle/>
          <a:p>
            <a:pPr algn="ctr"/>
            <a:r>
              <a:rPr lang="de-DE" sz="2800" b="1">
                <a:solidFill>
                  <a:srgbClr val="C00000"/>
                </a:solidFill>
              </a:rPr>
              <a:t>Techniken: </a:t>
            </a:r>
          </a:p>
          <a:p>
            <a:pPr algn="ctr"/>
            <a:r>
              <a:rPr lang="de-DE" sz="2400" smtClean="0">
                <a:solidFill>
                  <a:srgbClr val="000066"/>
                </a:solidFill>
              </a:rPr>
              <a:t>- Externalisieren </a:t>
            </a:r>
            <a:r>
              <a:rPr lang="de-DE" sz="2400">
                <a:solidFill>
                  <a:srgbClr val="000066"/>
                </a:solidFill>
              </a:rPr>
              <a:t>/ </a:t>
            </a:r>
            <a:r>
              <a:rPr lang="de-DE" sz="2400" smtClean="0">
                <a:solidFill>
                  <a:srgbClr val="000066"/>
                </a:solidFill>
              </a:rPr>
              <a:t>Personalisieren -</a:t>
            </a:r>
            <a:endParaRPr lang="de-DE" sz="2400">
              <a:solidFill>
                <a:srgbClr val="000066"/>
              </a:solidFill>
            </a:endParaRPr>
          </a:p>
        </p:txBody>
      </p:sp>
      <p:sp>
        <p:nvSpPr>
          <p:cNvPr id="6" name="Textfeld 5"/>
          <p:cNvSpPr txBox="1"/>
          <p:nvPr/>
        </p:nvSpPr>
        <p:spPr>
          <a:xfrm>
            <a:off x="900113" y="1628775"/>
            <a:ext cx="7272337" cy="3970338"/>
          </a:xfrm>
          <a:prstGeom prst="rect">
            <a:avLst/>
          </a:prstGeom>
          <a:noFill/>
          <a:ln>
            <a:solidFill>
              <a:schemeClr val="accent6">
                <a:lumMod val="50000"/>
              </a:schemeClr>
            </a:solidFill>
          </a:ln>
        </p:spPr>
        <p:txBody>
          <a:bodyPr>
            <a:spAutoFit/>
          </a:bodyPr>
          <a:lstStyle/>
          <a:p>
            <a:pPr>
              <a:defRPr/>
            </a:pPr>
            <a:r>
              <a:rPr lang="de-DE" sz="2800" b="1" dirty="0">
                <a:solidFill>
                  <a:srgbClr val="C00000"/>
                </a:solidFill>
                <a:latin typeface="Times New Roman" pitchFamily="18" charset="0"/>
                <a:cs typeface="Times New Roman" pitchFamily="18" charset="0"/>
              </a:rPr>
              <a:t>Externalisieren</a:t>
            </a:r>
          </a:p>
          <a:p>
            <a:pPr>
              <a:defRPr/>
            </a:pPr>
            <a:r>
              <a:rPr lang="de-DE" sz="2400" dirty="0">
                <a:solidFill>
                  <a:srgbClr val="000066"/>
                </a:solidFill>
                <a:latin typeface="Times New Roman" pitchFamily="18" charset="0"/>
                <a:cs typeface="Times New Roman" pitchFamily="18" charset="0"/>
              </a:rPr>
              <a:t>Das „Problem“ wird im systemischen Kontext zu einem Objekt oder Wesen erklärt, welches nicht den Beteiligten eigen ist, sondern zu ihnen extern ist</a:t>
            </a:r>
          </a:p>
          <a:p>
            <a:pPr>
              <a:defRPr/>
            </a:pPr>
            <a:endParaRPr lang="de-DE" sz="2800" dirty="0">
              <a:solidFill>
                <a:srgbClr val="C00000"/>
              </a:solidFill>
              <a:latin typeface="Times New Roman" pitchFamily="18" charset="0"/>
              <a:cs typeface="Times New Roman" pitchFamily="18" charset="0"/>
            </a:endParaRPr>
          </a:p>
          <a:p>
            <a:pPr>
              <a:defRPr/>
            </a:pPr>
            <a:r>
              <a:rPr lang="de-DE" sz="2800" b="1" dirty="0">
                <a:solidFill>
                  <a:srgbClr val="C00000"/>
                </a:solidFill>
                <a:latin typeface="Times New Roman" pitchFamily="18" charset="0"/>
                <a:cs typeface="Times New Roman" pitchFamily="18" charset="0"/>
              </a:rPr>
              <a:t>Personalisieren</a:t>
            </a:r>
          </a:p>
          <a:p>
            <a:pPr>
              <a:defRPr/>
            </a:pPr>
            <a:r>
              <a:rPr lang="de-DE" sz="2400" dirty="0">
                <a:solidFill>
                  <a:srgbClr val="000066"/>
                </a:solidFill>
                <a:latin typeface="Times New Roman" pitchFamily="18" charset="0"/>
                <a:cs typeface="Times New Roman" pitchFamily="18" charset="0"/>
              </a:rPr>
              <a:t>Das problemtragende  psychische System wird zu einer Person erklärt, das zwar zum </a:t>
            </a:r>
            <a:r>
              <a:rPr lang="de-DE" sz="2400" dirty="0" err="1">
                <a:solidFill>
                  <a:srgbClr val="000066"/>
                </a:solidFill>
                <a:latin typeface="Times New Roman" pitchFamily="18" charset="0"/>
                <a:cs typeface="Times New Roman" pitchFamily="18" charset="0"/>
              </a:rPr>
              <a:t>polyphrenen</a:t>
            </a:r>
            <a:r>
              <a:rPr lang="de-DE" sz="2400" dirty="0">
                <a:solidFill>
                  <a:srgbClr val="000066"/>
                </a:solidFill>
                <a:latin typeface="Times New Roman" pitchFamily="18" charset="0"/>
                <a:cs typeface="Times New Roman" pitchFamily="18" charset="0"/>
              </a:rPr>
              <a:t> Bestand des betreffenden Menschen gehört, aber unberechtigt ist, eine oder gar die Hauptperson zu sein.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umsplatzhalter 1"/>
          <p:cNvSpPr>
            <a:spLocks noGrp="1"/>
          </p:cNvSpPr>
          <p:nvPr>
            <p:ph type="dt" sz="quarter" idx="10"/>
          </p:nvPr>
        </p:nvSpPr>
        <p:spPr>
          <a:noFill/>
        </p:spPr>
        <p:txBody>
          <a:bodyPr/>
          <a:lstStyle/>
          <a:p>
            <a:r>
              <a:rPr lang="de-DE" smtClean="0"/>
              <a:t>May 2011</a:t>
            </a:r>
          </a:p>
        </p:txBody>
      </p:sp>
      <p:sp>
        <p:nvSpPr>
          <p:cNvPr id="40963" name="Fußzeilenplatzhalter 2"/>
          <p:cNvSpPr>
            <a:spLocks noGrp="1"/>
          </p:cNvSpPr>
          <p:nvPr>
            <p:ph type="ftr" sz="quarter" idx="11"/>
          </p:nvPr>
        </p:nvSpPr>
        <p:spPr>
          <a:noFill/>
        </p:spPr>
        <p:txBody>
          <a:bodyPr/>
          <a:lstStyle/>
          <a:p>
            <a:r>
              <a:rPr lang="de-DE" smtClean="0"/>
              <a:t>Dr. K. Ludewig</a:t>
            </a:r>
          </a:p>
        </p:txBody>
      </p:sp>
      <p:sp>
        <p:nvSpPr>
          <p:cNvPr id="40964" name="Foliennummernplatzhalter 3"/>
          <p:cNvSpPr>
            <a:spLocks noGrp="1"/>
          </p:cNvSpPr>
          <p:nvPr>
            <p:ph type="sldNum" sz="quarter" idx="12"/>
          </p:nvPr>
        </p:nvSpPr>
        <p:spPr>
          <a:noFill/>
        </p:spPr>
        <p:txBody>
          <a:bodyPr/>
          <a:lstStyle/>
          <a:p>
            <a:fld id="{4934FFD3-F359-49A3-A77B-DB126622D904}" type="slidenum">
              <a:rPr lang="de-DE" smtClean="0"/>
              <a:pPr/>
              <a:t>45</a:t>
            </a:fld>
            <a:endParaRPr lang="de-DE" smtClean="0"/>
          </a:p>
        </p:txBody>
      </p:sp>
      <p:sp>
        <p:nvSpPr>
          <p:cNvPr id="2" name="Text Box 2"/>
          <p:cNvSpPr txBox="1">
            <a:spLocks noChangeArrowheads="1"/>
          </p:cNvSpPr>
          <p:nvPr/>
        </p:nvSpPr>
        <p:spPr bwMode="auto">
          <a:xfrm>
            <a:off x="468313" y="1052513"/>
            <a:ext cx="8424862" cy="4918269"/>
          </a:xfrm>
          <a:prstGeom prst="rect">
            <a:avLst/>
          </a:prstGeom>
          <a:noFill/>
          <a:ln w="9525">
            <a:solidFill>
              <a:schemeClr val="accent6"/>
            </a:solidFill>
            <a:miter lim="800000"/>
            <a:headEnd/>
            <a:tailEnd/>
          </a:ln>
        </p:spPr>
        <p:txBody>
          <a:bodyPr>
            <a:spAutoFit/>
          </a:bodyPr>
          <a:lstStyle/>
          <a:p>
            <a:pPr>
              <a:defRPr/>
            </a:pPr>
            <a:r>
              <a:rPr lang="de-DE" sz="2800" b="1" smtClean="0">
                <a:solidFill>
                  <a:srgbClr val="006600"/>
                </a:solidFill>
              </a:rPr>
              <a:t>Fazit:</a:t>
            </a:r>
            <a:endParaRPr lang="de-DE" sz="2400" b="1">
              <a:solidFill>
                <a:srgbClr val="A50021"/>
              </a:solidFill>
            </a:endParaRPr>
          </a:p>
          <a:p>
            <a:pPr>
              <a:spcBef>
                <a:spcPct val="30000"/>
              </a:spcBef>
              <a:defRPr/>
            </a:pPr>
            <a:r>
              <a:rPr lang="de-DE" sz="2400" smtClean="0">
                <a:solidFill>
                  <a:srgbClr val="000066"/>
                </a:solidFill>
                <a:latin typeface="Times New Roman" pitchFamily="18" charset="0"/>
                <a:cs typeface="Times New Roman" pitchFamily="18" charset="0"/>
              </a:rPr>
              <a:t>Menschen können von einer </a:t>
            </a:r>
            <a:r>
              <a:rPr lang="de-DE" sz="2400" b="1" i="1" smtClean="0">
                <a:solidFill>
                  <a:srgbClr val="C00000"/>
                </a:solidFill>
                <a:latin typeface="Times New Roman" pitchFamily="18" charset="0"/>
                <a:cs typeface="Times New Roman" pitchFamily="18" charset="0"/>
              </a:rPr>
              <a:t>operativen Perspektive </a:t>
            </a:r>
            <a:r>
              <a:rPr lang="de-DE" sz="2400" smtClean="0">
                <a:solidFill>
                  <a:srgbClr val="000066"/>
                </a:solidFill>
                <a:latin typeface="Times New Roman" pitchFamily="18" charset="0"/>
                <a:cs typeface="Times New Roman" pitchFamily="18" charset="0"/>
              </a:rPr>
              <a:t>betrachtet werden als unbeständiges, einmaliges Ergebnis multipler </a:t>
            </a:r>
            <a:r>
              <a:rPr lang="de-DE" sz="2400">
                <a:solidFill>
                  <a:srgbClr val="000066"/>
                </a:solidFill>
                <a:latin typeface="Times New Roman" pitchFamily="18" charset="0"/>
                <a:cs typeface="Times New Roman" pitchFamily="18" charset="0"/>
              </a:rPr>
              <a:t>u</a:t>
            </a:r>
            <a:r>
              <a:rPr lang="de-DE" sz="2400" smtClean="0">
                <a:solidFill>
                  <a:srgbClr val="000066"/>
                </a:solidFill>
                <a:latin typeface="Times New Roman" pitchFamily="18" charset="0"/>
                <a:cs typeface="Times New Roman" pitchFamily="18" charset="0"/>
              </a:rPr>
              <a:t>nd simultan operierender Systeme </a:t>
            </a:r>
            <a:r>
              <a:rPr lang="de-DE" sz="2400" b="1" i="1" smtClean="0">
                <a:solidFill>
                  <a:srgbClr val="006600"/>
                </a:solidFill>
                <a:latin typeface="Times New Roman" pitchFamily="18" charset="0"/>
                <a:cs typeface="Times New Roman" pitchFamily="18" charset="0"/>
              </a:rPr>
              <a:t>und/oder</a:t>
            </a:r>
            <a:r>
              <a:rPr lang="de-DE" sz="2400" smtClean="0">
                <a:solidFill>
                  <a:srgbClr val="000066"/>
                </a:solidFill>
                <a:latin typeface="Times New Roman" pitchFamily="18" charset="0"/>
                <a:cs typeface="Times New Roman" pitchFamily="18" charset="0"/>
              </a:rPr>
              <a:t> von einer </a:t>
            </a:r>
            <a:r>
              <a:rPr lang="de-DE" sz="2400" b="1" i="1" smtClean="0">
                <a:solidFill>
                  <a:srgbClr val="A50021"/>
                </a:solidFill>
                <a:latin typeface="Times New Roman" pitchFamily="18" charset="0"/>
                <a:cs typeface="Times New Roman" pitchFamily="18" charset="0"/>
              </a:rPr>
              <a:t>synthetischen Perspektive</a:t>
            </a:r>
            <a:r>
              <a:rPr lang="de-DE" sz="2400" b="1" smtClean="0">
                <a:solidFill>
                  <a:srgbClr val="000066"/>
                </a:solidFill>
                <a:latin typeface="Times New Roman" pitchFamily="18" charset="0"/>
                <a:cs typeface="Times New Roman" pitchFamily="18" charset="0"/>
              </a:rPr>
              <a:t> </a:t>
            </a:r>
            <a:r>
              <a:rPr lang="de-DE" sz="2400" smtClean="0">
                <a:solidFill>
                  <a:srgbClr val="000066"/>
                </a:solidFill>
                <a:latin typeface="Times New Roman" pitchFamily="18" charset="0"/>
                <a:cs typeface="Times New Roman" pitchFamily="18" charset="0"/>
              </a:rPr>
              <a:t>als ein beständiges, aus einzelnen Systemtypen (Körper, Psyche, Interaktion) bestehendes Ganzes.</a:t>
            </a:r>
            <a:endParaRPr lang="de-DE" sz="2400">
              <a:solidFill>
                <a:srgbClr val="000066"/>
              </a:solidFill>
              <a:latin typeface="Times New Roman" pitchFamily="18" charset="0"/>
              <a:cs typeface="Times New Roman" pitchFamily="18" charset="0"/>
            </a:endParaRPr>
          </a:p>
          <a:p>
            <a:pPr>
              <a:spcBef>
                <a:spcPct val="30000"/>
              </a:spcBef>
              <a:defRPr/>
            </a:pPr>
            <a:r>
              <a:rPr lang="de-DE" sz="2400">
                <a:solidFill>
                  <a:srgbClr val="000066"/>
                </a:solidFill>
                <a:latin typeface="Times New Roman" pitchFamily="18" charset="0"/>
                <a:cs typeface="Times New Roman" pitchFamily="18" charset="0"/>
              </a:rPr>
              <a:t> </a:t>
            </a:r>
          </a:p>
          <a:p>
            <a:pPr>
              <a:spcBef>
                <a:spcPct val="30000"/>
              </a:spcBef>
              <a:defRPr/>
            </a:pPr>
            <a:r>
              <a:rPr lang="de-DE" sz="2400" smtClean="0">
                <a:solidFill>
                  <a:srgbClr val="000066"/>
                </a:solidFill>
                <a:latin typeface="Times New Roman" pitchFamily="18" charset="0"/>
                <a:cs typeface="Times New Roman" pitchFamily="18" charset="0"/>
              </a:rPr>
              <a:t>Systemisches Denken ermöglichst ein </a:t>
            </a:r>
            <a:r>
              <a:rPr lang="de-DE" sz="2400" b="1" i="1" smtClean="0">
                <a:solidFill>
                  <a:srgbClr val="C00000"/>
                </a:solidFill>
                <a:latin typeface="Times New Roman" pitchFamily="18" charset="0"/>
                <a:cs typeface="Times New Roman" pitchFamily="18" charset="0"/>
              </a:rPr>
              <a:t>variables Einstellen</a:t>
            </a:r>
            <a:r>
              <a:rPr lang="de-DE" sz="2400" smtClean="0">
                <a:solidFill>
                  <a:srgbClr val="000066"/>
                </a:solidFill>
                <a:latin typeface="Times New Roman" pitchFamily="18" charset="0"/>
                <a:cs typeface="Times New Roman" pitchFamily="18" charset="0"/>
              </a:rPr>
              <a:t> des Beobachtungsfokus in Abhängigkeit von den jeweiligen Erfordernissen. Die unterschiedlichen Perspektiven erbringen zwar unterschiedliche, jedoch gültige Phänomene – so lange sie sich als nützlich oder sonst wie berechtigt erweisen.</a:t>
            </a:r>
            <a:endParaRPr lang="de-DE" sz="2400">
              <a:solidFill>
                <a:srgbClr val="00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amond(in)">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diamond(in)">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umsplatzhalter 1"/>
          <p:cNvSpPr>
            <a:spLocks noGrp="1"/>
          </p:cNvSpPr>
          <p:nvPr>
            <p:ph type="dt" sz="quarter" idx="10"/>
          </p:nvPr>
        </p:nvSpPr>
        <p:spPr>
          <a:noFill/>
        </p:spPr>
        <p:txBody>
          <a:bodyPr/>
          <a:lstStyle/>
          <a:p>
            <a:r>
              <a:rPr lang="de-DE" smtClean="0"/>
              <a:t>May 2011</a:t>
            </a:r>
          </a:p>
        </p:txBody>
      </p:sp>
      <p:sp>
        <p:nvSpPr>
          <p:cNvPr id="43011" name="Fußzeilenplatzhalter 2"/>
          <p:cNvSpPr>
            <a:spLocks noGrp="1"/>
          </p:cNvSpPr>
          <p:nvPr>
            <p:ph type="ftr" sz="quarter" idx="11"/>
          </p:nvPr>
        </p:nvSpPr>
        <p:spPr>
          <a:noFill/>
        </p:spPr>
        <p:txBody>
          <a:bodyPr/>
          <a:lstStyle/>
          <a:p>
            <a:r>
              <a:rPr lang="de-DE" smtClean="0"/>
              <a:t>Dr. K. Ludewig</a:t>
            </a:r>
          </a:p>
        </p:txBody>
      </p:sp>
      <p:sp>
        <p:nvSpPr>
          <p:cNvPr id="43012" name="Foliennummernplatzhalter 3"/>
          <p:cNvSpPr>
            <a:spLocks noGrp="1"/>
          </p:cNvSpPr>
          <p:nvPr>
            <p:ph type="sldNum" sz="quarter" idx="12"/>
          </p:nvPr>
        </p:nvSpPr>
        <p:spPr>
          <a:noFill/>
        </p:spPr>
        <p:txBody>
          <a:bodyPr/>
          <a:lstStyle/>
          <a:p>
            <a:fld id="{1439A168-50AE-4A67-A403-9045513AB084}" type="slidenum">
              <a:rPr lang="de-DE" smtClean="0"/>
              <a:pPr/>
              <a:t>46</a:t>
            </a:fld>
            <a:endParaRPr lang="de-DE" smtClean="0"/>
          </a:p>
        </p:txBody>
      </p:sp>
      <p:sp>
        <p:nvSpPr>
          <p:cNvPr id="43013" name="Text Box 4"/>
          <p:cNvSpPr txBox="1">
            <a:spLocks noChangeArrowheads="1"/>
          </p:cNvSpPr>
          <p:nvPr/>
        </p:nvSpPr>
        <p:spPr bwMode="auto">
          <a:xfrm>
            <a:off x="2124075" y="2636838"/>
            <a:ext cx="4968875" cy="914400"/>
          </a:xfrm>
          <a:prstGeom prst="rect">
            <a:avLst/>
          </a:prstGeom>
          <a:noFill/>
          <a:ln w="9525">
            <a:noFill/>
            <a:miter lim="800000"/>
            <a:headEnd/>
            <a:tailEnd/>
          </a:ln>
        </p:spPr>
        <p:txBody>
          <a:bodyPr>
            <a:spAutoFit/>
          </a:bodyPr>
          <a:lstStyle/>
          <a:p>
            <a:pPr algn="ctr">
              <a:spcBef>
                <a:spcPct val="50000"/>
              </a:spcBef>
            </a:pPr>
            <a:r>
              <a:rPr lang="de-DE" sz="5400" b="1" i="1">
                <a:solidFill>
                  <a:srgbClr val="000066"/>
                </a:solidFill>
              </a:rPr>
              <a:t>Ende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971550" y="274638"/>
            <a:ext cx="7129463" cy="993775"/>
          </a:xfrm>
          <a:solidFill>
            <a:schemeClr val="bg1"/>
          </a:solidFill>
        </p:spPr>
        <p:txBody>
          <a:bodyPr/>
          <a:lstStyle/>
          <a:p>
            <a:r>
              <a:rPr lang="de-DE" sz="3600" smtClean="0">
                <a:solidFill>
                  <a:srgbClr val="C00000"/>
                </a:solidFill>
              </a:rPr>
              <a:t>Polyphrenie?</a:t>
            </a:r>
          </a:p>
        </p:txBody>
      </p:sp>
      <p:sp>
        <p:nvSpPr>
          <p:cNvPr id="6147" name="Inhaltsplatzhalter 2"/>
          <p:cNvSpPr>
            <a:spLocks noGrp="1"/>
          </p:cNvSpPr>
          <p:nvPr>
            <p:ph idx="1"/>
          </p:nvPr>
        </p:nvSpPr>
        <p:spPr>
          <a:xfrm>
            <a:off x="827088" y="1412875"/>
            <a:ext cx="7416800" cy="4565650"/>
          </a:xfrm>
          <a:ln>
            <a:solidFill>
              <a:schemeClr val="accent6"/>
            </a:solidFill>
          </a:ln>
        </p:spPr>
        <p:txBody>
          <a:bodyPr/>
          <a:lstStyle/>
          <a:p>
            <a:pPr>
              <a:spcBef>
                <a:spcPts val="0"/>
              </a:spcBef>
              <a:buFontTx/>
              <a:buNone/>
              <a:defRPr/>
            </a:pPr>
            <a:endParaRPr lang="de-DE" sz="2800" smtClean="0">
              <a:solidFill>
                <a:srgbClr val="002060"/>
              </a:solidFill>
              <a:latin typeface="Times New Roman" pitchFamily="18" charset="0"/>
              <a:cs typeface="Times New Roman" pitchFamily="18" charset="0"/>
            </a:endParaRPr>
          </a:p>
          <a:p>
            <a:pPr>
              <a:spcBef>
                <a:spcPts val="0"/>
              </a:spcBef>
              <a:buFontTx/>
              <a:buNone/>
              <a:defRPr/>
            </a:pPr>
            <a:r>
              <a:rPr lang="de-DE" sz="2800" b="1" i="1" smtClean="0">
                <a:solidFill>
                  <a:srgbClr val="006600"/>
                </a:solidFill>
                <a:latin typeface="Times New Roman" pitchFamily="18" charset="0"/>
                <a:cs typeface="Times New Roman" pitchFamily="18" charset="0"/>
              </a:rPr>
              <a:t>Polyphrenie</a:t>
            </a:r>
            <a:r>
              <a:rPr lang="de-DE" sz="2800" smtClean="0">
                <a:solidFill>
                  <a:srgbClr val="002060"/>
                </a:solidFill>
                <a:latin typeface="Times New Roman" pitchFamily="18" charset="0"/>
                <a:cs typeface="Times New Roman" pitchFamily="18" charset="0"/>
              </a:rPr>
              <a:t> kommt vom Altgriechischem und bedeutet:</a:t>
            </a:r>
          </a:p>
          <a:p>
            <a:pPr>
              <a:buFontTx/>
              <a:buNone/>
              <a:defRPr/>
            </a:pPr>
            <a:r>
              <a:rPr lang="de-DE" sz="2800" smtClean="0">
                <a:solidFill>
                  <a:srgbClr val="002060"/>
                </a:solidFill>
                <a:latin typeface="Times New Roman" pitchFamily="18" charset="0"/>
                <a:cs typeface="Times New Roman" pitchFamily="18" charset="0"/>
              </a:rPr>
              <a:t>	</a:t>
            </a:r>
            <a:r>
              <a:rPr lang="de-DE" sz="2800" b="1" i="1" smtClean="0">
                <a:solidFill>
                  <a:srgbClr val="006600"/>
                </a:solidFill>
                <a:latin typeface="Times New Roman" pitchFamily="18" charset="0"/>
                <a:cs typeface="Times New Roman" pitchFamily="18" charset="0"/>
              </a:rPr>
              <a:t>polys</a:t>
            </a:r>
            <a:r>
              <a:rPr lang="de-DE" sz="2800" smtClean="0">
                <a:solidFill>
                  <a:srgbClr val="002060"/>
                </a:solidFill>
                <a:latin typeface="Times New Roman" pitchFamily="18" charset="0"/>
                <a:cs typeface="Times New Roman" pitchFamily="18" charset="0"/>
              </a:rPr>
              <a:t> (= viele, multiple), </a:t>
            </a:r>
          </a:p>
          <a:p>
            <a:pPr>
              <a:buFontTx/>
              <a:buNone/>
              <a:defRPr/>
            </a:pPr>
            <a:r>
              <a:rPr lang="de-DE" sz="2800" i="1" smtClean="0">
                <a:solidFill>
                  <a:srgbClr val="002060"/>
                </a:solidFill>
                <a:latin typeface="Times New Roman" pitchFamily="18" charset="0"/>
                <a:cs typeface="Times New Roman" pitchFamily="18" charset="0"/>
              </a:rPr>
              <a:t>	</a:t>
            </a:r>
            <a:r>
              <a:rPr lang="de-DE" sz="2800" b="1" i="1" smtClean="0">
                <a:solidFill>
                  <a:srgbClr val="006600"/>
                </a:solidFill>
                <a:latin typeface="Times New Roman" pitchFamily="18" charset="0"/>
                <a:cs typeface="Times New Roman" pitchFamily="18" charset="0"/>
              </a:rPr>
              <a:t>phren</a:t>
            </a:r>
            <a:r>
              <a:rPr lang="de-DE" sz="2800" smtClean="0">
                <a:solidFill>
                  <a:srgbClr val="002060"/>
                </a:solidFill>
                <a:latin typeface="Times New Roman" pitchFamily="18" charset="0"/>
                <a:cs typeface="Times New Roman" pitchFamily="18" charset="0"/>
              </a:rPr>
              <a:t> (alt: „Zwerchfell“ = Sitz der Seele; </a:t>
            </a:r>
          </a:p>
          <a:p>
            <a:pPr>
              <a:buFontTx/>
              <a:buNone/>
              <a:defRPr/>
            </a:pPr>
            <a:r>
              <a:rPr lang="de-DE" sz="2800" smtClean="0">
                <a:solidFill>
                  <a:srgbClr val="002060"/>
                </a:solidFill>
                <a:latin typeface="Times New Roman" pitchFamily="18" charset="0"/>
                <a:cs typeface="Times New Roman" pitchFamily="18" charset="0"/>
              </a:rPr>
              <a:t>		süäter: Geist, Intellekt, Seele).</a:t>
            </a:r>
          </a:p>
          <a:p>
            <a:pPr>
              <a:buFontTx/>
              <a:buNone/>
              <a:defRPr/>
            </a:pPr>
            <a:endParaRPr lang="de-DE" sz="2800" smtClean="0">
              <a:solidFill>
                <a:srgbClr val="002060"/>
              </a:solidFill>
              <a:latin typeface="Times New Roman" pitchFamily="18" charset="0"/>
              <a:cs typeface="Times New Roman" pitchFamily="18" charset="0"/>
            </a:endParaRPr>
          </a:p>
          <a:p>
            <a:pPr>
              <a:buFontTx/>
              <a:buNone/>
              <a:defRPr/>
            </a:pPr>
            <a:r>
              <a:rPr lang="de-DE" sz="2800" smtClean="0">
                <a:solidFill>
                  <a:srgbClr val="002060"/>
                </a:solidFill>
                <a:latin typeface="Times New Roman" pitchFamily="18" charset="0"/>
                <a:cs typeface="Times New Roman" pitchFamily="18" charset="0"/>
              </a:rPr>
              <a:t>	Hier wird es bedeuten </a:t>
            </a:r>
            <a:r>
              <a:rPr lang="de-DE" sz="2800" smtClean="0">
                <a:solidFill>
                  <a:srgbClr val="002060"/>
                </a:solidFill>
                <a:latin typeface="Times New Roman" pitchFamily="18" charset="0"/>
                <a:cs typeface="Times New Roman" pitchFamily="18" charset="0"/>
                <a:sym typeface="Wingdings" pitchFamily="2" charset="2"/>
              </a:rPr>
              <a:t></a:t>
            </a:r>
            <a:r>
              <a:rPr lang="de-DE" sz="2800" smtClean="0">
                <a:solidFill>
                  <a:srgbClr val="002060"/>
                </a:solidFill>
                <a:latin typeface="Times New Roman" pitchFamily="18" charset="0"/>
                <a:cs typeface="Times New Roman" pitchFamily="18" charset="0"/>
              </a:rPr>
              <a:t> </a:t>
            </a:r>
            <a:r>
              <a:rPr lang="de-DE" sz="2800" b="1" i="1" smtClean="0">
                <a:solidFill>
                  <a:srgbClr val="C00000"/>
                </a:solidFill>
                <a:latin typeface="Times New Roman" pitchFamily="18" charset="0"/>
                <a:cs typeface="Times New Roman" pitchFamily="18" charset="0"/>
              </a:rPr>
              <a:t>vielfältiger Geist</a:t>
            </a:r>
            <a:r>
              <a:rPr lang="de-DE" sz="2800" smtClean="0">
                <a:solidFill>
                  <a:srgbClr val="002060"/>
                </a:solidFill>
                <a:latin typeface="Times New Roman" pitchFamily="18" charset="0"/>
                <a:cs typeface="Times New Roman" pitchFamily="18" charset="0"/>
              </a:rPr>
              <a:t> </a:t>
            </a:r>
          </a:p>
        </p:txBody>
      </p:sp>
      <p:sp>
        <p:nvSpPr>
          <p:cNvPr id="7172" name="Datumsplatzhalter 3"/>
          <p:cNvSpPr>
            <a:spLocks noGrp="1"/>
          </p:cNvSpPr>
          <p:nvPr>
            <p:ph type="dt" sz="quarter" idx="10"/>
          </p:nvPr>
        </p:nvSpPr>
        <p:spPr>
          <a:noFill/>
        </p:spPr>
        <p:txBody>
          <a:bodyPr/>
          <a:lstStyle/>
          <a:p>
            <a:r>
              <a:rPr lang="de-DE" smtClean="0"/>
              <a:t>May 2011</a:t>
            </a:r>
          </a:p>
        </p:txBody>
      </p:sp>
      <p:sp>
        <p:nvSpPr>
          <p:cNvPr id="7173" name="Fußzeilenplatzhalter 4"/>
          <p:cNvSpPr>
            <a:spLocks noGrp="1"/>
          </p:cNvSpPr>
          <p:nvPr>
            <p:ph type="ftr" sz="quarter" idx="11"/>
          </p:nvPr>
        </p:nvSpPr>
        <p:spPr>
          <a:noFill/>
        </p:spPr>
        <p:txBody>
          <a:bodyPr/>
          <a:lstStyle/>
          <a:p>
            <a:r>
              <a:rPr lang="de-DE" smtClean="0"/>
              <a:t>Dr. K. Ludewig</a:t>
            </a:r>
          </a:p>
        </p:txBody>
      </p:sp>
      <p:sp>
        <p:nvSpPr>
          <p:cNvPr id="7174" name="Foliennummernplatzhalter 5"/>
          <p:cNvSpPr>
            <a:spLocks noGrp="1"/>
          </p:cNvSpPr>
          <p:nvPr>
            <p:ph type="sldNum" sz="quarter" idx="12"/>
          </p:nvPr>
        </p:nvSpPr>
        <p:spPr>
          <a:noFill/>
        </p:spPr>
        <p:txBody>
          <a:bodyPr/>
          <a:lstStyle/>
          <a:p>
            <a:fld id="{C4BE2A4B-D57D-4D3C-ADCB-F067793330FA}" type="slidenum">
              <a:rPr lang="de-DE" smtClean="0"/>
              <a:pPr/>
              <a:t>5</a:t>
            </a:fld>
            <a:endParaRPr lang="de-DE"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umsplatzhalter 1"/>
          <p:cNvSpPr>
            <a:spLocks noGrp="1"/>
          </p:cNvSpPr>
          <p:nvPr>
            <p:ph type="dt" sz="quarter" idx="10"/>
          </p:nvPr>
        </p:nvSpPr>
        <p:spPr>
          <a:noFill/>
        </p:spPr>
        <p:txBody>
          <a:bodyPr/>
          <a:lstStyle/>
          <a:p>
            <a:r>
              <a:rPr lang="de-DE" smtClean="0"/>
              <a:t>May 2011</a:t>
            </a:r>
          </a:p>
        </p:txBody>
      </p:sp>
      <p:sp>
        <p:nvSpPr>
          <p:cNvPr id="9219" name="Fußzeilenplatzhalter 2"/>
          <p:cNvSpPr>
            <a:spLocks noGrp="1"/>
          </p:cNvSpPr>
          <p:nvPr>
            <p:ph type="ftr" sz="quarter" idx="11"/>
          </p:nvPr>
        </p:nvSpPr>
        <p:spPr>
          <a:noFill/>
        </p:spPr>
        <p:txBody>
          <a:bodyPr/>
          <a:lstStyle/>
          <a:p>
            <a:r>
              <a:rPr lang="de-DE" smtClean="0"/>
              <a:t>Dr. K. Ludewig</a:t>
            </a:r>
          </a:p>
        </p:txBody>
      </p:sp>
      <p:sp>
        <p:nvSpPr>
          <p:cNvPr id="9220" name="Foliennummernplatzhalter 3"/>
          <p:cNvSpPr>
            <a:spLocks noGrp="1"/>
          </p:cNvSpPr>
          <p:nvPr>
            <p:ph type="sldNum" sz="quarter" idx="12"/>
          </p:nvPr>
        </p:nvSpPr>
        <p:spPr>
          <a:noFill/>
        </p:spPr>
        <p:txBody>
          <a:bodyPr/>
          <a:lstStyle/>
          <a:p>
            <a:fld id="{D9FA9947-AD12-4D20-A892-F0183AE18B25}" type="slidenum">
              <a:rPr lang="de-DE" smtClean="0"/>
              <a:pPr/>
              <a:t>6</a:t>
            </a:fld>
            <a:endParaRPr lang="de-DE" smtClean="0"/>
          </a:p>
        </p:txBody>
      </p:sp>
      <p:sp>
        <p:nvSpPr>
          <p:cNvPr id="7173" name="Textfeld 4"/>
          <p:cNvSpPr txBox="1">
            <a:spLocks noChangeArrowheads="1"/>
          </p:cNvSpPr>
          <p:nvPr/>
        </p:nvSpPr>
        <p:spPr bwMode="auto">
          <a:xfrm>
            <a:off x="684212" y="980729"/>
            <a:ext cx="7992243" cy="5293757"/>
          </a:xfrm>
          <a:prstGeom prst="rect">
            <a:avLst/>
          </a:prstGeom>
          <a:noFill/>
          <a:ln w="9525">
            <a:solidFill>
              <a:srgbClr val="002060"/>
            </a:solidFill>
            <a:miter lim="800000"/>
            <a:headEnd/>
            <a:tailEnd/>
          </a:ln>
        </p:spPr>
        <p:txBody>
          <a:bodyPr wrap="square">
            <a:spAutoFit/>
          </a:bodyPr>
          <a:lstStyle/>
          <a:p>
            <a:pPr algn="just">
              <a:spcBef>
                <a:spcPts val="1200"/>
              </a:spcBef>
              <a:buFont typeface="Wingdings" pitchFamily="2" charset="2"/>
              <a:buChar char="v"/>
              <a:tabLst>
                <a:tab pos="358775" algn="l"/>
              </a:tabLst>
              <a:defRPr/>
            </a:pPr>
            <a:r>
              <a:rPr lang="de-DE" sz="2200">
                <a:solidFill>
                  <a:schemeClr val="accent6">
                    <a:lumMod val="75000"/>
                  </a:schemeClr>
                </a:solidFill>
                <a:latin typeface="Times New Roman" pitchFamily="18" charset="0"/>
                <a:cs typeface="Times New Roman" pitchFamily="18" charset="0"/>
              </a:rPr>
              <a:t> 	</a:t>
            </a:r>
            <a:r>
              <a:rPr lang="de-DE" sz="2200" smtClean="0">
                <a:solidFill>
                  <a:schemeClr val="accent6">
                    <a:lumMod val="75000"/>
                  </a:schemeClr>
                </a:solidFill>
                <a:latin typeface="Times New Roman" pitchFamily="18" charset="0"/>
                <a:cs typeface="Times New Roman" pitchFamily="18" charset="0"/>
              </a:rPr>
              <a:t>Westliches wissenschaftliches Denken hat traditionell ein 	</a:t>
            </a:r>
            <a:r>
              <a:rPr lang="de-DE" sz="2200" smtClean="0">
                <a:solidFill>
                  <a:srgbClr val="006600"/>
                </a:solidFill>
                <a:latin typeface="Times New Roman" pitchFamily="18" charset="0"/>
                <a:cs typeface="Times New Roman" pitchFamily="18" charset="0"/>
              </a:rPr>
              <a:t>essenzielles oder elementäresVerständnis </a:t>
            </a:r>
            <a:r>
              <a:rPr lang="de-DE" sz="2200" smtClean="0">
                <a:solidFill>
                  <a:schemeClr val="accent6">
                    <a:lumMod val="75000"/>
                  </a:schemeClr>
                </a:solidFill>
                <a:latin typeface="Times New Roman" pitchFamily="18" charset="0"/>
                <a:cs typeface="Times New Roman" pitchFamily="18" charset="0"/>
              </a:rPr>
              <a:t>der Welt angestrebt (die 	Wahrheit, die Natur, die Umwelt), im Hinblick auf die 	Menschen (das Selbst, die Persönlichkeit, die Identität). </a:t>
            </a:r>
            <a:endParaRPr lang="de-DE" sz="2200">
              <a:solidFill>
                <a:schemeClr val="accent6">
                  <a:lumMod val="75000"/>
                </a:schemeClr>
              </a:solidFill>
              <a:latin typeface="Times New Roman" pitchFamily="18" charset="0"/>
              <a:cs typeface="Times New Roman" pitchFamily="18" charset="0"/>
            </a:endParaRPr>
          </a:p>
          <a:p>
            <a:pPr algn="just">
              <a:spcBef>
                <a:spcPts val="1200"/>
              </a:spcBef>
              <a:buFont typeface="Wingdings" pitchFamily="2" charset="2"/>
              <a:buChar char="v"/>
              <a:tabLst>
                <a:tab pos="358775" algn="l"/>
              </a:tabLst>
              <a:defRPr/>
            </a:pPr>
            <a:r>
              <a:rPr lang="de-DE" sz="2200">
                <a:solidFill>
                  <a:schemeClr val="accent6">
                    <a:lumMod val="75000"/>
                  </a:schemeClr>
                </a:solidFill>
                <a:latin typeface="Times New Roman" pitchFamily="18" charset="0"/>
                <a:cs typeface="Times New Roman" pitchFamily="18" charset="0"/>
              </a:rPr>
              <a:t> 	</a:t>
            </a:r>
            <a:r>
              <a:rPr lang="de-DE" sz="2200" smtClean="0">
                <a:solidFill>
                  <a:schemeClr val="accent6">
                    <a:lumMod val="75000"/>
                  </a:schemeClr>
                </a:solidFill>
                <a:latin typeface="Times New Roman" pitchFamily="18" charset="0"/>
                <a:cs typeface="Times New Roman" pitchFamily="18" charset="0"/>
              </a:rPr>
              <a:t>Die zeitgenössische Wissenschaft warnt uns aber, dass diese 	essenziellen Elemente </a:t>
            </a:r>
            <a:r>
              <a:rPr lang="de-DE" sz="2200" smtClean="0">
                <a:solidFill>
                  <a:srgbClr val="006600"/>
                </a:solidFill>
                <a:latin typeface="Times New Roman" pitchFamily="18" charset="0"/>
                <a:cs typeface="Times New Roman" pitchFamily="18" charset="0"/>
              </a:rPr>
              <a:t>Trugschlüsse des Beobachtens</a:t>
            </a:r>
            <a:r>
              <a:rPr lang="de-DE" sz="2200" smtClean="0">
                <a:solidFill>
                  <a:schemeClr val="accent6">
                    <a:lumMod val="75000"/>
                  </a:schemeClr>
                </a:solidFill>
                <a:latin typeface="Times New Roman" pitchFamily="18" charset="0"/>
                <a:cs typeface="Times New Roman" pitchFamily="18" charset="0"/>
              </a:rPr>
              <a:t> sein 	könnten; sie entstehen vermutlich auf Grund unserer starken 	Bedürfnisse nach Klarheit und  Gewissheit. </a:t>
            </a:r>
            <a:endParaRPr lang="de-DE" sz="2200">
              <a:solidFill>
                <a:schemeClr val="accent6">
                  <a:lumMod val="75000"/>
                </a:schemeClr>
              </a:solidFill>
              <a:latin typeface="Times New Roman" pitchFamily="18" charset="0"/>
              <a:cs typeface="Times New Roman" pitchFamily="18" charset="0"/>
            </a:endParaRPr>
          </a:p>
          <a:p>
            <a:pPr algn="just">
              <a:spcBef>
                <a:spcPts val="1200"/>
              </a:spcBef>
              <a:buFont typeface="Wingdings" pitchFamily="2" charset="2"/>
              <a:buChar char="v"/>
              <a:tabLst>
                <a:tab pos="358775" algn="l"/>
              </a:tabLst>
              <a:defRPr/>
            </a:pPr>
            <a:r>
              <a:rPr lang="de-DE" sz="2200">
                <a:solidFill>
                  <a:schemeClr val="accent6">
                    <a:lumMod val="75000"/>
                  </a:schemeClr>
                </a:solidFill>
                <a:latin typeface="Times New Roman" pitchFamily="18" charset="0"/>
                <a:cs typeface="Times New Roman" pitchFamily="18" charset="0"/>
              </a:rPr>
              <a:t> 	In </a:t>
            </a:r>
            <a:r>
              <a:rPr lang="de-DE" sz="2200" smtClean="0">
                <a:solidFill>
                  <a:schemeClr val="accent6">
                    <a:lumMod val="75000"/>
                  </a:schemeClr>
                </a:solidFill>
                <a:latin typeface="Times New Roman" pitchFamily="18" charset="0"/>
                <a:cs typeface="Times New Roman" pitchFamily="18" charset="0"/>
              </a:rPr>
              <a:t>systemisch-konstruktivistischer Perspektive findet ein Wechsel 	von einem Streben nach uni-versellen Einheiten zu einem 	Befassen  mit </a:t>
            </a:r>
            <a:r>
              <a:rPr lang="de-DE" sz="2200" b="1" i="1" smtClean="0">
                <a:solidFill>
                  <a:srgbClr val="C00000"/>
                </a:solidFill>
                <a:latin typeface="Times New Roman" pitchFamily="18" charset="0"/>
                <a:cs typeface="Times New Roman" pitchFamily="18" charset="0"/>
              </a:rPr>
              <a:t>Multiplizität oder „Multi-versa</a:t>
            </a:r>
            <a:r>
              <a:rPr lang="de-DE" sz="2200" b="1" i="1">
                <a:solidFill>
                  <a:srgbClr val="C00000"/>
                </a:solidFill>
                <a:latin typeface="Times New Roman" pitchFamily="18" charset="0"/>
                <a:cs typeface="Times New Roman" pitchFamily="18" charset="0"/>
              </a:rPr>
              <a:t>“</a:t>
            </a:r>
            <a:r>
              <a:rPr lang="de-DE" sz="2200" i="1">
                <a:solidFill>
                  <a:srgbClr val="006600"/>
                </a:solidFill>
                <a:latin typeface="Times New Roman" pitchFamily="18" charset="0"/>
                <a:cs typeface="Times New Roman" pitchFamily="18" charset="0"/>
              </a:rPr>
              <a:t>.</a:t>
            </a:r>
          </a:p>
          <a:p>
            <a:pPr algn="just">
              <a:spcBef>
                <a:spcPts val="1200"/>
              </a:spcBef>
              <a:defRPr/>
            </a:pPr>
            <a:r>
              <a:rPr lang="de-DE" sz="2200" smtClean="0">
                <a:solidFill>
                  <a:schemeClr val="accent6">
                    <a:lumMod val="75000"/>
                  </a:schemeClr>
                </a:solidFill>
                <a:latin typeface="Times New Roman" pitchFamily="18" charset="0"/>
                <a:cs typeface="Times New Roman" pitchFamily="18" charset="0"/>
              </a:rPr>
              <a:t>Im Folgenden wird diese Perspektive auf die Phänomenologie der </a:t>
            </a:r>
            <a:r>
              <a:rPr lang="de-DE" sz="2200" b="1" i="1" smtClean="0">
                <a:solidFill>
                  <a:srgbClr val="C00000"/>
                </a:solidFill>
                <a:latin typeface="Times New Roman" pitchFamily="18" charset="0"/>
                <a:cs typeface="Times New Roman" pitchFamily="18" charset="0"/>
              </a:rPr>
              <a:t>intrapsychischen Prozesse </a:t>
            </a:r>
            <a:r>
              <a:rPr lang="de-DE" sz="2200" smtClean="0">
                <a:solidFill>
                  <a:srgbClr val="000066"/>
                </a:solidFill>
                <a:latin typeface="Times New Roman" pitchFamily="18" charset="0"/>
                <a:cs typeface="Times New Roman" pitchFamily="18" charset="0"/>
              </a:rPr>
              <a:t>angewendet und geprüft, ob diese Option  hilfreich für die Psychotherapie sein könnte.</a:t>
            </a:r>
            <a:endParaRPr lang="de-DE" sz="2200">
              <a:latin typeface="Times New Roman" pitchFamily="18" charset="0"/>
              <a:cs typeface="Times New Roman" pitchFamily="18" charset="0"/>
            </a:endParaRPr>
          </a:p>
        </p:txBody>
      </p:sp>
      <p:sp>
        <p:nvSpPr>
          <p:cNvPr id="9222" name="Textfeld 6"/>
          <p:cNvSpPr txBox="1">
            <a:spLocks noChangeArrowheads="1"/>
          </p:cNvSpPr>
          <p:nvPr/>
        </p:nvSpPr>
        <p:spPr bwMode="auto">
          <a:xfrm>
            <a:off x="1547664" y="260648"/>
            <a:ext cx="6143625" cy="646113"/>
          </a:xfrm>
          <a:prstGeom prst="rect">
            <a:avLst/>
          </a:prstGeom>
          <a:solidFill>
            <a:schemeClr val="bg1"/>
          </a:solidFill>
          <a:ln w="9525">
            <a:solidFill>
              <a:srgbClr val="C00000"/>
            </a:solidFill>
            <a:miter lim="800000"/>
            <a:headEnd/>
            <a:tailEnd/>
          </a:ln>
        </p:spPr>
        <p:txBody>
          <a:bodyPr>
            <a:spAutoFit/>
          </a:bodyPr>
          <a:lstStyle/>
          <a:p>
            <a:pPr algn="ctr"/>
            <a:r>
              <a:rPr lang="de-DE" sz="3600" smtClean="0">
                <a:solidFill>
                  <a:srgbClr val="C00000"/>
                </a:solidFill>
              </a:rPr>
              <a:t>Ausgangspunkt</a:t>
            </a:r>
            <a:endParaRPr lang="de-DE" sz="360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blinds(horizontal)">
                                      <p:cBhvr>
                                        <p:cTn id="7" dur="500"/>
                                        <p:tgtEl>
                                          <p:spTgt spid="71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73">
                                            <p:txEl>
                                              <p:pRg st="1" end="1"/>
                                            </p:txEl>
                                          </p:spTgt>
                                        </p:tgtEl>
                                        <p:attrNameLst>
                                          <p:attrName>style.visibility</p:attrName>
                                        </p:attrNameLst>
                                      </p:cBhvr>
                                      <p:to>
                                        <p:strVal val="visible"/>
                                      </p:to>
                                    </p:set>
                                    <p:animEffect transition="in" filter="blinds(horizontal)">
                                      <p:cBhvr>
                                        <p:cTn id="12" dur="500"/>
                                        <p:tgtEl>
                                          <p:spTgt spid="71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173">
                                            <p:txEl>
                                              <p:pRg st="2" end="2"/>
                                            </p:txEl>
                                          </p:spTgt>
                                        </p:tgtEl>
                                        <p:attrNameLst>
                                          <p:attrName>style.visibility</p:attrName>
                                        </p:attrNameLst>
                                      </p:cBhvr>
                                      <p:to>
                                        <p:strVal val="visible"/>
                                      </p:to>
                                    </p:set>
                                    <p:animEffect transition="in" filter="blinds(horizontal)">
                                      <p:cBhvr>
                                        <p:cTn id="17" dur="500"/>
                                        <p:tgtEl>
                                          <p:spTgt spid="717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173">
                                            <p:txEl>
                                              <p:pRg st="3" end="3"/>
                                            </p:txEl>
                                          </p:spTgt>
                                        </p:tgtEl>
                                        <p:attrNameLst>
                                          <p:attrName>style.visibility</p:attrName>
                                        </p:attrNameLst>
                                      </p:cBhvr>
                                      <p:to>
                                        <p:strVal val="visible"/>
                                      </p:to>
                                    </p:set>
                                    <p:anim calcmode="lin" valueType="num">
                                      <p:cBhvr additive="base">
                                        <p:cTn id="22" dur="500" fill="hold"/>
                                        <p:tgtEl>
                                          <p:spTgt spid="717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17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umsplatzhalter 1"/>
          <p:cNvSpPr>
            <a:spLocks noGrp="1"/>
          </p:cNvSpPr>
          <p:nvPr>
            <p:ph type="dt" sz="quarter" idx="10"/>
          </p:nvPr>
        </p:nvSpPr>
        <p:spPr>
          <a:noFill/>
        </p:spPr>
        <p:txBody>
          <a:bodyPr/>
          <a:lstStyle/>
          <a:p>
            <a:r>
              <a:rPr lang="de-DE" smtClean="0"/>
              <a:t>May 2011</a:t>
            </a:r>
          </a:p>
        </p:txBody>
      </p:sp>
      <p:sp>
        <p:nvSpPr>
          <p:cNvPr id="10243" name="Fußzeilenplatzhalter 2"/>
          <p:cNvSpPr>
            <a:spLocks noGrp="1"/>
          </p:cNvSpPr>
          <p:nvPr>
            <p:ph type="ftr" sz="quarter" idx="11"/>
          </p:nvPr>
        </p:nvSpPr>
        <p:spPr>
          <a:noFill/>
        </p:spPr>
        <p:txBody>
          <a:bodyPr/>
          <a:lstStyle/>
          <a:p>
            <a:r>
              <a:rPr lang="de-DE" smtClean="0"/>
              <a:t>Dr. K. Ludewig</a:t>
            </a:r>
          </a:p>
        </p:txBody>
      </p:sp>
      <p:sp>
        <p:nvSpPr>
          <p:cNvPr id="10244" name="Foliennummernplatzhalter 3"/>
          <p:cNvSpPr>
            <a:spLocks noGrp="1"/>
          </p:cNvSpPr>
          <p:nvPr>
            <p:ph type="sldNum" sz="quarter" idx="12"/>
          </p:nvPr>
        </p:nvSpPr>
        <p:spPr>
          <a:noFill/>
        </p:spPr>
        <p:txBody>
          <a:bodyPr/>
          <a:lstStyle/>
          <a:p>
            <a:fld id="{1156E9E7-CDA7-4E21-B7C1-577277B2889A}" type="slidenum">
              <a:rPr lang="de-DE" smtClean="0"/>
              <a:pPr/>
              <a:t>7</a:t>
            </a:fld>
            <a:endParaRPr lang="de-DE" smtClean="0"/>
          </a:p>
        </p:txBody>
      </p:sp>
      <p:sp>
        <p:nvSpPr>
          <p:cNvPr id="10245" name="Text Box 2"/>
          <p:cNvSpPr txBox="1">
            <a:spLocks noChangeArrowheads="1"/>
          </p:cNvSpPr>
          <p:nvPr/>
        </p:nvSpPr>
        <p:spPr bwMode="auto">
          <a:xfrm>
            <a:off x="755650" y="908050"/>
            <a:ext cx="7848600" cy="366713"/>
          </a:xfrm>
          <a:prstGeom prst="rect">
            <a:avLst/>
          </a:prstGeom>
          <a:noFill/>
          <a:ln w="9525">
            <a:noFill/>
            <a:miter lim="800000"/>
            <a:headEnd/>
            <a:tailEnd/>
          </a:ln>
        </p:spPr>
        <p:txBody>
          <a:bodyPr>
            <a:spAutoFit/>
          </a:bodyPr>
          <a:lstStyle/>
          <a:p>
            <a:pPr>
              <a:spcBef>
                <a:spcPct val="50000"/>
              </a:spcBef>
            </a:pPr>
            <a:endParaRPr lang="de-DE"/>
          </a:p>
        </p:txBody>
      </p:sp>
      <p:sp>
        <p:nvSpPr>
          <p:cNvPr id="27651" name="Text Box 3"/>
          <p:cNvSpPr txBox="1">
            <a:spLocks noChangeArrowheads="1"/>
          </p:cNvSpPr>
          <p:nvPr/>
        </p:nvSpPr>
        <p:spPr bwMode="auto">
          <a:xfrm>
            <a:off x="611188" y="620713"/>
            <a:ext cx="7849244" cy="5478423"/>
          </a:xfrm>
          <a:prstGeom prst="rect">
            <a:avLst/>
          </a:prstGeom>
          <a:noFill/>
          <a:ln w="9525">
            <a:solidFill>
              <a:srgbClr val="A50021"/>
            </a:solidFill>
            <a:miter lim="800000"/>
            <a:headEnd/>
            <a:tailEnd/>
          </a:ln>
        </p:spPr>
        <p:txBody>
          <a:bodyPr wrap="square">
            <a:spAutoFit/>
          </a:bodyPr>
          <a:lstStyle/>
          <a:p>
            <a:pPr algn="ctr">
              <a:spcBef>
                <a:spcPct val="50000"/>
              </a:spcBef>
              <a:tabLst>
                <a:tab pos="182563" algn="l"/>
              </a:tabLst>
            </a:pPr>
            <a:r>
              <a:rPr lang="de-DE" sz="2400" b="1" smtClean="0">
                <a:solidFill>
                  <a:srgbClr val="A50021"/>
                </a:solidFill>
                <a:latin typeface="Times New Roman" pitchFamily="18" charset="0"/>
                <a:cs typeface="Times New Roman" pitchFamily="18" charset="0"/>
              </a:rPr>
              <a:t>Im Einklag mit systemischen Denken sei hier behauptet:</a:t>
            </a:r>
            <a:endParaRPr lang="de-DE" sz="2400" b="1">
              <a:solidFill>
                <a:srgbClr val="A50021"/>
              </a:solidFill>
              <a:latin typeface="Times New Roman" pitchFamily="18" charset="0"/>
              <a:cs typeface="Times New Roman" pitchFamily="18" charset="0"/>
            </a:endParaRPr>
          </a:p>
          <a:p>
            <a:pPr>
              <a:spcBef>
                <a:spcPct val="50000"/>
              </a:spcBef>
              <a:buFont typeface="Wingdings" pitchFamily="2" charset="2"/>
              <a:buChar char="Ø"/>
              <a:tabLst>
                <a:tab pos="182563" algn="l"/>
              </a:tabLst>
            </a:pPr>
            <a:r>
              <a:rPr lang="de-DE" sz="2000">
                <a:solidFill>
                  <a:srgbClr val="000066"/>
                </a:solidFill>
                <a:latin typeface="Times New Roman" pitchFamily="18" charset="0"/>
                <a:cs typeface="Times New Roman" pitchFamily="18" charset="0"/>
              </a:rPr>
              <a:t> 	</a:t>
            </a:r>
            <a:r>
              <a:rPr lang="de-DE" sz="2000" smtClean="0">
                <a:solidFill>
                  <a:srgbClr val="000066"/>
                </a:solidFill>
                <a:latin typeface="Times New Roman" pitchFamily="18" charset="0"/>
                <a:cs typeface="Times New Roman" pitchFamily="18" charset="0"/>
              </a:rPr>
              <a:t>Es gibt keine zwingende Notwendigkeit, irgend ein Verständnis 		als einzig gültig zu erachten.</a:t>
            </a:r>
            <a:endParaRPr lang="de-DE" sz="2000">
              <a:solidFill>
                <a:srgbClr val="000066"/>
              </a:solidFill>
              <a:latin typeface="Times New Roman" pitchFamily="18" charset="0"/>
              <a:cs typeface="Times New Roman" pitchFamily="18" charset="0"/>
            </a:endParaRPr>
          </a:p>
          <a:p>
            <a:pPr>
              <a:spcBef>
                <a:spcPct val="50000"/>
              </a:spcBef>
              <a:buFont typeface="Wingdings" pitchFamily="2" charset="2"/>
              <a:buChar char="Ø"/>
              <a:tabLst>
                <a:tab pos="182563" algn="l"/>
              </a:tabLst>
            </a:pPr>
            <a:r>
              <a:rPr lang="de-DE" sz="2000">
                <a:solidFill>
                  <a:srgbClr val="000066"/>
                </a:solidFill>
                <a:latin typeface="Times New Roman" pitchFamily="18" charset="0"/>
                <a:cs typeface="Times New Roman" pitchFamily="18" charset="0"/>
              </a:rPr>
              <a:t> 	</a:t>
            </a:r>
            <a:r>
              <a:rPr lang="de-DE" sz="2000" smtClean="0">
                <a:solidFill>
                  <a:srgbClr val="000066"/>
                </a:solidFill>
                <a:latin typeface="Times New Roman" pitchFamily="18" charset="0"/>
                <a:cs typeface="Times New Roman" pitchFamily="18" charset="0"/>
              </a:rPr>
              <a:t>Beobachten bringt verschiedene Phänomene hervor und </a:t>
            </a:r>
            <a:r>
              <a:rPr lang="de-DE" sz="2000" b="1" smtClean="0">
                <a:solidFill>
                  <a:srgbClr val="000066"/>
                </a:solidFill>
                <a:latin typeface="Times New Roman" pitchFamily="18" charset="0"/>
                <a:cs typeface="Times New Roman" pitchFamily="18" charset="0"/>
              </a:rPr>
              <a:t>nicht</a:t>
            </a:r>
            <a:r>
              <a:rPr lang="de-DE" sz="2000" smtClean="0">
                <a:solidFill>
                  <a:srgbClr val="000066"/>
                </a:solidFill>
                <a:latin typeface="Times New Roman" pitchFamily="18" charset="0"/>
                <a:cs typeface="Times New Roman" pitchFamily="18" charset="0"/>
              </a:rPr>
              <a:t> 			</a:t>
            </a:r>
            <a:r>
              <a:rPr lang="de-DE" sz="2000" b="1" u="sng" smtClean="0">
                <a:solidFill>
                  <a:srgbClr val="000066"/>
                </a:solidFill>
                <a:latin typeface="Times New Roman" pitchFamily="18" charset="0"/>
                <a:cs typeface="Times New Roman" pitchFamily="18" charset="0"/>
              </a:rPr>
              <a:t>nur</a:t>
            </a:r>
            <a:r>
              <a:rPr lang="de-DE" sz="2000" smtClean="0">
                <a:solidFill>
                  <a:srgbClr val="000066"/>
                </a:solidFill>
                <a:latin typeface="Times New Roman" pitchFamily="18" charset="0"/>
                <a:cs typeface="Times New Roman" pitchFamily="18" charset="0"/>
              </a:rPr>
              <a:t> verschiedene Versionen des gleichen Phänomens.</a:t>
            </a:r>
            <a:endParaRPr lang="de-DE" sz="2000" i="1">
              <a:solidFill>
                <a:srgbClr val="000066"/>
              </a:solidFill>
              <a:latin typeface="Times New Roman" pitchFamily="18" charset="0"/>
              <a:cs typeface="Times New Roman" pitchFamily="18" charset="0"/>
            </a:endParaRPr>
          </a:p>
          <a:p>
            <a:pPr>
              <a:spcBef>
                <a:spcPct val="50000"/>
              </a:spcBef>
              <a:buFont typeface="Wingdings" pitchFamily="2" charset="2"/>
              <a:buChar char="Ø"/>
              <a:tabLst>
                <a:tab pos="182563" algn="l"/>
              </a:tabLst>
            </a:pPr>
            <a:r>
              <a:rPr lang="de-DE" sz="2000" i="1">
                <a:solidFill>
                  <a:srgbClr val="000066"/>
                </a:solidFill>
                <a:latin typeface="Times New Roman" pitchFamily="18" charset="0"/>
                <a:cs typeface="Times New Roman" pitchFamily="18" charset="0"/>
              </a:rPr>
              <a:t> 	</a:t>
            </a:r>
            <a:r>
              <a:rPr lang="de-DE" sz="2000" smtClean="0">
                <a:solidFill>
                  <a:srgbClr val="000066"/>
                </a:solidFill>
                <a:latin typeface="Times New Roman" pitchFamily="18" charset="0"/>
                <a:cs typeface="Times New Roman" pitchFamily="18" charset="0"/>
              </a:rPr>
              <a:t>Dies gilt auch für den Bereich des Menschlichen. </a:t>
            </a:r>
            <a:endParaRPr lang="de-DE" sz="2000">
              <a:solidFill>
                <a:srgbClr val="000066"/>
              </a:solidFill>
              <a:latin typeface="Times New Roman" pitchFamily="18" charset="0"/>
              <a:cs typeface="Times New Roman" pitchFamily="18" charset="0"/>
            </a:endParaRPr>
          </a:p>
          <a:p>
            <a:pPr>
              <a:spcBef>
                <a:spcPct val="50000"/>
              </a:spcBef>
              <a:buFont typeface="Wingdings" pitchFamily="2" charset="2"/>
              <a:buChar char="Ø"/>
              <a:tabLst>
                <a:tab pos="182563" algn="l"/>
              </a:tabLst>
            </a:pPr>
            <a:r>
              <a:rPr lang="de-DE" sz="2000">
                <a:solidFill>
                  <a:srgbClr val="000066"/>
                </a:solidFill>
                <a:latin typeface="Times New Roman" pitchFamily="18" charset="0"/>
                <a:cs typeface="Times New Roman" pitchFamily="18" charset="0"/>
              </a:rPr>
              <a:t> 	</a:t>
            </a:r>
            <a:r>
              <a:rPr lang="de-DE" sz="2000" smtClean="0">
                <a:solidFill>
                  <a:srgbClr val="000066"/>
                </a:solidFill>
                <a:latin typeface="Times New Roman" pitchFamily="18" charset="0"/>
                <a:cs typeface="Times New Roman" pitchFamily="18" charset="0"/>
              </a:rPr>
              <a:t>Eine Wissenschaft des Humanen, die nach </a:t>
            </a:r>
            <a:r>
              <a:rPr lang="de-DE" sz="2000" b="1" i="1" smtClean="0">
                <a:solidFill>
                  <a:srgbClr val="006600"/>
                </a:solidFill>
                <a:latin typeface="Times New Roman" pitchFamily="18" charset="0"/>
                <a:cs typeface="Times New Roman" pitchFamily="18" charset="0"/>
              </a:rPr>
              <a:t>objektiver 				Wesentlichkeit </a:t>
            </a:r>
            <a:r>
              <a:rPr lang="de-DE" sz="2000" smtClean="0">
                <a:solidFill>
                  <a:srgbClr val="000066"/>
                </a:solidFill>
                <a:latin typeface="Times New Roman" pitchFamily="18" charset="0"/>
                <a:cs typeface="Times New Roman" pitchFamily="18" charset="0"/>
              </a:rPr>
              <a:t> strebt,</a:t>
            </a:r>
            <a:r>
              <a:rPr lang="de-DE" sz="2000" b="1" i="1" smtClean="0">
                <a:solidFill>
                  <a:srgbClr val="006600"/>
                </a:solidFill>
                <a:latin typeface="Times New Roman" pitchFamily="18" charset="0"/>
                <a:cs typeface="Times New Roman" pitchFamily="18" charset="0"/>
              </a:rPr>
              <a:t> </a:t>
            </a:r>
            <a:r>
              <a:rPr lang="de-DE" sz="2000" smtClean="0">
                <a:solidFill>
                  <a:srgbClr val="000066"/>
                </a:solidFill>
                <a:latin typeface="Times New Roman" pitchFamily="18" charset="0"/>
                <a:cs typeface="Times New Roman" pitchFamily="18" charset="0"/>
              </a:rPr>
              <a:t>reduziert sich auf eine ontologisierende, 		uniformierende und „einfrierende“ Art des Beobachtens, die 			unvermeidlich ein statisches, vielleicht ‚reliables‘, jedoch ver-			mutlich nicht ganz ‚valides‘ Verständnis des Humanen erbringt.</a:t>
            </a:r>
            <a:endParaRPr lang="de-DE" sz="2000">
              <a:solidFill>
                <a:srgbClr val="000066"/>
              </a:solidFill>
              <a:latin typeface="Times New Roman" pitchFamily="18" charset="0"/>
              <a:cs typeface="Times New Roman" pitchFamily="18" charset="0"/>
            </a:endParaRPr>
          </a:p>
          <a:p>
            <a:pPr>
              <a:spcBef>
                <a:spcPct val="50000"/>
              </a:spcBef>
              <a:buFontTx/>
              <a:buChar char="-"/>
              <a:tabLst>
                <a:tab pos="182563" algn="l"/>
              </a:tabLst>
            </a:pPr>
            <a:endParaRPr lang="de-DE" sz="2000">
              <a:solidFill>
                <a:srgbClr val="000066"/>
              </a:solidFill>
              <a:latin typeface="Times New Roman" pitchFamily="18" charset="0"/>
              <a:cs typeface="Times New Roman" pitchFamily="18" charset="0"/>
            </a:endParaRPr>
          </a:p>
          <a:p>
            <a:pPr>
              <a:spcBef>
                <a:spcPct val="40000"/>
              </a:spcBef>
              <a:tabLst>
                <a:tab pos="182563" algn="l"/>
              </a:tabLst>
            </a:pPr>
            <a:r>
              <a:rPr lang="de-DE" sz="2000">
                <a:solidFill>
                  <a:srgbClr val="000066"/>
                </a:solidFill>
                <a:latin typeface="Times New Roman" pitchFamily="18" charset="0"/>
                <a:cs typeface="Times New Roman" pitchFamily="18" charset="0"/>
              </a:rPr>
              <a:t>	</a:t>
            </a:r>
            <a:r>
              <a:rPr lang="de-DE" sz="2000">
                <a:solidFill>
                  <a:srgbClr val="000066"/>
                </a:solidFill>
                <a:latin typeface="Times New Roman" pitchFamily="18" charset="0"/>
                <a:cs typeface="Times New Roman" pitchFamily="18" charset="0"/>
                <a:sym typeface="Wingdings" pitchFamily="2" charset="2"/>
              </a:rPr>
              <a:t>  	</a:t>
            </a:r>
            <a:r>
              <a:rPr lang="de-DE" sz="2000" smtClean="0">
                <a:solidFill>
                  <a:srgbClr val="000066"/>
                </a:solidFill>
                <a:latin typeface="Times New Roman" pitchFamily="18" charset="0"/>
                <a:cs typeface="Times New Roman" pitchFamily="18" charset="0"/>
                <a:sym typeface="Wingdings" pitchFamily="2" charset="2"/>
              </a:rPr>
              <a:t>Solch ein Ansatz </a:t>
            </a:r>
            <a:r>
              <a:rPr lang="de-DE" sz="2000" b="1" smtClean="0">
                <a:solidFill>
                  <a:srgbClr val="C00000"/>
                </a:solidFill>
                <a:latin typeface="Times New Roman" pitchFamily="18" charset="0"/>
                <a:cs typeface="Times New Roman" pitchFamily="18" charset="0"/>
                <a:sym typeface="Wingdings" pitchFamily="2" charset="2"/>
              </a:rPr>
              <a:t>kann</a:t>
            </a:r>
            <a:r>
              <a:rPr lang="de-DE" sz="2000" smtClean="0">
                <a:solidFill>
                  <a:srgbClr val="000066"/>
                </a:solidFill>
                <a:latin typeface="Times New Roman" pitchFamily="18" charset="0"/>
                <a:cs typeface="Times New Roman" pitchFamily="18" charset="0"/>
                <a:sym typeface="Wingdings" pitchFamily="2" charset="2"/>
              </a:rPr>
              <a:t> aber von Alternativen ersetzt werden.</a:t>
            </a:r>
            <a:endParaRPr lang="de-DE" sz="2000">
              <a:solidFill>
                <a:srgbClr val="000066"/>
              </a:solidFill>
              <a:latin typeface="Times New Roman" pitchFamily="18" charset="0"/>
              <a:cs typeface="Times New Roman" pitchFamily="18" charset="0"/>
              <a:sym typeface="Wingdings" pitchFamily="2" charset="2"/>
            </a:endParaRPr>
          </a:p>
          <a:p>
            <a:pPr>
              <a:spcBef>
                <a:spcPct val="40000"/>
              </a:spcBef>
              <a:tabLst>
                <a:tab pos="182563" algn="l"/>
              </a:tabLst>
            </a:pPr>
            <a:r>
              <a:rPr lang="de-DE" sz="2000">
                <a:solidFill>
                  <a:srgbClr val="000066"/>
                </a:solidFill>
                <a:latin typeface="Times New Roman" pitchFamily="18" charset="0"/>
                <a:cs typeface="Times New Roman" pitchFamily="18" charset="0"/>
                <a:sym typeface="Wingdings" pitchFamily="2" charset="2"/>
              </a:rPr>
              <a:t>		</a:t>
            </a:r>
            <a:r>
              <a:rPr lang="de-DE" sz="2000" smtClean="0">
                <a:solidFill>
                  <a:srgbClr val="000066"/>
                </a:solidFill>
                <a:latin typeface="Times New Roman" pitchFamily="18" charset="0"/>
                <a:cs typeface="Times New Roman" pitchFamily="18" charset="0"/>
                <a:sym typeface="Wingdings" pitchFamily="2" charset="2"/>
              </a:rPr>
              <a:t>Die folgenden Annahmen stellen einen solchen Wechsel dar! </a:t>
            </a:r>
            <a:endParaRPr lang="de-DE" sz="2000">
              <a:solidFill>
                <a:srgbClr val="00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blinds(horizontal)">
                                      <p:cBhvr>
                                        <p:cTn id="7" dur="500"/>
                                        <p:tgtEl>
                                          <p:spTgt spid="27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blinds(horizontal)">
                                      <p:cBhvr>
                                        <p:cTn id="12" dur="500"/>
                                        <p:tgtEl>
                                          <p:spTgt spid="276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blinds(horizontal)">
                                      <p:cBhvr>
                                        <p:cTn id="17" dur="500"/>
                                        <p:tgtEl>
                                          <p:spTgt spid="276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7651">
                                            <p:txEl>
                                              <p:pRg st="4" end="4"/>
                                            </p:txEl>
                                          </p:spTgt>
                                        </p:tgtEl>
                                        <p:attrNameLst>
                                          <p:attrName>style.visibility</p:attrName>
                                        </p:attrNameLst>
                                      </p:cBhvr>
                                      <p:to>
                                        <p:strVal val="visible"/>
                                      </p:to>
                                    </p:set>
                                    <p:animEffect transition="in" filter="blinds(horizontal)">
                                      <p:cBhvr>
                                        <p:cTn id="22" dur="500"/>
                                        <p:tgtEl>
                                          <p:spTgt spid="276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7651">
                                            <p:txEl>
                                              <p:pRg st="6" end="6"/>
                                            </p:txEl>
                                          </p:spTgt>
                                        </p:tgtEl>
                                        <p:attrNameLst>
                                          <p:attrName>style.visibility</p:attrName>
                                        </p:attrNameLst>
                                      </p:cBhvr>
                                      <p:to>
                                        <p:strVal val="visible"/>
                                      </p:to>
                                    </p:set>
                                    <p:animEffect transition="in" filter="blinds(horizontal)">
                                      <p:cBhvr>
                                        <p:cTn id="27" dur="500"/>
                                        <p:tgtEl>
                                          <p:spTgt spid="2765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7651">
                                            <p:txEl>
                                              <p:pRg st="7" end="7"/>
                                            </p:txEl>
                                          </p:spTgt>
                                        </p:tgtEl>
                                        <p:attrNameLst>
                                          <p:attrName>style.visibility</p:attrName>
                                        </p:attrNameLst>
                                      </p:cBhvr>
                                      <p:to>
                                        <p:strVal val="visible"/>
                                      </p:to>
                                    </p:set>
                                    <p:animEffect transition="in" filter="blinds(horizontal)">
                                      <p:cBhvr>
                                        <p:cTn id="32" dur="500"/>
                                        <p:tgtEl>
                                          <p:spTgt spid="276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umsplatzhalter 1"/>
          <p:cNvSpPr>
            <a:spLocks noGrp="1"/>
          </p:cNvSpPr>
          <p:nvPr>
            <p:ph type="dt" sz="quarter" idx="10"/>
          </p:nvPr>
        </p:nvSpPr>
        <p:spPr>
          <a:noFill/>
        </p:spPr>
        <p:txBody>
          <a:bodyPr/>
          <a:lstStyle/>
          <a:p>
            <a:r>
              <a:rPr lang="de-DE" smtClean="0"/>
              <a:t>May 2011</a:t>
            </a:r>
          </a:p>
        </p:txBody>
      </p:sp>
      <p:sp>
        <p:nvSpPr>
          <p:cNvPr id="11267" name="Fußzeilenplatzhalter 2"/>
          <p:cNvSpPr>
            <a:spLocks noGrp="1"/>
          </p:cNvSpPr>
          <p:nvPr>
            <p:ph type="ftr" sz="quarter" idx="11"/>
          </p:nvPr>
        </p:nvSpPr>
        <p:spPr>
          <a:noFill/>
        </p:spPr>
        <p:txBody>
          <a:bodyPr/>
          <a:lstStyle/>
          <a:p>
            <a:r>
              <a:rPr lang="de-DE" smtClean="0"/>
              <a:t>Dr. K. Ludewig</a:t>
            </a:r>
          </a:p>
        </p:txBody>
      </p:sp>
      <p:sp>
        <p:nvSpPr>
          <p:cNvPr id="11268" name="Foliennummernplatzhalter 3"/>
          <p:cNvSpPr>
            <a:spLocks noGrp="1"/>
          </p:cNvSpPr>
          <p:nvPr>
            <p:ph type="sldNum" sz="quarter" idx="12"/>
          </p:nvPr>
        </p:nvSpPr>
        <p:spPr>
          <a:noFill/>
        </p:spPr>
        <p:txBody>
          <a:bodyPr/>
          <a:lstStyle/>
          <a:p>
            <a:fld id="{9C6B3938-6E0F-4051-9AAC-CB11313010AF}" type="slidenum">
              <a:rPr lang="de-DE" smtClean="0"/>
              <a:pPr/>
              <a:t>8</a:t>
            </a:fld>
            <a:endParaRPr lang="de-DE" smtClean="0"/>
          </a:p>
        </p:txBody>
      </p:sp>
      <p:sp>
        <p:nvSpPr>
          <p:cNvPr id="11269" name="Textfeld 4"/>
          <p:cNvSpPr txBox="1">
            <a:spLocks noChangeArrowheads="1"/>
          </p:cNvSpPr>
          <p:nvPr/>
        </p:nvSpPr>
        <p:spPr bwMode="auto">
          <a:xfrm>
            <a:off x="971550" y="2276475"/>
            <a:ext cx="6985000" cy="2246769"/>
          </a:xfrm>
          <a:prstGeom prst="rect">
            <a:avLst/>
          </a:prstGeom>
          <a:noFill/>
          <a:ln w="9525">
            <a:noFill/>
            <a:miter lim="800000"/>
            <a:headEnd/>
            <a:tailEnd/>
          </a:ln>
        </p:spPr>
        <p:txBody>
          <a:bodyPr>
            <a:spAutoFit/>
          </a:bodyPr>
          <a:lstStyle/>
          <a:p>
            <a:pPr algn="ctr"/>
            <a:r>
              <a:rPr lang="de-DE" sz="2800" smtClean="0">
                <a:solidFill>
                  <a:srgbClr val="000066"/>
                </a:solidFill>
              </a:rPr>
              <a:t>Vorworte</a:t>
            </a:r>
            <a:endParaRPr lang="de-DE" sz="2800">
              <a:solidFill>
                <a:srgbClr val="000066"/>
              </a:solidFill>
            </a:endParaRPr>
          </a:p>
          <a:p>
            <a:pPr algn="ctr"/>
            <a:endParaRPr lang="de-DE" sz="2800">
              <a:solidFill>
                <a:srgbClr val="000066"/>
              </a:solidFill>
            </a:endParaRPr>
          </a:p>
          <a:p>
            <a:pPr algn="ctr"/>
            <a:r>
              <a:rPr lang="de-DE" sz="2800" smtClean="0">
                <a:solidFill>
                  <a:srgbClr val="000066"/>
                </a:solidFill>
              </a:rPr>
              <a:t>Vorweg einige bemerkenswerte Gedanken aus verschiedenen wissenschaftlichen Disziplinen</a:t>
            </a:r>
            <a:endParaRPr lang="de-DE" sz="2800">
              <a:solidFill>
                <a:srgbClr val="00006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umsplatzhalter 1"/>
          <p:cNvSpPr>
            <a:spLocks noGrp="1"/>
          </p:cNvSpPr>
          <p:nvPr>
            <p:ph type="dt" sz="quarter" idx="10"/>
          </p:nvPr>
        </p:nvSpPr>
        <p:spPr>
          <a:noFill/>
        </p:spPr>
        <p:txBody>
          <a:bodyPr/>
          <a:lstStyle/>
          <a:p>
            <a:r>
              <a:rPr lang="de-DE" smtClean="0"/>
              <a:t>May 2011</a:t>
            </a:r>
          </a:p>
        </p:txBody>
      </p:sp>
      <p:sp>
        <p:nvSpPr>
          <p:cNvPr id="8195" name="Fußzeilenplatzhalter 2"/>
          <p:cNvSpPr>
            <a:spLocks noGrp="1"/>
          </p:cNvSpPr>
          <p:nvPr>
            <p:ph type="ftr" sz="quarter" idx="11"/>
          </p:nvPr>
        </p:nvSpPr>
        <p:spPr>
          <a:noFill/>
        </p:spPr>
        <p:txBody>
          <a:bodyPr/>
          <a:lstStyle/>
          <a:p>
            <a:r>
              <a:rPr lang="de-DE" smtClean="0"/>
              <a:t>Dr. K. Ludewig</a:t>
            </a:r>
          </a:p>
        </p:txBody>
      </p:sp>
      <p:sp>
        <p:nvSpPr>
          <p:cNvPr id="8196" name="Foliennummernplatzhalter 3"/>
          <p:cNvSpPr>
            <a:spLocks noGrp="1"/>
          </p:cNvSpPr>
          <p:nvPr>
            <p:ph type="sldNum" sz="quarter" idx="12"/>
          </p:nvPr>
        </p:nvSpPr>
        <p:spPr>
          <a:noFill/>
        </p:spPr>
        <p:txBody>
          <a:bodyPr/>
          <a:lstStyle/>
          <a:p>
            <a:fld id="{7E6E95D6-9D54-4FA8-BA83-31E3C2E9CA13}" type="slidenum">
              <a:rPr lang="de-DE" smtClean="0"/>
              <a:pPr/>
              <a:t>9</a:t>
            </a:fld>
            <a:endParaRPr lang="de-DE" smtClean="0"/>
          </a:p>
        </p:txBody>
      </p:sp>
      <p:sp>
        <p:nvSpPr>
          <p:cNvPr id="8197" name="Text Box 2"/>
          <p:cNvSpPr txBox="1">
            <a:spLocks noChangeArrowheads="1"/>
          </p:cNvSpPr>
          <p:nvPr/>
        </p:nvSpPr>
        <p:spPr bwMode="auto">
          <a:xfrm>
            <a:off x="1258888" y="260350"/>
            <a:ext cx="6842125" cy="803275"/>
          </a:xfrm>
          <a:prstGeom prst="rect">
            <a:avLst/>
          </a:prstGeom>
          <a:solidFill>
            <a:srgbClr val="FFFFFF"/>
          </a:solidFill>
          <a:ln w="9525">
            <a:solidFill>
              <a:srgbClr val="000099"/>
            </a:solidFill>
            <a:miter lim="800000"/>
            <a:headEnd/>
            <a:tailEnd/>
          </a:ln>
        </p:spPr>
        <p:txBody>
          <a:bodyPr>
            <a:spAutoFit/>
          </a:bodyPr>
          <a:lstStyle/>
          <a:p>
            <a:pPr>
              <a:spcBef>
                <a:spcPct val="50000"/>
              </a:spcBef>
            </a:pPr>
            <a:r>
              <a:rPr lang="de-DE" sz="2800" b="1">
                <a:solidFill>
                  <a:srgbClr val="CC3300"/>
                </a:solidFill>
                <a:latin typeface="Times New Roman" pitchFamily="18" charset="0"/>
              </a:rPr>
              <a:t>Nachdenkenswerte Gedanken zum </a:t>
            </a:r>
            <a:r>
              <a:rPr lang="en-US" sz="2800" b="1">
                <a:solidFill>
                  <a:srgbClr val="CC3300"/>
                </a:solidFill>
                <a:latin typeface="Times New Roman" pitchFamily="18" charset="0"/>
              </a:rPr>
              <a:t>«Selbst»</a:t>
            </a:r>
          </a:p>
          <a:p>
            <a:pPr algn="ctr"/>
            <a:r>
              <a:rPr lang="en-US">
                <a:solidFill>
                  <a:srgbClr val="000066"/>
                </a:solidFill>
                <a:latin typeface="Times New Roman" pitchFamily="18" charset="0"/>
              </a:rPr>
              <a:t>- Aus der Gründerzeit der Psychologie -</a:t>
            </a:r>
            <a:endParaRPr lang="de-DE">
              <a:solidFill>
                <a:srgbClr val="000066"/>
              </a:solidFill>
              <a:latin typeface="Times New Roman" pitchFamily="18" charset="0"/>
            </a:endParaRPr>
          </a:p>
        </p:txBody>
      </p:sp>
      <p:sp>
        <p:nvSpPr>
          <p:cNvPr id="8198" name="Text Box 3"/>
          <p:cNvSpPr txBox="1">
            <a:spLocks noChangeArrowheads="1"/>
          </p:cNvSpPr>
          <p:nvPr/>
        </p:nvSpPr>
        <p:spPr bwMode="auto">
          <a:xfrm>
            <a:off x="611188" y="1341438"/>
            <a:ext cx="7632700" cy="366712"/>
          </a:xfrm>
          <a:prstGeom prst="rect">
            <a:avLst/>
          </a:prstGeom>
          <a:noFill/>
          <a:ln w="9525">
            <a:noFill/>
            <a:miter lim="800000"/>
            <a:headEnd/>
            <a:tailEnd/>
          </a:ln>
        </p:spPr>
        <p:txBody>
          <a:bodyPr>
            <a:spAutoFit/>
          </a:bodyPr>
          <a:lstStyle/>
          <a:p>
            <a:pPr>
              <a:spcBef>
                <a:spcPct val="50000"/>
              </a:spcBef>
            </a:pPr>
            <a:endParaRPr lang="de-DE"/>
          </a:p>
        </p:txBody>
      </p:sp>
      <p:sp>
        <p:nvSpPr>
          <p:cNvPr id="55300" name="Text Box 4"/>
          <p:cNvSpPr txBox="1">
            <a:spLocks noChangeArrowheads="1"/>
          </p:cNvSpPr>
          <p:nvPr/>
        </p:nvSpPr>
        <p:spPr bwMode="auto">
          <a:xfrm>
            <a:off x="468313" y="1341438"/>
            <a:ext cx="8351837" cy="4816703"/>
          </a:xfrm>
          <a:prstGeom prst="rect">
            <a:avLst/>
          </a:prstGeom>
          <a:noFill/>
          <a:ln w="9525">
            <a:solidFill>
              <a:srgbClr val="CC3300"/>
            </a:solidFill>
            <a:miter lim="800000"/>
            <a:headEnd/>
            <a:tailEnd/>
          </a:ln>
        </p:spPr>
        <p:txBody>
          <a:bodyPr>
            <a:spAutoFit/>
          </a:bodyPr>
          <a:lstStyle/>
          <a:p>
            <a:pPr defTabSz="712788">
              <a:spcBef>
                <a:spcPct val="50000"/>
              </a:spcBef>
            </a:pPr>
            <a:r>
              <a:rPr lang="de-DE" sz="2000" smtClean="0">
                <a:solidFill>
                  <a:srgbClr val="000066"/>
                </a:solidFill>
                <a:latin typeface="Times New Roman" pitchFamily="18" charset="0"/>
              </a:rPr>
              <a:t>Ein Begründer der empirischen Psychologie, William James, schrieb 1892:</a:t>
            </a:r>
          </a:p>
          <a:p>
            <a:pPr defTabSz="712788">
              <a:spcBef>
                <a:spcPct val="50000"/>
              </a:spcBef>
            </a:pPr>
            <a:r>
              <a:rPr lang="de-DE" sz="2000" smtClean="0">
                <a:solidFill>
                  <a:srgbClr val="000066"/>
                </a:solidFill>
                <a:latin typeface="Times New Roman" pitchFamily="18" charset="0"/>
              </a:rPr>
              <a:t>Das </a:t>
            </a:r>
            <a:r>
              <a:rPr lang="de-DE" sz="2000">
                <a:solidFill>
                  <a:srgbClr val="000066"/>
                </a:solidFill>
                <a:latin typeface="Times New Roman" pitchFamily="18" charset="0"/>
              </a:rPr>
              <a:t>Selbstbewusstsein setzt einen Bewusstseinsstrom voraus. In diesem erinnert sich jeder Teil als „Ich“ an die Teile, die vorausgingen,… </a:t>
            </a:r>
          </a:p>
          <a:p>
            <a:pPr defTabSz="712788">
              <a:spcBef>
                <a:spcPct val="50000"/>
              </a:spcBef>
            </a:pPr>
            <a:r>
              <a:rPr lang="de-DE" sz="2000">
                <a:solidFill>
                  <a:srgbClr val="000066"/>
                </a:solidFill>
                <a:latin typeface="Times New Roman" pitchFamily="18" charset="0"/>
              </a:rPr>
              <a:t>Dieses Mich ist ein </a:t>
            </a:r>
            <a:r>
              <a:rPr lang="de-DE" sz="2000" i="1">
                <a:solidFill>
                  <a:srgbClr val="CC3300"/>
                </a:solidFill>
                <a:latin typeface="Times New Roman" pitchFamily="18" charset="0"/>
              </a:rPr>
              <a:t>empirisches Aggregat</a:t>
            </a:r>
            <a:r>
              <a:rPr lang="de-DE" sz="2000">
                <a:solidFill>
                  <a:srgbClr val="000066"/>
                </a:solidFill>
                <a:latin typeface="Times New Roman" pitchFamily="18" charset="0"/>
              </a:rPr>
              <a:t> aus objektiv erfassten Dingen.</a:t>
            </a:r>
          </a:p>
          <a:p>
            <a:pPr defTabSz="712788">
              <a:spcBef>
                <a:spcPct val="50000"/>
              </a:spcBef>
            </a:pPr>
            <a:r>
              <a:rPr lang="de-DE" sz="2000">
                <a:solidFill>
                  <a:srgbClr val="000066"/>
                </a:solidFill>
                <a:latin typeface="Times New Roman" pitchFamily="18" charset="0"/>
              </a:rPr>
              <a:t>Das Ich, welches </a:t>
            </a:r>
            <a:r>
              <a:rPr lang="de-DE" sz="2000" smtClean="0">
                <a:solidFill>
                  <a:srgbClr val="000066"/>
                </a:solidFill>
                <a:latin typeface="Times New Roman" pitchFamily="18" charset="0"/>
              </a:rPr>
              <a:t>erfasst, </a:t>
            </a:r>
            <a:r>
              <a:rPr lang="de-DE" sz="2000">
                <a:solidFill>
                  <a:srgbClr val="000066"/>
                </a:solidFill>
                <a:latin typeface="Times New Roman" pitchFamily="18" charset="0"/>
              </a:rPr>
              <a:t>k</a:t>
            </a:r>
            <a:r>
              <a:rPr lang="de-DE" sz="2000" smtClean="0">
                <a:solidFill>
                  <a:srgbClr val="000066"/>
                </a:solidFill>
                <a:latin typeface="Times New Roman" pitchFamily="18" charset="0"/>
              </a:rPr>
              <a:t>ann </a:t>
            </a:r>
            <a:r>
              <a:rPr lang="de-DE" sz="2000">
                <a:solidFill>
                  <a:srgbClr val="000066"/>
                </a:solidFill>
                <a:latin typeface="Times New Roman" pitchFamily="18" charset="0"/>
              </a:rPr>
              <a:t>nicht selbst ein Aggregat sein; aber es braucht für psychologische Zwecke auch </a:t>
            </a:r>
            <a:r>
              <a:rPr lang="de-DE" sz="2000" b="1" i="1">
                <a:solidFill>
                  <a:srgbClr val="CC3300"/>
                </a:solidFill>
                <a:latin typeface="Times New Roman" pitchFamily="18" charset="0"/>
              </a:rPr>
              <a:t>nicht eine unveränderliche</a:t>
            </a:r>
            <a:r>
              <a:rPr lang="de-DE" sz="2000" b="1">
                <a:solidFill>
                  <a:srgbClr val="000066"/>
                </a:solidFill>
                <a:latin typeface="Times New Roman" pitchFamily="18" charset="0"/>
              </a:rPr>
              <a:t> </a:t>
            </a:r>
            <a:r>
              <a:rPr lang="de-DE" sz="2000">
                <a:solidFill>
                  <a:srgbClr val="000066"/>
                </a:solidFill>
                <a:latin typeface="Times New Roman" pitchFamily="18" charset="0"/>
              </a:rPr>
              <a:t>metaphysische Wesenheit wie die Seele, oder ein der Zeit entrücktes Prinzip, wie das transzendentale Ich zu sein.</a:t>
            </a:r>
          </a:p>
          <a:p>
            <a:pPr defTabSz="712788">
              <a:spcBef>
                <a:spcPct val="50000"/>
              </a:spcBef>
            </a:pPr>
            <a:r>
              <a:rPr lang="de-DE" sz="2000">
                <a:solidFill>
                  <a:srgbClr val="000066"/>
                </a:solidFill>
                <a:latin typeface="Times New Roman" pitchFamily="18" charset="0"/>
              </a:rPr>
              <a:t>Es ist ein </a:t>
            </a:r>
            <a:r>
              <a:rPr lang="de-DE" sz="2000" b="1" i="1">
                <a:solidFill>
                  <a:srgbClr val="CC3300"/>
                </a:solidFill>
                <a:latin typeface="Times New Roman" pitchFamily="18" charset="0"/>
              </a:rPr>
              <a:t>Bewusstseinsvorgang</a:t>
            </a:r>
            <a:r>
              <a:rPr lang="de-DE" sz="2000">
                <a:solidFill>
                  <a:srgbClr val="000066"/>
                </a:solidFill>
                <a:latin typeface="Times New Roman" pitchFamily="18" charset="0"/>
              </a:rPr>
              <a:t>, in jedem Augenblick verschieden von dem, der im vorhergegangenen Augenblick war, aber diesen letzteren zu sich in Zugehörigkeitsbeziehung bringend, samt alledem, was dieser selbst als zu ihm gehörig erfasste.</a:t>
            </a:r>
          </a:p>
          <a:p>
            <a:pPr defTabSz="712788">
              <a:spcBef>
                <a:spcPct val="50000"/>
              </a:spcBef>
            </a:pPr>
            <a:r>
              <a:rPr lang="de-DE" b="1" u="sng">
                <a:solidFill>
                  <a:srgbClr val="000066"/>
                </a:solidFill>
                <a:latin typeface="Times New Roman" pitchFamily="18" charset="0"/>
              </a:rPr>
              <a:t>Aus:</a:t>
            </a:r>
            <a:r>
              <a:rPr lang="de-DE">
                <a:solidFill>
                  <a:srgbClr val="000066"/>
                </a:solidFill>
                <a:latin typeface="Times New Roman" pitchFamily="18" charset="0"/>
              </a:rPr>
              <a:t> </a:t>
            </a:r>
            <a:r>
              <a:rPr lang="de-DE" b="1">
                <a:solidFill>
                  <a:srgbClr val="006600"/>
                </a:solidFill>
                <a:latin typeface="Times New Roman" pitchFamily="18" charset="0"/>
              </a:rPr>
              <a:t>William James</a:t>
            </a:r>
            <a:r>
              <a:rPr lang="de-DE">
                <a:solidFill>
                  <a:srgbClr val="000066"/>
                </a:solidFill>
                <a:latin typeface="Times New Roman" pitchFamily="18" charset="0"/>
              </a:rPr>
              <a:t>, </a:t>
            </a:r>
            <a:r>
              <a:rPr lang="de-DE" i="1">
                <a:solidFill>
                  <a:srgbClr val="000066"/>
                </a:solidFill>
                <a:latin typeface="Times New Roman" pitchFamily="18" charset="0"/>
              </a:rPr>
              <a:t>Psychology</a:t>
            </a:r>
            <a:r>
              <a:rPr lang="de-DE">
                <a:solidFill>
                  <a:srgbClr val="000066"/>
                </a:solidFill>
                <a:latin typeface="Times New Roman" pitchFamily="18" charset="0"/>
              </a:rPr>
              <a:t>, New York </a:t>
            </a:r>
            <a:r>
              <a:rPr lang="de-DE" b="1">
                <a:solidFill>
                  <a:srgbClr val="006600"/>
                </a:solidFill>
                <a:latin typeface="Times New Roman" pitchFamily="18" charset="0"/>
              </a:rPr>
              <a:t>1892</a:t>
            </a:r>
            <a:r>
              <a:rPr lang="de-DE">
                <a:solidFill>
                  <a:srgbClr val="000066"/>
                </a:solidFill>
                <a:latin typeface="Times New Roman" pitchFamily="18" charset="0"/>
              </a:rPr>
              <a:t>, dtsch. </a:t>
            </a:r>
            <a:r>
              <a:rPr lang="de-DE" i="1">
                <a:solidFill>
                  <a:srgbClr val="000066"/>
                </a:solidFill>
                <a:latin typeface="Times New Roman" pitchFamily="18" charset="0"/>
              </a:rPr>
              <a:t>Psychologie</a:t>
            </a:r>
            <a:r>
              <a:rPr lang="de-DE">
                <a:solidFill>
                  <a:srgbClr val="000066"/>
                </a:solidFill>
                <a:latin typeface="Times New Roman" pitchFamily="18" charset="0"/>
              </a:rPr>
              <a:t>, Leipzig 1909!!!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300">
                                            <p:txEl>
                                              <p:pRg st="5" end="5"/>
                                            </p:txEl>
                                          </p:spTgt>
                                        </p:tgtEl>
                                        <p:attrNameLst>
                                          <p:attrName>style.visibility</p:attrName>
                                        </p:attrNameLst>
                                      </p:cBhvr>
                                      <p:to>
                                        <p:strVal val="visible"/>
                                      </p:to>
                                    </p:set>
                                    <p:anim calcmode="lin" valueType="num">
                                      <p:cBhvr additive="base">
                                        <p:cTn id="7" dur="1000" fill="hold"/>
                                        <p:tgtEl>
                                          <p:spTgt spid="55300">
                                            <p:txEl>
                                              <p:pRg st="5" end="5"/>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530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2615</Words>
  <Application>Microsoft Office PowerPoint</Application>
  <PresentationFormat>Bildschirmpräsentation (4:3)</PresentationFormat>
  <Paragraphs>429</Paragraphs>
  <Slides>46</Slides>
  <Notes>6</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46</vt:i4>
      </vt:variant>
    </vt:vector>
  </HeadingPairs>
  <TitlesOfParts>
    <vt:vector size="48" baseType="lpstr">
      <vt:lpstr>Standarddesign</vt:lpstr>
      <vt:lpstr>Document</vt:lpstr>
      <vt:lpstr>Polyphrenie   - ein systemisches Verständnis psychischer Systeme –  - Version Mai 2011 -</vt:lpstr>
      <vt:lpstr>Folie 2</vt:lpstr>
      <vt:lpstr>Übersicht</vt:lpstr>
      <vt:lpstr>Folie 4</vt:lpstr>
      <vt:lpstr>Polyphrenie?</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Das Mitglied-Konzept:  Vorteile für die klinische Theorie</vt:lpstr>
      <vt:lpstr>Folie 21</vt:lpstr>
      <vt:lpstr>Folie 22</vt:lpstr>
      <vt:lpstr>Folie 23</vt:lpstr>
      <vt:lpstr>Folie 24</vt:lpstr>
      <vt:lpstr>Folie 25</vt:lpstr>
      <vt:lpstr>Folie 26</vt:lpstr>
      <vt:lpstr>Folie 27</vt:lpstr>
      <vt:lpstr>Folie 28</vt:lpstr>
      <vt:lpstr>Folie 29</vt:lpstr>
      <vt:lpstr>Folie 30</vt:lpstr>
      <vt:lpstr>Folie 31</vt:lpstr>
      <vt:lpstr>Folie 32</vt:lpstr>
      <vt:lpstr>Folie 33</vt:lpstr>
      <vt:lpstr>Folie 34</vt:lpstr>
      <vt:lpstr>Folie 35</vt:lpstr>
      <vt:lpstr>Folie 36</vt:lpstr>
      <vt:lpstr>Folie 37</vt:lpstr>
      <vt:lpstr>Folie 38</vt:lpstr>
      <vt:lpstr>Folie 39</vt:lpstr>
      <vt:lpstr>Folie 40</vt:lpstr>
      <vt:lpstr>Folie 41</vt:lpstr>
      <vt:lpstr>Folie 42</vt:lpstr>
      <vt:lpstr>Folie 43</vt:lpstr>
      <vt:lpstr>Folie 44</vt:lpstr>
      <vt:lpstr>Folie 45</vt:lpstr>
      <vt:lpstr>Folie 46</vt:lpstr>
    </vt:vector>
  </TitlesOfParts>
  <Company>LUDEWIGS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Systemische Therapie - ein theoretisches Update für Fortgeschrittene</dc:title>
  <dc:creator>Kurt Ludewig</dc:creator>
  <cp:lastModifiedBy>Kurt Ludewig</cp:lastModifiedBy>
  <cp:revision>75</cp:revision>
  <dcterms:created xsi:type="dcterms:W3CDTF">2008-04-15T13:20:05Z</dcterms:created>
  <dcterms:modified xsi:type="dcterms:W3CDTF">2013-05-26T10:01:50Z</dcterms:modified>
</cp:coreProperties>
</file>