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506" r:id="rId2"/>
    <p:sldId id="538" r:id="rId3"/>
    <p:sldId id="460" r:id="rId4"/>
    <p:sldId id="597" r:id="rId5"/>
    <p:sldId id="621" r:id="rId6"/>
    <p:sldId id="595" r:id="rId7"/>
    <p:sldId id="370" r:id="rId8"/>
    <p:sldId id="546" r:id="rId9"/>
    <p:sldId id="373" r:id="rId10"/>
    <p:sldId id="499" r:id="rId11"/>
    <p:sldId id="535" r:id="rId12"/>
    <p:sldId id="440" r:id="rId13"/>
    <p:sldId id="527" r:id="rId14"/>
    <p:sldId id="617" r:id="rId15"/>
    <p:sldId id="378" r:id="rId16"/>
    <p:sldId id="490" r:id="rId17"/>
    <p:sldId id="448" r:id="rId18"/>
    <p:sldId id="473" r:id="rId19"/>
    <p:sldId id="474" r:id="rId20"/>
    <p:sldId id="458" r:id="rId21"/>
    <p:sldId id="379" r:id="rId22"/>
    <p:sldId id="528" r:id="rId23"/>
    <p:sldId id="459" r:id="rId24"/>
    <p:sldId id="614" r:id="rId25"/>
    <p:sldId id="519" r:id="rId26"/>
    <p:sldId id="588" r:id="rId27"/>
    <p:sldId id="491" r:id="rId28"/>
    <p:sldId id="462" r:id="rId29"/>
    <p:sldId id="463" r:id="rId30"/>
    <p:sldId id="464" r:id="rId31"/>
    <p:sldId id="551" r:id="rId32"/>
    <p:sldId id="517" r:id="rId33"/>
    <p:sldId id="501" r:id="rId34"/>
    <p:sldId id="529" r:id="rId35"/>
    <p:sldId id="616" r:id="rId36"/>
    <p:sldId id="520" r:id="rId37"/>
    <p:sldId id="465" r:id="rId38"/>
    <p:sldId id="466" r:id="rId39"/>
    <p:sldId id="467" r:id="rId40"/>
    <p:sldId id="461" r:id="rId41"/>
    <p:sldId id="503" r:id="rId42"/>
    <p:sldId id="545" r:id="rId43"/>
    <p:sldId id="388" r:id="rId44"/>
    <p:sldId id="469" r:id="rId45"/>
    <p:sldId id="470" r:id="rId46"/>
    <p:sldId id="471" r:id="rId47"/>
    <p:sldId id="472" r:id="rId48"/>
    <p:sldId id="387" r:id="rId49"/>
    <p:sldId id="505" r:id="rId50"/>
    <p:sldId id="606" r:id="rId51"/>
    <p:sldId id="504" r:id="rId52"/>
    <p:sldId id="389" r:id="rId53"/>
    <p:sldId id="390" r:id="rId54"/>
    <p:sldId id="391" r:id="rId55"/>
    <p:sldId id="537" r:id="rId56"/>
    <p:sldId id="618" r:id="rId57"/>
    <p:sldId id="540" r:id="rId58"/>
    <p:sldId id="533" r:id="rId59"/>
    <p:sldId id="589" r:id="rId60"/>
    <p:sldId id="521" r:id="rId61"/>
    <p:sldId id="578" r:id="rId62"/>
    <p:sldId id="601" r:id="rId63"/>
    <p:sldId id="586" r:id="rId64"/>
    <p:sldId id="552" r:id="rId65"/>
    <p:sldId id="524" r:id="rId66"/>
    <p:sldId id="602" r:id="rId67"/>
    <p:sldId id="603" r:id="rId68"/>
    <p:sldId id="604" r:id="rId69"/>
    <p:sldId id="554" r:id="rId70"/>
    <p:sldId id="555" r:id="rId71"/>
    <p:sldId id="619" r:id="rId72"/>
    <p:sldId id="605" r:id="rId73"/>
    <p:sldId id="556" r:id="rId74"/>
    <p:sldId id="557" r:id="rId75"/>
    <p:sldId id="558" r:id="rId76"/>
    <p:sldId id="615" r:id="rId77"/>
    <p:sldId id="583" r:id="rId78"/>
    <p:sldId id="559" r:id="rId79"/>
    <p:sldId id="607" r:id="rId80"/>
    <p:sldId id="449" r:id="rId81"/>
    <p:sldId id="560" r:id="rId82"/>
    <p:sldId id="396" r:id="rId83"/>
    <p:sldId id="397" r:id="rId84"/>
    <p:sldId id="561" r:id="rId85"/>
    <p:sldId id="587" r:id="rId86"/>
    <p:sldId id="497" r:id="rId87"/>
    <p:sldId id="451" r:id="rId88"/>
    <p:sldId id="582" r:id="rId89"/>
    <p:sldId id="620" r:id="rId90"/>
    <p:sldId id="563" r:id="rId91"/>
    <p:sldId id="585" r:id="rId92"/>
    <p:sldId id="568" r:id="rId93"/>
    <p:sldId id="489" r:id="rId94"/>
    <p:sldId id="494" r:id="rId95"/>
    <p:sldId id="495" r:id="rId96"/>
    <p:sldId id="565" r:id="rId97"/>
    <p:sldId id="581" r:id="rId98"/>
    <p:sldId id="405" r:id="rId99"/>
    <p:sldId id="567" r:id="rId100"/>
    <p:sldId id="566" r:id="rId101"/>
    <p:sldId id="477" r:id="rId102"/>
    <p:sldId id="407" r:id="rId103"/>
    <p:sldId id="408" r:id="rId104"/>
    <p:sldId id="409" r:id="rId105"/>
    <p:sldId id="410" r:id="rId106"/>
    <p:sldId id="411" r:id="rId107"/>
    <p:sldId id="584" r:id="rId108"/>
    <p:sldId id="496" r:id="rId109"/>
    <p:sldId id="486" r:id="rId110"/>
    <p:sldId id="487" r:id="rId111"/>
    <p:sldId id="569" r:id="rId112"/>
    <p:sldId id="550" r:id="rId113"/>
    <p:sldId id="573" r:id="rId114"/>
    <p:sldId id="414" r:id="rId115"/>
    <p:sldId id="415" r:id="rId116"/>
    <p:sldId id="416" r:id="rId117"/>
    <p:sldId id="476" r:id="rId118"/>
    <p:sldId id="419" r:id="rId119"/>
    <p:sldId id="418" r:id="rId120"/>
    <p:sldId id="421" r:id="rId121"/>
    <p:sldId id="420" r:id="rId122"/>
    <p:sldId id="422" r:id="rId123"/>
    <p:sldId id="423" r:id="rId124"/>
    <p:sldId id="424" r:id="rId125"/>
    <p:sldId id="574" r:id="rId126"/>
    <p:sldId id="598" r:id="rId127"/>
    <p:sldId id="599" r:id="rId128"/>
    <p:sldId id="600" r:id="rId129"/>
    <p:sldId id="608" r:id="rId130"/>
    <p:sldId id="609" r:id="rId131"/>
    <p:sldId id="610" r:id="rId132"/>
    <p:sldId id="611" r:id="rId133"/>
    <p:sldId id="612" r:id="rId13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FFFF"/>
    <a:srgbClr val="336600"/>
    <a:srgbClr val="CC3300"/>
    <a:srgbClr val="000099"/>
    <a:srgbClr val="663300"/>
    <a:srgbClr val="00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5771" autoAdjust="0"/>
  </p:normalViewPr>
  <p:slideViewPr>
    <p:cSldViewPr>
      <p:cViewPr varScale="1">
        <p:scale>
          <a:sx n="108" d="100"/>
          <a:sy n="10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74"/>
    </p:cViewPr>
  </p:sorter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BDA39D-C720-4C57-947B-D81184D20B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05C5A1-EBAF-4163-BE12-A901E44D01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8A001-D22A-4382-A1AF-AB5AEB6AE7B4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C69CC-AD9A-4D96-A06E-73D4A376AD98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601F2-363B-4F48-B978-6329DF3D9C3A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D8BA9-0F8E-4084-B8B7-E15307CA8869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C5322-6067-4512-BB32-2B6AEA8A88B2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1F8E4-EA27-463B-BCB3-C15C0B78EE85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4C198-1F93-4F06-8FE7-DFC6A1EF1EF7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0857C-D76F-4009-AF34-505F95A1F275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C439-51A5-4360-8C4A-0B94148450E0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3FEDA-C053-4AF7-B2AC-2866932F599C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DAD85-AB93-456B-8811-D260DC6C058C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D58A1-FCF2-4C54-AF01-735BA93F2310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AA636-7BC5-431A-B132-3A1B8AF809BB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0BE5C-AC75-4F33-94F9-04DDBFEC32C9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4EE3D-E656-4D0A-8F58-4E19823C0911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2D064-4C86-4331-9953-62714D76F7AB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935BB-2905-4D03-99F8-77250C834988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00A5D-2935-4CD8-9389-3EA38C8D0D62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447D9-8825-4620-B535-56100E719FA0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B1202-65EF-40DC-A980-CD5680EDED28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D246C-AD82-4E38-BF01-8CF103A80BE2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3C857-5361-44EE-B0FC-66417E381CD1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53986-292B-4AFE-82A8-C30B86569D6D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66857-1B48-4A55-98E5-4DB47338F964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0F445-9CBF-4930-BDD8-D8B3BC0D4409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6A606-B588-457B-94C2-46485DC1D773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80C05-33CE-443B-989C-3654859DC9E1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CD43-EE25-479F-9490-CE88F48F543D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D92FD-DE09-4A5F-BF9F-29947C744880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FEADD-53FE-4A07-BAF2-A00C98D4F644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908A7-D3DF-4243-AD3D-7A6272CFEDD8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F8F52-7940-4836-85E9-5798C0427402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A587-699A-4795-B8B0-0E8FBBDED1C6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94F21-F8D7-4D9A-90C3-D7A924200F7E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5D957-6F1F-4011-9A35-23906C89F6EF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B303-A078-4B8D-A35F-11F5BCC500B5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DEE6E-3715-47F0-BCF0-0D3EC42EF352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FB83F-E30F-4A12-A46A-8444399BB0AF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15FB6-1535-429A-A4A4-076BB0DA0BC7}" type="slidenum">
              <a:rPr lang="de-DE" smtClean="0"/>
              <a:pPr/>
              <a:t>74</a:t>
            </a:fld>
            <a:endParaRPr lang="de-DE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576C0-A645-49D7-9604-C2D7D489EBA6}" type="slidenum">
              <a:rPr lang="de-DE" smtClean="0"/>
              <a:pPr/>
              <a:t>75</a:t>
            </a:fld>
            <a:endParaRPr lang="de-DE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0D18-E2BE-4180-BC2B-1EAE02E36E3D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07B75-C822-4DEA-BDFF-E7FF2EAC92CF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F25B8-F35F-467F-92B9-7E5563C7E807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D90ED-07C2-47E7-8178-22E0ED9173BD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D847B-EA0B-4B5F-B143-6CE26FB4359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34A86-79C0-489D-8FB0-92A9E511D610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D3261-9A72-4137-8F19-34D8D0A5F0EA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4A303-D353-490D-AAB1-9D0F8E6AA6D0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DE5AF-B892-4607-A723-58ACAEA125C7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3A3A9-25AB-49B7-935F-F4269AAECA64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5867-67D4-445D-BE34-FE4EA139DFEF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23539-13CD-417D-971F-2056DD7982EC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8314A-5B83-4FBF-A449-AF5421576D1F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B2402-EB2D-477B-ABC5-2664E8E95052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8F02F-4F51-482C-9C8A-976E1614F102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77B8-F562-40D8-B9BF-A61A0814D9D6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475F-150F-49B8-904F-6CAA81B4EA24}" type="slidenum">
              <a:rPr lang="de-DE" smtClean="0"/>
              <a:pPr/>
              <a:t>98</a:t>
            </a:fld>
            <a:endParaRPr lang="de-DE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5C7EF-7137-46D3-ACBC-F8C9A31737D6}" type="slidenum">
              <a:rPr lang="de-DE" smtClean="0"/>
              <a:pPr/>
              <a:t>101</a:t>
            </a:fld>
            <a:endParaRPr lang="de-DE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790B0-CA62-4113-B154-19A2B384E450}" type="slidenum">
              <a:rPr lang="de-DE" smtClean="0"/>
              <a:pPr/>
              <a:t>102</a:t>
            </a:fld>
            <a:endParaRPr lang="de-DE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E8E5E-D2D8-488F-9596-8870FE4694E4}" type="slidenum">
              <a:rPr lang="de-DE" smtClean="0"/>
              <a:pPr/>
              <a:t>103</a:t>
            </a:fld>
            <a:endParaRPr lang="de-DE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27AE5-1389-4C3F-9D2A-69DE1AA160E9}" type="slidenum">
              <a:rPr lang="de-DE" smtClean="0"/>
              <a:pPr/>
              <a:t>104</a:t>
            </a:fld>
            <a:endParaRPr lang="de-DE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C8B49-44B4-4FF5-B37B-8537BE453DF1}" type="slidenum">
              <a:rPr lang="de-DE" smtClean="0"/>
              <a:pPr/>
              <a:t>105</a:t>
            </a:fld>
            <a:endParaRPr lang="de-DE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76BD-AA2E-4757-9C8D-174903239A08}" type="slidenum">
              <a:rPr lang="de-DE" smtClean="0"/>
              <a:pPr/>
              <a:t>106</a:t>
            </a:fld>
            <a:endParaRPr lang="de-DE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15A2F-DAD9-4C2E-A064-8481B7B9FF74}" type="slidenum">
              <a:rPr lang="de-DE" smtClean="0"/>
              <a:pPr/>
              <a:t>108</a:t>
            </a:fld>
            <a:endParaRPr lang="de-DE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14F20-D7C6-4A8B-B596-697FFF96E5C1}" type="slidenum">
              <a:rPr lang="de-DE" smtClean="0"/>
              <a:pPr/>
              <a:t>109</a:t>
            </a:fld>
            <a:endParaRPr lang="de-DE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3251-E6D0-49FE-B8A6-0611FFEEDD16}" type="slidenum">
              <a:rPr lang="de-DE" smtClean="0"/>
              <a:pPr/>
              <a:t>110</a:t>
            </a:fld>
            <a:endParaRPr lang="de-DE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C7D30-9B52-4A3C-9CAB-8E545A7509D0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CEAED-3E7C-4C50-83FE-205077E78609}" type="slidenum">
              <a:rPr lang="de-DE" smtClean="0"/>
              <a:pPr/>
              <a:t>111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867C2-B552-4EEE-A11B-BF211302EB61}" type="slidenum">
              <a:rPr lang="de-DE" smtClean="0"/>
              <a:pPr/>
              <a:t>112</a:t>
            </a:fld>
            <a:endParaRPr lang="de-DE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AB9C2-263E-4F27-A961-7D8CB8E1C204}" type="slidenum">
              <a:rPr lang="de-DE" smtClean="0"/>
              <a:pPr/>
              <a:t>114</a:t>
            </a:fld>
            <a:endParaRPr lang="de-DE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00D16-F46C-4072-ADA8-505DE93EECC1}" type="slidenum">
              <a:rPr lang="de-DE" smtClean="0"/>
              <a:pPr/>
              <a:t>115</a:t>
            </a:fld>
            <a:endParaRPr lang="de-DE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246B0-1283-4B45-B6F1-A52AAED7B572}" type="slidenum">
              <a:rPr lang="de-DE" smtClean="0"/>
              <a:pPr/>
              <a:t>116</a:t>
            </a:fld>
            <a:endParaRPr lang="de-DE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4CDD5-F507-49A3-9842-9ADEF3534C21}" type="slidenum">
              <a:rPr lang="de-DE" smtClean="0"/>
              <a:pPr/>
              <a:t>117</a:t>
            </a:fld>
            <a:endParaRPr lang="de-DE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06094-EA8C-49DC-81B0-2F17A2832CCA}" type="slidenum">
              <a:rPr lang="de-DE" smtClean="0"/>
              <a:pPr/>
              <a:t>118</a:t>
            </a:fld>
            <a:endParaRPr lang="de-DE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986D7-27E6-4731-BEF6-7814BDBEB0C0}" type="slidenum">
              <a:rPr lang="de-DE" smtClean="0"/>
              <a:pPr/>
              <a:t>119</a:t>
            </a:fld>
            <a:endParaRPr lang="de-DE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78556-D2D0-4ECC-839C-73EBB4060159}" type="slidenum">
              <a:rPr lang="de-DE" smtClean="0"/>
              <a:pPr/>
              <a:t>120</a:t>
            </a:fld>
            <a:endParaRPr lang="de-DE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50600-76C3-4778-A518-C460F21D08D8}" type="slidenum">
              <a:rPr lang="de-DE" smtClean="0"/>
              <a:pPr/>
              <a:t>121</a:t>
            </a:fld>
            <a:endParaRPr lang="de-DE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F4BF2-E17F-48E5-BD30-CF54FF569A17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07CF-3DAF-4A30-8491-3C5AA33CB15F}" type="slidenum">
              <a:rPr lang="de-DE" smtClean="0"/>
              <a:pPr/>
              <a:t>122</a:t>
            </a:fld>
            <a:endParaRPr lang="de-DE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1DA82-17BD-4CE3-A0CB-F63426279E5D}" type="slidenum">
              <a:rPr lang="de-DE" smtClean="0"/>
              <a:pPr/>
              <a:t>123</a:t>
            </a:fld>
            <a:endParaRPr lang="de-DE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37380-73FF-48E0-82B7-A166BD170569}" type="slidenum">
              <a:rPr lang="de-DE" smtClean="0"/>
              <a:pPr/>
              <a:t>124</a:t>
            </a:fld>
            <a:endParaRPr lang="de-DE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B6411-4495-495A-89B7-2DD41BA5F730}" type="slidenum">
              <a:rPr lang="de-DE" smtClean="0"/>
              <a:pPr/>
              <a:t>125</a:t>
            </a:fld>
            <a:endParaRPr lang="de-DE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1E1D2-CAB6-44C5-96F3-9256AC1121CC}" type="slidenum">
              <a:rPr lang="de-DE" smtClean="0"/>
              <a:pPr/>
              <a:t>126</a:t>
            </a:fld>
            <a:endParaRPr lang="de-DE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69570-40C5-4DA9-98D9-BE8A9A475353}" type="slidenum">
              <a:rPr lang="de-DE" smtClean="0"/>
              <a:pPr/>
              <a:t>127</a:t>
            </a:fld>
            <a:endParaRPr lang="de-DE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51CEC-0749-4BFC-8E48-2EA4675E8ECD}" type="slidenum">
              <a:rPr lang="de-DE" smtClean="0"/>
              <a:pPr/>
              <a:t>128</a:t>
            </a:fld>
            <a:endParaRPr lang="de-DE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59E3B-AAF3-4425-95C8-5F773930934C}" type="slidenum">
              <a:rPr lang="de-DE" smtClean="0"/>
              <a:pPr/>
              <a:t>130</a:t>
            </a:fld>
            <a:endParaRPr lang="de-DE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A3319-7231-4633-8541-C22EAE451AE4}" type="slidenum">
              <a:rPr lang="de-DE" smtClean="0"/>
              <a:pPr/>
              <a:t>131</a:t>
            </a:fld>
            <a:endParaRPr lang="de-DE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3AB88-0DD5-4865-9FA2-84F812F7E0A5}" type="slidenum">
              <a:rPr lang="de-DE" smtClean="0"/>
              <a:pPr/>
              <a:t>132</a:t>
            </a:fld>
            <a:endParaRPr lang="de-DE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884D1-4EDC-4850-9E87-2E28E0076F0D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F9BAD-FED2-4AE1-B9F3-1905284AD284}" type="slidenum">
              <a:rPr lang="de-DE" smtClean="0"/>
              <a:pPr/>
              <a:t>133</a:t>
            </a:fld>
            <a:endParaRPr lang="de-DE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0D67-8053-4071-92F0-8833C02547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6F98-B114-442E-8293-E6CD2C06CB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D9A8-C0D3-46DF-8F88-2D5C2C0619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1A68-7D64-4CD8-B994-8E15A1BB8A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4EFC5-3716-4B1F-9230-573532EFCD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9EA9-DD15-46DA-8633-830F88B061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30A4-823A-463B-8EF0-96D3089F3D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B717-72FB-4486-BA94-DB7C2568EC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FCE1-E6FD-4CD1-BDCA-E7DE5AEEC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87FF-0EEC-4B9A-BDEB-D41AD2FC46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89DB-BA20-4E98-94C7-A99EFE9F0A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EADA-ADD8-47B0-AA63-8268B3BC6D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de-DE"/>
              <a:t>Dr. K. Ludewig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77FFCCF9-762A-44FC-85EC-60FEB761DC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0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1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2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3.bin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4.bin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urtludewig.de/Texte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-Dokument1.doc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rtludewig.de/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470025"/>
          </a:xfrm>
          <a:solidFill>
            <a:srgbClr val="FFFFFF"/>
          </a:solidFill>
          <a:ln>
            <a:solidFill>
              <a:srgbClr val="000099"/>
            </a:solidFill>
          </a:ln>
        </p:spPr>
        <p:txBody>
          <a:bodyPr/>
          <a:lstStyle/>
          <a:p>
            <a:r>
              <a:rPr lang="de-DE" sz="4800" smtClean="0">
                <a:solidFill>
                  <a:srgbClr val="CC3300"/>
                </a:solidFill>
              </a:rPr>
              <a:t>Systemische Therapie</a:t>
            </a:r>
            <a:r>
              <a:rPr lang="de-DE" sz="4800" smtClean="0">
                <a:solidFill>
                  <a:schemeClr val="hlink"/>
                </a:solidFill>
              </a:rPr>
              <a:t/>
            </a:r>
            <a:br>
              <a:rPr lang="de-DE" sz="4800" smtClean="0">
                <a:solidFill>
                  <a:schemeClr val="hlink"/>
                </a:solidFill>
              </a:rPr>
            </a:br>
            <a:r>
              <a:rPr lang="de-DE" sz="3200" smtClean="0">
                <a:solidFill>
                  <a:srgbClr val="000066"/>
                </a:solidFill>
              </a:rPr>
              <a:t>Grundlagen - Klinische Theorie - Praxis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5013176"/>
            <a:ext cx="2880320" cy="864592"/>
          </a:xfrm>
        </p:spPr>
        <p:txBody>
          <a:bodyPr/>
          <a:lstStyle/>
          <a:p>
            <a:r>
              <a:rPr lang="de-DE" sz="1800" smtClean="0">
                <a:solidFill>
                  <a:srgbClr val="000099"/>
                </a:solidFill>
              </a:rPr>
              <a:t>Dr. Kurt Ludewig </a:t>
            </a:r>
            <a:r>
              <a:rPr lang="de-DE" sz="1800" smtClean="0">
                <a:solidFill>
                  <a:srgbClr val="000099"/>
                </a:solidFill>
                <a:cs typeface="Times New Roman" pitchFamily="18" charset="0"/>
              </a:rPr>
              <a:t>©</a:t>
            </a:r>
          </a:p>
          <a:p>
            <a:r>
              <a:rPr lang="de-DE" sz="1800" smtClean="0">
                <a:solidFill>
                  <a:srgbClr val="000099"/>
                </a:solidFill>
              </a:rPr>
              <a:t>Münster, Westfalen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96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DEC232-11D8-4375-9FBC-020A8928DDE5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214438" y="500063"/>
            <a:ext cx="67818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Was ist Systemische Therapie?</a:t>
            </a:r>
            <a:endParaRPr lang="de-DE" sz="4400">
              <a:solidFill>
                <a:srgbClr val="C00000"/>
              </a:solidFill>
            </a:endParaRP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1447800" y="2057400"/>
            <a:ext cx="6400800" cy="3505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600"/>
              <a:t>Pragmatische Umsetzung </a:t>
            </a:r>
            <a:r>
              <a:rPr lang="de-DE" sz="3600">
                <a:solidFill>
                  <a:schemeClr val="hlink"/>
                </a:solidFill>
              </a:rPr>
              <a:t>systemischen Denkens</a:t>
            </a:r>
            <a:r>
              <a:rPr lang="de-DE" sz="3600"/>
              <a:t> in die (psycho)therapeutische Praxis mit dem Ziel, menschliches Leiden </a:t>
            </a:r>
            <a:r>
              <a:rPr lang="de-DE" sz="3600" smtClean="0"/>
              <a:t>nachzuvollziehen, </a:t>
            </a:r>
            <a:r>
              <a:rPr lang="de-DE" sz="3600"/>
              <a:t>zu lindern und </a:t>
            </a:r>
            <a:r>
              <a:rPr lang="de-DE" sz="3600" smtClean="0"/>
              <a:t>gfs. zu </a:t>
            </a:r>
            <a:r>
              <a:rPr lang="de-DE" sz="3600"/>
              <a:t>beenden.</a:t>
            </a:r>
            <a:endParaRPr lang="de-DE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05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4F4E4-F59D-4644-896D-C3B7A3AD8223}" type="slidenum">
              <a:rPr lang="de-DE" smtClean="0"/>
              <a:pPr/>
              <a:t>100</a:t>
            </a:fld>
            <a:endParaRPr lang="de-DE" smtClean="0"/>
          </a:p>
        </p:txBody>
      </p:sp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8497887" cy="48387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200" b="1">
                <a:solidFill>
                  <a:srgbClr val="CC3300"/>
                </a:solidFill>
              </a:rPr>
              <a:t>Lebensprobleme</a:t>
            </a:r>
            <a:r>
              <a:rPr lang="de-DE" sz="2200">
                <a:solidFill>
                  <a:srgbClr val="003366"/>
                </a:solidFill>
              </a:rPr>
              <a:t> resultieren aus der speziellen </a:t>
            </a:r>
            <a:r>
              <a:rPr lang="de-DE" sz="2200" b="1" i="1">
                <a:solidFill>
                  <a:srgbClr val="0033CC"/>
                </a:solidFill>
              </a:rPr>
              <a:t>emotionalen Dynamik</a:t>
            </a:r>
            <a:r>
              <a:rPr lang="de-DE" sz="2200">
                <a:solidFill>
                  <a:srgbClr val="003366"/>
                </a:solidFill>
              </a:rPr>
              <a:t> eines </a:t>
            </a:r>
            <a:r>
              <a:rPr lang="de-DE" sz="2200" b="1">
                <a:solidFill>
                  <a:srgbClr val="0033CC"/>
                </a:solidFill>
              </a:rPr>
              <a:t>Individuums</a:t>
            </a:r>
            <a:r>
              <a:rPr lang="de-DE" sz="2200">
                <a:solidFill>
                  <a:srgbClr val="0033CC"/>
                </a:solidFill>
              </a:rPr>
              <a:t> a</a:t>
            </a:r>
            <a:r>
              <a:rPr lang="de-DE" sz="2200">
                <a:solidFill>
                  <a:srgbClr val="003366"/>
                </a:solidFill>
              </a:rPr>
              <a:t>ls Reaktion auf Stress. </a:t>
            </a:r>
          </a:p>
          <a:p>
            <a:pPr eaLnBrk="1" hangingPunct="1">
              <a:spcBef>
                <a:spcPct val="50000"/>
              </a:spcBef>
            </a:pPr>
            <a:r>
              <a:rPr lang="de-DE" sz="2200">
                <a:solidFill>
                  <a:srgbClr val="003366"/>
                </a:solidFill>
              </a:rPr>
              <a:t>Lebensprobleme sind </a:t>
            </a:r>
            <a:r>
              <a:rPr lang="de-DE" sz="2200" b="1">
                <a:solidFill>
                  <a:srgbClr val="CC3300"/>
                </a:solidFill>
              </a:rPr>
              <a:t>psychische Systeme</a:t>
            </a:r>
            <a:r>
              <a:rPr lang="de-DE" sz="2200">
                <a:solidFill>
                  <a:srgbClr val="003366"/>
                </a:solidFill>
              </a:rPr>
              <a:t> mit starker Emotionalität. Sie haben daher meistens eine einschränkende Rückwirkung auf das Individuum.</a:t>
            </a:r>
          </a:p>
          <a:p>
            <a:pPr eaLnBrk="1" hangingPunct="1">
              <a:spcBef>
                <a:spcPct val="50000"/>
              </a:spcBef>
            </a:pPr>
            <a:r>
              <a:rPr lang="de-DE" sz="2200">
                <a:solidFill>
                  <a:srgbClr val="003366"/>
                </a:solidFill>
              </a:rPr>
              <a:t>Lebensprobleme sind weder heilbar noch „löschbar“. Ihre störende Wirkung ist nur durch </a:t>
            </a:r>
            <a:r>
              <a:rPr lang="de-DE" sz="2200" b="1">
                <a:solidFill>
                  <a:schemeClr val="bg1"/>
                </a:solidFill>
              </a:rPr>
              <a:t>alternative psychische Systeme</a:t>
            </a:r>
            <a:r>
              <a:rPr lang="de-DE" sz="2200">
                <a:solidFill>
                  <a:srgbClr val="003366"/>
                </a:solidFill>
              </a:rPr>
              <a:t> ausgleichbar bis reduzierbar (= Bedeutung von „Ressourcen“).</a:t>
            </a:r>
          </a:p>
          <a:p>
            <a:pPr eaLnBrk="1" hangingPunct="1">
              <a:spcBef>
                <a:spcPct val="50000"/>
              </a:spcBef>
            </a:pPr>
            <a:r>
              <a:rPr lang="de-DE" sz="2200" b="1">
                <a:solidFill>
                  <a:srgbClr val="CC3300"/>
                </a:solidFill>
              </a:rPr>
              <a:t>Individuelle Therapie</a:t>
            </a:r>
            <a:r>
              <a:rPr lang="de-DE" sz="2200">
                <a:solidFill>
                  <a:srgbClr val="003366"/>
                </a:solidFill>
              </a:rPr>
              <a:t> zielt daher auf die Aktivierung (vorhandener Ressourcen) bzw. auf die Erzeugung (Neulernen von Ressourcen) von alternativen psychischen Systemen ist also</a:t>
            </a:r>
          </a:p>
          <a:p>
            <a:pPr lvl="1" algn="ctr" eaLnBrk="1" hangingPunct="1">
              <a:spcBef>
                <a:spcPct val="50000"/>
              </a:spcBef>
            </a:pPr>
            <a:r>
              <a:rPr lang="de-DE" b="1">
                <a:solidFill>
                  <a:srgbClr val="336600"/>
                </a:solidFill>
              </a:rPr>
              <a:t>=&gt;  „eine Anregung zum Wechsel der Präferenzen“.</a:t>
            </a: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0598" name="Rectangle 3"/>
          <p:cNvSpPr>
            <a:spLocks noChangeArrowheads="1"/>
          </p:cNvSpPr>
          <p:nvPr/>
        </p:nvSpPr>
        <p:spPr bwMode="auto">
          <a:xfrm>
            <a:off x="1676400" y="228600"/>
            <a:ext cx="5715000" cy="842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Individualtherapie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6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6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6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16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16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0F404-D049-4483-98F8-A35729877787}" type="slidenum">
              <a:rPr lang="de-DE" smtClean="0"/>
              <a:pPr/>
              <a:t>101</a:t>
            </a:fld>
            <a:endParaRPr lang="de-DE" smtClean="0"/>
          </a:p>
        </p:txBody>
      </p:sp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solidFill>
            <a:schemeClr val="tx1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de-DE" sz="3600" smtClean="0">
                <a:solidFill>
                  <a:srgbClr val="CC3300"/>
                </a:solidFill>
              </a:rPr>
              <a:t>Veränderungskonzept</a:t>
            </a:r>
            <a:r>
              <a:rPr lang="de-DE" smtClean="0">
                <a:solidFill>
                  <a:srgbClr val="CC3300"/>
                </a:solidFill>
              </a:rPr>
              <a:t/>
            </a:r>
            <a:br>
              <a:rPr lang="de-DE" smtClean="0">
                <a:solidFill>
                  <a:srgbClr val="CC3300"/>
                </a:solidFill>
              </a:rPr>
            </a:br>
            <a:r>
              <a:rPr lang="de-DE" sz="3200" smtClean="0">
                <a:solidFill>
                  <a:srgbClr val="000066"/>
                </a:solidFill>
              </a:rPr>
              <a:t>ein Beispiel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smtClean="0">
                <a:solidFill>
                  <a:srgbClr val="333399"/>
                </a:solidFill>
              </a:rPr>
              <a:t>Ein </a:t>
            </a:r>
            <a:r>
              <a:rPr lang="de-DE" sz="2800" b="1" smtClean="0">
                <a:solidFill>
                  <a:srgbClr val="333399"/>
                </a:solidFill>
              </a:rPr>
              <a:t>Beispiel</a:t>
            </a:r>
            <a:r>
              <a:rPr lang="de-DE" sz="2800" smtClean="0">
                <a:solidFill>
                  <a:srgbClr val="333399"/>
                </a:solidFill>
              </a:rPr>
              <a:t> an Hand der topologischen Analogie von Bergen und Tälern: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333399"/>
                </a:solidFill>
              </a:rPr>
              <a:t>		Talsohle    = Zustand maximaler Stabilität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333399"/>
                </a:solidFill>
              </a:rPr>
              <a:t>		Bergspitze = Maximale Instabilität</a:t>
            </a:r>
          </a:p>
          <a:p>
            <a:pPr>
              <a:lnSpc>
                <a:spcPct val="90000"/>
              </a:lnSpc>
            </a:pPr>
            <a:endParaRPr lang="de-DE" sz="280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b="1" smtClean="0">
                <a:solidFill>
                  <a:srgbClr val="006600"/>
                </a:solidFill>
              </a:rPr>
              <a:t>Therapie</a:t>
            </a:r>
            <a:r>
              <a:rPr lang="de-DE" sz="2800" smtClean="0">
                <a:solidFill>
                  <a:srgbClr val="333399"/>
                </a:solidFill>
              </a:rPr>
              <a:t> versteht sich hiernach als </a:t>
            </a:r>
            <a:r>
              <a:rPr lang="de-DE" sz="2800" b="1" smtClean="0">
                <a:solidFill>
                  <a:srgbClr val="CC3300"/>
                </a:solidFill>
              </a:rPr>
              <a:t>Ultra-stabilisierung</a:t>
            </a:r>
            <a:r>
              <a:rPr lang="de-DE" sz="2800" smtClean="0">
                <a:solidFill>
                  <a:srgbClr val="333399"/>
                </a:solidFill>
              </a:rPr>
              <a:t> des Übergangs von einem zum anderen Zustand durch Verlass auf die Stabilität der </a:t>
            </a:r>
            <a:r>
              <a:rPr lang="de-DE" sz="2800" b="1" smtClean="0">
                <a:solidFill>
                  <a:srgbClr val="CC3300"/>
                </a:solidFill>
              </a:rPr>
              <a:t>Therapeutischen Beziehung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9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9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22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2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6DE230-5B46-44A6-B51B-A63913986CDD}" type="slidenum">
              <a:rPr lang="de-DE" smtClean="0"/>
              <a:pPr/>
              <a:t>102</a:t>
            </a:fld>
            <a:endParaRPr lang="de-DE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443038" y="1809750"/>
          <a:ext cx="6789737" cy="3986213"/>
        </p:xfrm>
        <a:graphic>
          <a:graphicData uri="http://schemas.openxmlformats.org/presentationml/2006/ole">
            <p:oleObj spid="_x0000_s9218" name="Drawing" r:id="rId4" imgW="4800600" imgH="2581200" progId="Presentations.Drawing.15">
              <p:embed/>
            </p:oleObj>
          </a:graphicData>
        </a:graphic>
      </p:graphicFrame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943600" cy="1036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>
                <a:solidFill>
                  <a:srgbClr val="C00000"/>
                </a:solidFill>
              </a:rPr>
              <a:t>Therapeutischer Prozess - </a:t>
            </a:r>
          </a:p>
          <a:p>
            <a:pPr algn="ctr">
              <a:spcBef>
                <a:spcPct val="5000"/>
              </a:spcBef>
            </a:pPr>
            <a:r>
              <a:rPr lang="de-DE" sz="2800">
                <a:solidFill>
                  <a:srgbClr val="C00000"/>
                </a:solidFill>
              </a:rPr>
              <a:t>eine topologische Analogie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24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24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DABF93-E50A-4E0B-B4CE-A285935AD327}" type="slidenum">
              <a:rPr lang="de-DE" smtClean="0"/>
              <a:pPr/>
              <a:t>103</a:t>
            </a:fld>
            <a:endParaRPr lang="de-DE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66800" y="1524000"/>
          <a:ext cx="7543800" cy="4495800"/>
        </p:xfrm>
        <a:graphic>
          <a:graphicData uri="http://schemas.openxmlformats.org/presentationml/2006/ole">
            <p:oleObj spid="_x0000_s10242" name="Drawing" r:id="rId4" imgW="4809960" imgH="2685960" progId="Presentations.Drawing.15">
              <p:embed/>
            </p:oleObj>
          </a:graphicData>
        </a:graphic>
      </p:graphicFrame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219200" y="457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1643063" y="214313"/>
            <a:ext cx="5943600" cy="1036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>
                <a:solidFill>
                  <a:srgbClr val="C00000"/>
                </a:solidFill>
              </a:rPr>
              <a:t>Therapeutischer Prozess - </a:t>
            </a:r>
          </a:p>
          <a:p>
            <a:pPr algn="ctr">
              <a:spcBef>
                <a:spcPct val="5000"/>
              </a:spcBef>
            </a:pPr>
            <a:r>
              <a:rPr lang="de-DE" sz="2800">
                <a:solidFill>
                  <a:srgbClr val="C00000"/>
                </a:solidFill>
              </a:rPr>
              <a:t>eine topologische Analogie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26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26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B36AA-1594-4A4F-8604-C07D2D306DBD}" type="slidenum">
              <a:rPr lang="de-DE" smtClean="0"/>
              <a:pPr/>
              <a:t>104</a:t>
            </a:fld>
            <a:endParaRPr lang="de-DE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14400" y="1676400"/>
          <a:ext cx="7239000" cy="4267200"/>
        </p:xfrm>
        <a:graphic>
          <a:graphicData uri="http://schemas.openxmlformats.org/presentationml/2006/ole">
            <p:oleObj spid="_x0000_s11266" name="Drawing" r:id="rId4" imgW="4762440" imgH="3105000" progId="Presentations.Drawing.15">
              <p:embed/>
            </p:oleObj>
          </a:graphicData>
        </a:graphic>
      </p:graphicFrame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1447800" y="533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5943600" cy="1036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>
                <a:solidFill>
                  <a:srgbClr val="C00000"/>
                </a:solidFill>
              </a:rPr>
              <a:t>Therapeutischer Prozess - </a:t>
            </a:r>
          </a:p>
          <a:p>
            <a:pPr algn="ctr">
              <a:spcBef>
                <a:spcPct val="5000"/>
              </a:spcBef>
            </a:pPr>
            <a:r>
              <a:rPr lang="de-DE" sz="2800">
                <a:solidFill>
                  <a:srgbClr val="C00000"/>
                </a:solidFill>
              </a:rPr>
              <a:t>eine topologische Analogie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29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29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22EF9F-DE42-4CFC-83C5-67AB75C95E16}" type="slidenum">
              <a:rPr lang="de-DE" smtClean="0"/>
              <a:pPr/>
              <a:t>105</a:t>
            </a:fld>
            <a:endParaRPr lang="de-DE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443038" y="1809750"/>
          <a:ext cx="6442075" cy="3986213"/>
        </p:xfrm>
        <a:graphic>
          <a:graphicData uri="http://schemas.openxmlformats.org/presentationml/2006/ole">
            <p:oleObj spid="_x0000_s12290" name="Drawing" r:id="rId4" imgW="4800600" imgH="2581200" progId="Presentations.Drawing.15">
              <p:embed/>
            </p:oleObj>
          </a:graphicData>
        </a:graphic>
      </p:graphicFrame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943600" cy="1036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>
                <a:solidFill>
                  <a:srgbClr val="C00000"/>
                </a:solidFill>
              </a:rPr>
              <a:t>Therapeutischer Prozess - </a:t>
            </a:r>
          </a:p>
          <a:p>
            <a:pPr algn="ctr">
              <a:spcBef>
                <a:spcPct val="5000"/>
              </a:spcBef>
            </a:pPr>
            <a:r>
              <a:rPr lang="de-DE" sz="2800">
                <a:solidFill>
                  <a:srgbClr val="C00000"/>
                </a:solidFill>
              </a:rPr>
              <a:t>eine topologische Analogie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332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32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34AA5-831D-4D11-8784-B1488B126950}" type="slidenum">
              <a:rPr lang="de-DE" smtClean="0"/>
              <a:pPr/>
              <a:t>106</a:t>
            </a:fld>
            <a:endParaRPr lang="de-DE" smtClean="0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609600" y="838200"/>
          <a:ext cx="3613150" cy="2520950"/>
        </p:xfrm>
        <a:graphic>
          <a:graphicData uri="http://schemas.openxmlformats.org/presentationml/2006/ole">
            <p:oleObj spid="_x0000_s13314" name="Drawing" r:id="rId4" imgW="3343320" imgH="2333520" progId="Presentations.Drawing.15">
              <p:embed/>
            </p:oleObj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5105400" y="838200"/>
          <a:ext cx="3825875" cy="2520950"/>
        </p:xfrm>
        <a:graphic>
          <a:graphicData uri="http://schemas.openxmlformats.org/presentationml/2006/ole">
            <p:oleObj spid="_x0000_s13315" name="Drawing" r:id="rId5" imgW="4076640" imgH="2685960" progId="Presentations.Drawing.15">
              <p:embed/>
            </p:oleObj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609600" y="3581400"/>
          <a:ext cx="3657600" cy="2519363"/>
        </p:xfrm>
        <a:graphic>
          <a:graphicData uri="http://schemas.openxmlformats.org/presentationml/2006/ole">
            <p:oleObj spid="_x0000_s13316" name="Drawing" r:id="rId6" imgW="4400640" imgH="3105000" progId="Presentations.Drawing.15">
              <p:embed/>
            </p:oleObj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5410200" y="3657600"/>
          <a:ext cx="3352800" cy="2520950"/>
        </p:xfrm>
        <a:graphic>
          <a:graphicData uri="http://schemas.openxmlformats.org/presentationml/2006/ole">
            <p:oleObj spid="_x0000_s13317" name="Drawing" r:id="rId7" imgW="3343320" imgH="2333520" progId="Presentations.Drawing.15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495800" y="4953000"/>
          <a:ext cx="638175" cy="142875"/>
        </p:xfrm>
        <a:graphic>
          <a:graphicData uri="http://schemas.openxmlformats.org/presentationml/2006/ole">
            <p:oleObj spid="_x0000_s13318" name="Zeichnung" r:id="rId8" imgW="638280" imgH="142920" progId="Presentations.Drawing.15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343400" y="2209800"/>
          <a:ext cx="638175" cy="142875"/>
        </p:xfrm>
        <a:graphic>
          <a:graphicData uri="http://schemas.openxmlformats.org/presentationml/2006/ole">
            <p:oleObj spid="_x0000_s13319" name="Zeichnung" r:id="rId9" imgW="638280" imgH="142920" progId="Presentations.Drawing.15">
              <p:embed/>
            </p:oleObj>
          </a:graphicData>
        </a:graphic>
      </p:graphicFrame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1066800" y="304800"/>
            <a:ext cx="7696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rgbClr val="C00000"/>
                </a:solidFill>
              </a:rPr>
              <a:t>Therapeutischer Prozess - eine topologische Analogie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26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26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37497-35EF-4A8A-85F8-A11F5D72B38B}" type="slidenum">
              <a:rPr lang="de-DE" smtClean="0"/>
              <a:pPr/>
              <a:t>107</a:t>
            </a:fld>
            <a:endParaRPr lang="de-DE" smtClean="0"/>
          </a:p>
        </p:txBody>
      </p:sp>
      <p:sp>
        <p:nvSpPr>
          <p:cNvPr id="7" name="Textfeld 6"/>
          <p:cNvSpPr txBox="1"/>
          <p:nvPr/>
        </p:nvSpPr>
        <p:spPr>
          <a:xfrm>
            <a:off x="1357313" y="2828925"/>
            <a:ext cx="6572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Systemische Diagnostik </a:t>
            </a:r>
          </a:p>
          <a:p>
            <a:pPr algn="ctr">
              <a:defRPr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und therapeutischer Prozess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36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36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01E87-0D0A-4E19-B327-3EF41BA72EF0}" type="slidenum">
              <a:rPr lang="de-DE" smtClean="0"/>
              <a:pPr/>
              <a:t>108</a:t>
            </a:fld>
            <a:endParaRPr lang="de-DE" smtClean="0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34400" cy="4289425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de-DE" sz="2400" b="1" smtClean="0">
                <a:solidFill>
                  <a:srgbClr val="800080"/>
                </a:solidFill>
              </a:rPr>
              <a:t>These:</a:t>
            </a:r>
            <a:r>
              <a:rPr lang="de-DE" sz="2400" smtClean="0"/>
              <a:t> </a:t>
            </a:r>
            <a:r>
              <a:rPr lang="de-DE" sz="2400" smtClean="0">
                <a:solidFill>
                  <a:srgbClr val="333399"/>
                </a:solidFill>
              </a:rPr>
              <a:t>Menschen, die Probleme erzeugen und reproduzieren, können damit aufhören bzw. diese durch angenehmere, häufig bereits vorhandene Alternativen ersetzen.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sz="2400" b="1" smtClean="0">
                <a:solidFill>
                  <a:schemeClr val="bg1"/>
                </a:solidFill>
              </a:rPr>
              <a:t>Systemische Praxis</a:t>
            </a:r>
            <a:r>
              <a:rPr lang="de-DE" sz="2400" smtClean="0"/>
              <a:t> </a:t>
            </a:r>
            <a:r>
              <a:rPr lang="de-DE" sz="2400" smtClean="0">
                <a:solidFill>
                  <a:srgbClr val="333399"/>
                </a:solidFill>
              </a:rPr>
              <a:t>lenkt die Aufmerksamkeit von den Problemen auf Alternativen bzw. Ressourcen.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de-DE" sz="2400" b="1" smtClean="0">
                <a:solidFill>
                  <a:srgbClr val="C00000"/>
                </a:solidFill>
              </a:rPr>
              <a:t>Systemische Diagnostik</a:t>
            </a:r>
            <a:r>
              <a:rPr lang="de-DE" sz="2400" smtClean="0">
                <a:solidFill>
                  <a:srgbClr val="C00000"/>
                </a:solidFill>
              </a:rPr>
              <a:t> </a:t>
            </a:r>
            <a:r>
              <a:rPr lang="de-DE" sz="2400" smtClean="0">
                <a:solidFill>
                  <a:srgbClr val="333399"/>
                </a:solidFill>
              </a:rPr>
              <a:t>sucht nach </a:t>
            </a:r>
            <a:r>
              <a:rPr lang="de-DE" sz="2400" b="1" smtClean="0">
                <a:solidFill>
                  <a:srgbClr val="333399"/>
                </a:solidFill>
              </a:rPr>
              <a:t>Bewältigungsstrategien</a:t>
            </a:r>
            <a:r>
              <a:rPr lang="de-DE" sz="2400" smtClean="0">
                <a:solidFill>
                  <a:srgbClr val="333399"/>
                </a:solidFill>
              </a:rPr>
              <a:t>, die bisher halfen, entsprechende Widrigkeiten, Mängel, Hindernisse usw. zu überstehen, also zu</a:t>
            </a:r>
            <a:r>
              <a:rPr lang="de-DE" sz="2400" smtClean="0"/>
              <a:t> </a:t>
            </a:r>
            <a:r>
              <a:rPr lang="de-DE" sz="2400" b="1" i="1" smtClean="0">
                <a:solidFill>
                  <a:srgbClr val="C00000"/>
                </a:solidFill>
              </a:rPr>
              <a:t>überleben</a:t>
            </a:r>
            <a:r>
              <a:rPr lang="de-DE" sz="2400" smtClean="0"/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de-DE" sz="2400" smtClean="0">
                <a:solidFill>
                  <a:srgbClr val="333399"/>
                </a:solidFill>
              </a:rPr>
              <a:t>Systemische Diagnostik operiert mit der </a:t>
            </a:r>
            <a:r>
              <a:rPr lang="de-DE" sz="2400" b="1" smtClean="0">
                <a:solidFill>
                  <a:srgbClr val="333399"/>
                </a:solidFill>
              </a:rPr>
              <a:t>Leitdifferenz:</a:t>
            </a:r>
            <a:r>
              <a:rPr lang="de-DE" sz="2400" b="1" smtClean="0"/>
              <a:t> </a:t>
            </a:r>
            <a:r>
              <a:rPr lang="de-DE" sz="2400" b="1" smtClean="0">
                <a:solidFill>
                  <a:srgbClr val="CC3300"/>
                </a:solidFill>
              </a:rPr>
              <a:t>"hilfreich-nicht hilfreich"</a:t>
            </a:r>
            <a:r>
              <a:rPr lang="de-DE" sz="2400" smtClean="0"/>
              <a:t> </a:t>
            </a:r>
            <a:r>
              <a:rPr lang="de-DE" sz="2400" smtClean="0">
                <a:solidFill>
                  <a:srgbClr val="333399"/>
                </a:solidFill>
              </a:rPr>
              <a:t>bzw.</a:t>
            </a:r>
            <a:r>
              <a:rPr lang="de-DE" sz="2400" smtClean="0"/>
              <a:t> </a:t>
            </a:r>
            <a:r>
              <a:rPr lang="de-DE" sz="2400" b="1" smtClean="0">
                <a:solidFill>
                  <a:srgbClr val="CC3300"/>
                </a:solidFill>
              </a:rPr>
              <a:t>"förderlich/nicht förderlich</a:t>
            </a:r>
            <a:r>
              <a:rPr lang="de-DE" sz="2400" b="1" smtClean="0">
                <a:solidFill>
                  <a:schemeClr val="accent2"/>
                </a:solidFill>
              </a:rPr>
              <a:t> </a:t>
            </a:r>
            <a:r>
              <a:rPr lang="de-DE" sz="2400" b="1" smtClean="0">
                <a:solidFill>
                  <a:srgbClr val="333399"/>
                </a:solidFill>
              </a:rPr>
              <a:t>(anstelle von </a:t>
            </a:r>
            <a:r>
              <a:rPr lang="de-DE" sz="2400" b="1" i="1" smtClean="0">
                <a:solidFill>
                  <a:srgbClr val="333399"/>
                </a:solidFill>
              </a:rPr>
              <a:t>krank/gesund</a:t>
            </a:r>
            <a:r>
              <a:rPr lang="de-DE" sz="2400" b="1" smtClean="0">
                <a:solidFill>
                  <a:srgbClr val="333399"/>
                </a:solidFill>
              </a:rPr>
              <a:t> o.ä.)</a:t>
            </a:r>
            <a:r>
              <a:rPr lang="de-DE" sz="2400" smtClean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5715000" cy="990600"/>
          </a:xfrm>
          <a:solidFill>
            <a:schemeClr val="tx1"/>
          </a:solidFill>
        </p:spPr>
        <p:txBody>
          <a:bodyPr/>
          <a:lstStyle/>
          <a:p>
            <a:r>
              <a:rPr lang="de-DE" sz="3600" smtClean="0">
                <a:solidFill>
                  <a:srgbClr val="C00000"/>
                </a:solidFill>
              </a:rPr>
              <a:t>„Überlebensdiagnostik“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46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46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20D884-308F-43D2-804C-E389218275A8}" type="slidenum">
              <a:rPr lang="de-DE" smtClean="0"/>
              <a:pPr/>
              <a:t>109</a:t>
            </a:fld>
            <a:endParaRPr lang="de-DE" smtClean="0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349750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75000"/>
              </a:spcBef>
            </a:pPr>
            <a:r>
              <a:rPr lang="de-DE" sz="2000" b="1" smtClean="0">
                <a:solidFill>
                  <a:srgbClr val="006600"/>
                </a:solidFill>
                <a:latin typeface="Verdana" pitchFamily="34" charset="0"/>
              </a:rPr>
              <a:t>NUTZEN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de-DE" sz="1800" smtClean="0">
                <a:latin typeface="Verdana" pitchFamily="34" charset="0"/>
              </a:rPr>
              <a:t>	Konsensfähige Beurteilung über die Erfüllung eines Auftrags (z.B.: Besserung, keine Verschlechterung, Bewahrung eines wünschenswerten Zustands).</a:t>
            </a:r>
          </a:p>
          <a:p>
            <a:pPr>
              <a:spcBef>
                <a:spcPct val="60000"/>
              </a:spcBef>
            </a:pPr>
            <a:r>
              <a:rPr lang="de-DE" sz="2000" b="1" smtClean="0">
                <a:solidFill>
                  <a:srgbClr val="006600"/>
                </a:solidFill>
                <a:latin typeface="Verdana" pitchFamily="34" charset="0"/>
              </a:rPr>
              <a:t>SCHÖNHEIT</a:t>
            </a:r>
            <a:endParaRPr lang="de-DE" sz="2000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de-DE" sz="1800" smtClean="0">
                <a:latin typeface="Verdana" pitchFamily="34" charset="0"/>
              </a:rPr>
              <a:t>	Selbstverantwortete Haltung des Helfers, seine Interventionen nach ästhetischen Gesichtspunkten zu wählen und zu gestalten.</a:t>
            </a:r>
          </a:p>
          <a:p>
            <a:pPr>
              <a:spcBef>
                <a:spcPct val="60000"/>
              </a:spcBef>
            </a:pPr>
            <a:r>
              <a:rPr lang="de-DE" sz="2000" b="1" smtClean="0">
                <a:solidFill>
                  <a:srgbClr val="006600"/>
                </a:solidFill>
                <a:latin typeface="Verdana" pitchFamily="34" charset="0"/>
              </a:rPr>
              <a:t>RESPEKT</a:t>
            </a:r>
            <a:endParaRPr lang="de-DE" sz="2000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de-DE" sz="1800" smtClean="0">
                <a:latin typeface="Verdana" pitchFamily="34" charset="0"/>
              </a:rPr>
              <a:t>	Selbstverantwortete Haltung des Helfers, sich und den anderen als eigenständigen und prinzipiell berechtigten Verfasser der eigenen Lebensgeschichte zu werten.</a:t>
            </a:r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228600"/>
            <a:ext cx="7705725" cy="1143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Leitmotive systemischer Therapie:</a:t>
            </a:r>
            <a:r>
              <a:rPr lang="de-DE" sz="3600" smtClean="0">
                <a:solidFill>
                  <a:srgbClr val="FF3300"/>
                </a:solidFill>
              </a:rPr>
              <a:t> </a:t>
            </a:r>
            <a:br>
              <a:rPr lang="de-DE" sz="3600" smtClean="0">
                <a:solidFill>
                  <a:srgbClr val="FF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Nutzen, Schönheit, Respekt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28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28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28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528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528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07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574CD-D226-4C29-9B3C-7D29C726A0C2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331913" y="188913"/>
            <a:ext cx="7127875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>
                <a:solidFill>
                  <a:srgbClr val="CC3300"/>
                </a:solidFill>
              </a:rPr>
              <a:t>Zur Geschichte der systemischen Therapie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4681537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92175"/>
            <a:r>
              <a:rPr lang="en-US" sz="1600" b="1">
                <a:solidFill>
                  <a:srgbClr val="CC3300"/>
                </a:solidFill>
                <a:cs typeface="Times New Roman" pitchFamily="18" charset="0"/>
              </a:rPr>
              <a:t>± 1950</a:t>
            </a:r>
            <a:r>
              <a:rPr lang="en-US" sz="2000">
                <a:cs typeface="Times New Roman" pitchFamily="18" charset="0"/>
              </a:rPr>
              <a:t>	</a:t>
            </a:r>
            <a:r>
              <a:rPr lang="es-CL" sz="2000" b="1"/>
              <a:t>Pragmatische Familienarbeit:</a:t>
            </a:r>
          </a:p>
          <a:p>
            <a:pPr defTabSz="892175"/>
            <a:r>
              <a:rPr lang="es-CL" sz="1400"/>
              <a:t>	u.a. </a:t>
            </a:r>
            <a:r>
              <a:rPr lang="es-CL" sz="1400">
                <a:solidFill>
                  <a:srgbClr val="336600"/>
                </a:solidFill>
              </a:rPr>
              <a:t>Bateson</a:t>
            </a:r>
            <a:r>
              <a:rPr lang="es-CL" sz="1400"/>
              <a:t> et al., </a:t>
            </a:r>
            <a:r>
              <a:rPr lang="es-CL" sz="1400">
                <a:solidFill>
                  <a:srgbClr val="336600"/>
                </a:solidFill>
              </a:rPr>
              <a:t>Wynne, Jackson</a:t>
            </a:r>
            <a:r>
              <a:rPr lang="es-CL" sz="1400"/>
              <a:t> ...</a:t>
            </a:r>
          </a:p>
          <a:p>
            <a:pPr defTabSz="892175">
              <a:lnSpc>
                <a:spcPct val="60000"/>
              </a:lnSpc>
            </a:pPr>
            <a:endParaRPr lang="es-CL" sz="1400"/>
          </a:p>
          <a:p>
            <a:pPr defTabSz="892175"/>
            <a:r>
              <a:rPr lang="en-US" sz="1600" b="1">
                <a:solidFill>
                  <a:srgbClr val="CC3300"/>
                </a:solidFill>
                <a:cs typeface="Times New Roman" pitchFamily="18" charset="0"/>
              </a:rPr>
              <a:t>± 1969</a:t>
            </a:r>
            <a:r>
              <a:rPr lang="en-US" sz="2000">
                <a:cs typeface="Times New Roman" pitchFamily="18" charset="0"/>
              </a:rPr>
              <a:t>	</a:t>
            </a:r>
            <a:r>
              <a:rPr lang="es-CL" sz="2000" b="1"/>
              <a:t>Familientherapien:</a:t>
            </a:r>
          </a:p>
          <a:p>
            <a:pPr defTabSz="892175"/>
            <a:r>
              <a:rPr lang="es-CL" sz="1400"/>
              <a:t>	- </a:t>
            </a:r>
            <a:r>
              <a:rPr lang="es-CL" sz="1400" i="1"/>
              <a:t>Prozessbezogen:</a:t>
            </a:r>
            <a:r>
              <a:rPr lang="es-CL" sz="1400"/>
              <a:t> MRI </a:t>
            </a:r>
            <a:r>
              <a:rPr lang="es-CL" sz="1400">
                <a:solidFill>
                  <a:srgbClr val="336600"/>
                </a:solidFill>
              </a:rPr>
              <a:t>Watzlawick</a:t>
            </a:r>
            <a:r>
              <a:rPr lang="es-CL" sz="1400"/>
              <a:t> et al.</a:t>
            </a:r>
          </a:p>
          <a:p>
            <a:pPr defTabSz="892175"/>
            <a:r>
              <a:rPr lang="es-CL" sz="1400"/>
              <a:t>	- </a:t>
            </a:r>
            <a:r>
              <a:rPr lang="es-CL" sz="1400" i="1"/>
              <a:t>Direktiv-Strukturell:</a:t>
            </a:r>
            <a:r>
              <a:rPr lang="es-CL" sz="1400"/>
              <a:t> </a:t>
            </a:r>
            <a:r>
              <a:rPr lang="es-CL" sz="1400">
                <a:solidFill>
                  <a:srgbClr val="336600"/>
                </a:solidFill>
              </a:rPr>
              <a:t>Haley, Minuchin</a:t>
            </a:r>
            <a:r>
              <a:rPr lang="es-CL" sz="1400"/>
              <a:t>...</a:t>
            </a:r>
          </a:p>
          <a:p>
            <a:pPr defTabSz="892175">
              <a:lnSpc>
                <a:spcPct val="60000"/>
              </a:lnSpc>
            </a:pPr>
            <a:endParaRPr lang="es-CL" sz="1400"/>
          </a:p>
          <a:p>
            <a:pPr defTabSz="892175"/>
            <a:r>
              <a:rPr lang="es-CL" sz="1600" b="1">
                <a:solidFill>
                  <a:srgbClr val="CC3300"/>
                </a:solidFill>
              </a:rPr>
              <a:t>1976</a:t>
            </a:r>
            <a:r>
              <a:rPr lang="es-CL" sz="2000"/>
              <a:t>	</a:t>
            </a:r>
            <a:r>
              <a:rPr lang="es-CL" sz="2000" b="1"/>
              <a:t>Systemische Familientherapie:</a:t>
            </a:r>
          </a:p>
          <a:p>
            <a:pPr defTabSz="892175"/>
            <a:r>
              <a:rPr lang="es-CL" sz="1400"/>
              <a:t>	Mailand I. </a:t>
            </a:r>
            <a:r>
              <a:rPr lang="es-CL" sz="1400">
                <a:solidFill>
                  <a:srgbClr val="336600"/>
                </a:solidFill>
              </a:rPr>
              <a:t>M. Selvini Palazzoli</a:t>
            </a:r>
            <a:r>
              <a:rPr lang="es-CL" sz="1400"/>
              <a:t> et al.</a:t>
            </a:r>
          </a:p>
          <a:p>
            <a:pPr defTabSz="892175">
              <a:lnSpc>
                <a:spcPct val="60000"/>
              </a:lnSpc>
            </a:pPr>
            <a:endParaRPr lang="es-CL" sz="1400"/>
          </a:p>
          <a:p>
            <a:pPr defTabSz="892175"/>
            <a:r>
              <a:rPr lang="es-CL" sz="1600" b="1">
                <a:solidFill>
                  <a:srgbClr val="CC3300"/>
                </a:solidFill>
              </a:rPr>
              <a:t>1981-2</a:t>
            </a:r>
            <a:r>
              <a:rPr lang="es-CL" sz="2000"/>
              <a:t>	</a:t>
            </a:r>
            <a:r>
              <a:rPr lang="es-CL" sz="2000" b="1"/>
              <a:t>Systemische Therapie</a:t>
            </a:r>
          </a:p>
          <a:p>
            <a:pPr defTabSz="892175">
              <a:spcAft>
                <a:spcPct val="25000"/>
              </a:spcAft>
            </a:pPr>
            <a:r>
              <a:rPr lang="es-CL" sz="1400"/>
              <a:t>	</a:t>
            </a:r>
            <a:r>
              <a:rPr lang="es-CL" sz="1400">
                <a:solidFill>
                  <a:srgbClr val="336600"/>
                </a:solidFill>
              </a:rPr>
              <a:t>P. Dell, B. Keeney, S. de Shazer</a:t>
            </a:r>
            <a:endParaRPr lang="es-CL" sz="1400"/>
          </a:p>
          <a:p>
            <a:pPr defTabSz="892175">
              <a:spcAft>
                <a:spcPct val="25000"/>
              </a:spcAft>
            </a:pPr>
            <a:r>
              <a:rPr lang="es-CL" sz="1600" b="1">
                <a:solidFill>
                  <a:srgbClr val="CC3300"/>
                </a:solidFill>
              </a:rPr>
              <a:t>1983-9</a:t>
            </a:r>
            <a:r>
              <a:rPr lang="es-CL" sz="1400" i="1"/>
              <a:t>	</a:t>
            </a:r>
            <a:r>
              <a:rPr lang="es-CL" sz="1400" b="1" i="1" u="sng"/>
              <a:t>Weiterentwicklungen:</a:t>
            </a:r>
          </a:p>
          <a:p>
            <a:pPr marL="803275" lvl="2" defTabSz="892175">
              <a:buFontTx/>
              <a:buChar char="-"/>
            </a:pPr>
            <a:r>
              <a:rPr lang="es-CL" sz="1400" i="1"/>
              <a:t> Lösungsorientiertheit:</a:t>
            </a:r>
            <a:r>
              <a:rPr lang="es-CL" sz="1400"/>
              <a:t> </a:t>
            </a:r>
            <a:r>
              <a:rPr lang="es-CL" sz="1400">
                <a:solidFill>
                  <a:srgbClr val="336600"/>
                </a:solidFill>
              </a:rPr>
              <a:t>M. Erickson. S. de Shazer</a:t>
            </a:r>
          </a:p>
          <a:p>
            <a:pPr marL="803275" lvl="2" defTabSz="892175">
              <a:buFontTx/>
              <a:buChar char="-"/>
            </a:pPr>
            <a:r>
              <a:rPr lang="es-CL" sz="1400" i="1"/>
              <a:t> Sozialtheorie/Dialog</a:t>
            </a:r>
            <a:r>
              <a:rPr lang="es-CL" sz="1400"/>
              <a:t>: </a:t>
            </a:r>
            <a:r>
              <a:rPr lang="es-CL" sz="1400">
                <a:solidFill>
                  <a:srgbClr val="336600"/>
                </a:solidFill>
              </a:rPr>
              <a:t>H. Goolishin, T.Andersen</a:t>
            </a:r>
          </a:p>
          <a:p>
            <a:pPr marL="803275" lvl="2" defTabSz="892175">
              <a:buFontTx/>
              <a:buChar char="-"/>
            </a:pPr>
            <a:r>
              <a:rPr lang="es-CL" sz="1400" i="1"/>
              <a:t> Sprache/Narrativen:</a:t>
            </a:r>
            <a:r>
              <a:rPr lang="es-CL" sz="1400"/>
              <a:t> </a:t>
            </a:r>
            <a:r>
              <a:rPr lang="es-CL" sz="1400">
                <a:solidFill>
                  <a:srgbClr val="336600"/>
                </a:solidFill>
              </a:rPr>
              <a:t>M. White</a:t>
            </a:r>
          </a:p>
          <a:p>
            <a:pPr defTabSz="892175">
              <a:lnSpc>
                <a:spcPct val="60000"/>
              </a:lnSpc>
            </a:pPr>
            <a:endParaRPr lang="es-CL" sz="1400"/>
          </a:p>
          <a:p>
            <a:pPr defTabSz="892175"/>
            <a:r>
              <a:rPr lang="es-CL" sz="1600" b="1">
                <a:solidFill>
                  <a:srgbClr val="CC3300"/>
                </a:solidFill>
              </a:rPr>
              <a:t>ab 1990</a:t>
            </a:r>
            <a:r>
              <a:rPr lang="es-CL" sz="2000"/>
              <a:t>	</a:t>
            </a:r>
            <a:r>
              <a:rPr lang="es-CL" sz="2000" b="1"/>
              <a:t>Konsolidierung</a:t>
            </a:r>
            <a:r>
              <a:rPr lang="es-CL" sz="2000"/>
              <a:t> </a:t>
            </a:r>
            <a:r>
              <a:rPr lang="es-CL" sz="1600"/>
              <a:t>&lt;deutschsprachig&gt;:</a:t>
            </a:r>
          </a:p>
          <a:p>
            <a:pPr marL="803275" lvl="2" defTabSz="892175">
              <a:buFontTx/>
              <a:buChar char="-"/>
            </a:pPr>
            <a:r>
              <a:rPr lang="es-CL" sz="1400"/>
              <a:t> Klinische Theorie (</a:t>
            </a:r>
            <a:r>
              <a:rPr lang="es-CL" sz="1400">
                <a:solidFill>
                  <a:srgbClr val="336600"/>
                </a:solidFill>
              </a:rPr>
              <a:t>K. Ludewig</a:t>
            </a:r>
            <a:r>
              <a:rPr lang="es-CL" sz="1400"/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/>
              <a:t> Empirische Forschung (</a:t>
            </a:r>
            <a:r>
              <a:rPr lang="es-CL" sz="1400">
                <a:solidFill>
                  <a:srgbClr val="336600"/>
                </a:solidFill>
              </a:rPr>
              <a:t>G. Schiepek</a:t>
            </a:r>
            <a:r>
              <a:rPr lang="es-CL" sz="1400"/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/>
              <a:t> Emotionen (</a:t>
            </a:r>
            <a:r>
              <a:rPr lang="es-CL" sz="1400">
                <a:solidFill>
                  <a:srgbClr val="336600"/>
                </a:solidFill>
              </a:rPr>
              <a:t>R. Welter-Enderlin</a:t>
            </a:r>
            <a:r>
              <a:rPr lang="es-CL" sz="1400"/>
              <a:t>, </a:t>
            </a:r>
            <a:r>
              <a:rPr lang="es-CL" sz="1400">
                <a:solidFill>
                  <a:srgbClr val="336600"/>
                </a:solidFill>
              </a:rPr>
              <a:t>T.Levold</a:t>
            </a:r>
            <a:r>
              <a:rPr lang="es-CL" sz="1400"/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/>
              <a:t> Ausdifferenzierung von Schulen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148263" y="836613"/>
            <a:ext cx="35290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b="1" u="sng">
                <a:solidFill>
                  <a:srgbClr val="CC3300"/>
                </a:solidFill>
              </a:rPr>
              <a:t>Theoretische Grundlagen</a:t>
            </a:r>
          </a:p>
          <a:p>
            <a:endParaRPr lang="es-CL" sz="1400"/>
          </a:p>
          <a:p>
            <a:r>
              <a:rPr lang="es-CL" sz="1400"/>
              <a:t>Allgemeine Systemtheorie, Theorie offener Systeme (</a:t>
            </a:r>
            <a:r>
              <a:rPr lang="es-CL" sz="1400">
                <a:solidFill>
                  <a:srgbClr val="336600"/>
                </a:solidFill>
              </a:rPr>
              <a:t>L. v.Bertalanffy</a:t>
            </a:r>
            <a:r>
              <a:rPr lang="es-CL" sz="1400"/>
              <a:t>)</a:t>
            </a:r>
          </a:p>
          <a:p>
            <a:pPr>
              <a:buFontTx/>
              <a:buChar char="-"/>
            </a:pPr>
            <a:endParaRPr lang="es-CL" sz="1400"/>
          </a:p>
          <a:p>
            <a:r>
              <a:rPr lang="es-CL" sz="1400"/>
              <a:t>ad hoc Theorien aus Kybernetik 1. Ordnung, Strukturalismus, Humanismus</a:t>
            </a:r>
          </a:p>
          <a:p>
            <a:pPr>
              <a:buFontTx/>
              <a:buChar char="-"/>
            </a:pPr>
            <a:endParaRPr lang="es-CL" sz="1400"/>
          </a:p>
          <a:p>
            <a:pPr>
              <a:lnSpc>
                <a:spcPct val="60000"/>
              </a:lnSpc>
            </a:pPr>
            <a:endParaRPr lang="es-CL" sz="1400"/>
          </a:p>
          <a:p>
            <a:r>
              <a:rPr lang="es-CL" sz="1400"/>
              <a:t>Kybernetische Epistemologie (</a:t>
            </a:r>
            <a:r>
              <a:rPr lang="es-CL" sz="1400">
                <a:solidFill>
                  <a:srgbClr val="336600"/>
                </a:solidFill>
              </a:rPr>
              <a:t>G. Bateson</a:t>
            </a:r>
            <a:r>
              <a:rPr lang="es-CL" sz="1400"/>
              <a:t>)</a:t>
            </a:r>
          </a:p>
          <a:p>
            <a:endParaRPr lang="es-CL" sz="1400"/>
          </a:p>
          <a:p>
            <a:endParaRPr lang="es-CL" sz="1400"/>
          </a:p>
          <a:p>
            <a:r>
              <a:rPr lang="es-CL" sz="1400"/>
              <a:t>Autopoiese, biologische Erkenntnistheorie (</a:t>
            </a:r>
            <a:r>
              <a:rPr lang="es-CL" sz="1400">
                <a:solidFill>
                  <a:srgbClr val="336600"/>
                </a:solidFill>
              </a:rPr>
              <a:t>H. Maturana</a:t>
            </a:r>
            <a:r>
              <a:rPr lang="es-CL" sz="1400"/>
              <a:t>), Kybernetik 2. Ord (</a:t>
            </a:r>
            <a:r>
              <a:rPr lang="es-CL" sz="1400">
                <a:solidFill>
                  <a:srgbClr val="336600"/>
                </a:solidFill>
              </a:rPr>
              <a:t>H.v. Foerster</a:t>
            </a:r>
            <a:r>
              <a:rPr lang="es-CL" sz="1400"/>
              <a:t>), (Rad. Konstruktivismus (</a:t>
            </a:r>
            <a:r>
              <a:rPr lang="es-CL" sz="1400">
                <a:solidFill>
                  <a:srgbClr val="336600"/>
                </a:solidFill>
              </a:rPr>
              <a:t>E. v.Glasersfeld</a:t>
            </a:r>
            <a:r>
              <a:rPr lang="es-CL" sz="1400"/>
              <a:t>), Dialog, Rhetorik (</a:t>
            </a:r>
            <a:r>
              <a:rPr lang="es-CL" sz="1400">
                <a:solidFill>
                  <a:srgbClr val="336600"/>
                </a:solidFill>
              </a:rPr>
              <a:t>Rorty, Geertz</a:t>
            </a:r>
            <a:r>
              <a:rPr lang="es-CL" sz="1400"/>
              <a:t>...), Kommunikation, Theorie sozialer Systeme (</a:t>
            </a:r>
            <a:r>
              <a:rPr lang="es-CL" sz="1400">
                <a:solidFill>
                  <a:srgbClr val="336600"/>
                </a:solidFill>
              </a:rPr>
              <a:t>N. Luhmann</a:t>
            </a:r>
            <a:r>
              <a:rPr lang="es-CL" sz="1400"/>
              <a:t>), Sprachphilosophie (</a:t>
            </a:r>
            <a:r>
              <a:rPr lang="es-CL" sz="1400">
                <a:solidFill>
                  <a:srgbClr val="336600"/>
                </a:solidFill>
              </a:rPr>
              <a:t>Wittgenstein, franz. Schule</a:t>
            </a:r>
            <a:r>
              <a:rPr lang="es-CL" sz="1400"/>
              <a:t>...), Narrationstheorie, sozialer Konstruktionismus (</a:t>
            </a:r>
            <a:r>
              <a:rPr lang="es-CL" sz="1400">
                <a:solidFill>
                  <a:srgbClr val="336600"/>
                </a:solidFill>
              </a:rPr>
              <a:t>K. Gergen...)</a:t>
            </a:r>
          </a:p>
          <a:p>
            <a:pPr>
              <a:buFontTx/>
              <a:buChar char="-"/>
            </a:pPr>
            <a:endParaRPr lang="es-CL" sz="1400"/>
          </a:p>
          <a:p>
            <a:r>
              <a:rPr lang="es-CL" sz="1400"/>
              <a:t>Synergetik (</a:t>
            </a:r>
            <a:r>
              <a:rPr lang="es-CL" sz="1400">
                <a:solidFill>
                  <a:srgbClr val="336600"/>
                </a:solidFill>
              </a:rPr>
              <a:t>H. Haken</a:t>
            </a:r>
            <a:r>
              <a:rPr lang="es-CL" sz="1400"/>
              <a:t>), Neurowissenschaften, Chaostheorie, non-lineare dynamische Systeme, Emotionstheorie (</a:t>
            </a:r>
            <a:r>
              <a:rPr lang="es-CL" sz="1400">
                <a:solidFill>
                  <a:srgbClr val="336600"/>
                </a:solidFill>
              </a:rPr>
              <a:t>L. Ciompi</a:t>
            </a:r>
            <a:r>
              <a:rPr lang="es-CL" sz="14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57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571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00A988-27DA-4758-8135-E45A4A4460CC}" type="slidenum">
              <a:rPr lang="de-DE" smtClean="0"/>
              <a:pPr/>
              <a:t>110</a:t>
            </a:fld>
            <a:endParaRPr lang="de-DE" smtClean="0"/>
          </a:p>
        </p:txBody>
      </p:sp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609600" y="1981200"/>
            <a:ext cx="7848600" cy="3679825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5000"/>
              </a:spcBef>
            </a:pPr>
            <a:r>
              <a:rPr lang="de-DE" sz="3200">
                <a:latin typeface="Arial" pitchFamily="34" charset="0"/>
              </a:rPr>
              <a:t>	</a:t>
            </a:r>
            <a:r>
              <a:rPr lang="de-DE" sz="2800">
                <a:latin typeface="Arial" pitchFamily="34" charset="0"/>
              </a:rPr>
              <a:t>Konstruktionsprinzipien systemischer Interventionen: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de-DE">
                <a:latin typeface="Arial" pitchFamily="34" charset="0"/>
              </a:rPr>
              <a:t>bezüglich des Ziels </a:t>
            </a:r>
            <a:r>
              <a:rPr lang="de-DE" b="1" i="1">
                <a:solidFill>
                  <a:srgbClr val="CC3300"/>
                </a:solidFill>
                <a:latin typeface="Arial" pitchFamily="34" charset="0"/>
              </a:rPr>
              <a:t>nützlich</a:t>
            </a:r>
            <a:r>
              <a:rPr lang="de-DE">
                <a:latin typeface="Arial" pitchFamily="34" charset="0"/>
              </a:rPr>
              <a:t>,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>
                <a:latin typeface="Arial" pitchFamily="34" charset="0"/>
              </a:rPr>
              <a:t>bezüglich der interaktionellen Grundhaltung des Helfers </a:t>
            </a:r>
            <a:r>
              <a:rPr lang="de-DE" b="1" i="1">
                <a:solidFill>
                  <a:srgbClr val="CC3300"/>
                </a:solidFill>
                <a:latin typeface="Arial" pitchFamily="34" charset="0"/>
              </a:rPr>
              <a:t>respektvoll</a:t>
            </a:r>
            <a:r>
              <a:rPr lang="de-DE" b="1" i="1">
                <a:latin typeface="Arial" pitchFamily="34" charset="0"/>
              </a:rPr>
              <a:t>,</a:t>
            </a:r>
            <a:endParaRPr lang="de-DE">
              <a:latin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>
                <a:latin typeface="Arial" pitchFamily="34" charset="0"/>
              </a:rPr>
              <a:t>bezüglich der Wahl und Gestaltung der Intervention </a:t>
            </a:r>
            <a:r>
              <a:rPr lang="de-DE" b="1" i="1">
                <a:solidFill>
                  <a:srgbClr val="CC3300"/>
                </a:solidFill>
                <a:latin typeface="Arial" pitchFamily="34" charset="0"/>
              </a:rPr>
              <a:t>schön</a:t>
            </a:r>
            <a:r>
              <a:rPr lang="de-DE" b="1" i="1">
                <a:latin typeface="Arial" pitchFamily="34" charset="0"/>
              </a:rPr>
              <a:t>.</a:t>
            </a:r>
            <a:r>
              <a:rPr lang="de-DE" sz="3200">
                <a:latin typeface="Arial" pitchFamily="34" charset="0"/>
              </a:rPr>
              <a:t> </a:t>
            </a:r>
          </a:p>
        </p:txBody>
      </p:sp>
      <p:sp>
        <p:nvSpPr>
          <p:cNvPr id="115718" name="Rectangle 3"/>
          <p:cNvSpPr>
            <a:spLocks noChangeArrowheads="1"/>
          </p:cNvSpPr>
          <p:nvPr/>
        </p:nvSpPr>
        <p:spPr bwMode="auto">
          <a:xfrm>
            <a:off x="611188" y="549275"/>
            <a:ext cx="77724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Leitmotive systemischer Therapie: </a:t>
            </a:r>
            <a:br>
              <a:rPr lang="de-DE" sz="3200">
                <a:solidFill>
                  <a:srgbClr val="CC3300"/>
                </a:solidFill>
              </a:rPr>
            </a:br>
            <a:r>
              <a:rPr lang="de-DE" sz="2800"/>
              <a:t>Nutzen, Schönheit, Respekt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67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674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0EF4D-DF9A-4F68-BFB1-6ECFF5679178}" type="slidenum">
              <a:rPr lang="de-DE" smtClean="0"/>
              <a:pPr/>
              <a:t>111</a:t>
            </a:fld>
            <a:endParaRPr lang="de-DE" smtClean="0"/>
          </a:p>
        </p:txBody>
      </p:sp>
      <p:sp>
        <p:nvSpPr>
          <p:cNvPr id="116741" name="Rectangle 2"/>
          <p:cNvSpPr>
            <a:spLocks noChangeArrowheads="1"/>
          </p:cNvSpPr>
          <p:nvPr/>
        </p:nvSpPr>
        <p:spPr bwMode="auto">
          <a:xfrm>
            <a:off x="1571625" y="152400"/>
            <a:ext cx="6215063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Aufgaben des Helfers</a:t>
            </a:r>
          </a:p>
          <a:p>
            <a:pPr algn="ctr"/>
            <a:r>
              <a:rPr lang="de-DE">
                <a:solidFill>
                  <a:srgbClr val="002060"/>
                </a:solidFill>
              </a:rPr>
              <a:t>- hier am Beispiel des Therapeuten -</a:t>
            </a:r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304800" y="1219200"/>
            <a:ext cx="3835400" cy="5018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008000"/>
                </a:solidFill>
              </a:rPr>
              <a:t>1. Anliegen/Auftrag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>
              <a:solidFill>
                <a:srgbClr val="80008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chemeClr val="bg1"/>
                </a:solidFill>
              </a:rPr>
              <a:t>    </a:t>
            </a:r>
            <a:r>
              <a:rPr lang="de-DE">
                <a:solidFill>
                  <a:srgbClr val="333399"/>
                </a:solidFill>
              </a:rPr>
              <a:t>Klärung/Erarbeitung des/der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Anliegen</a:t>
            </a:r>
            <a:r>
              <a:rPr lang="de-DE" sz="280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rgbClr val="333399"/>
                </a:solidFill>
              </a:rPr>
              <a:t>    und</a:t>
            </a:r>
            <a:r>
              <a:rPr lang="de-DE" sz="280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	</a:t>
            </a:r>
            <a:r>
              <a:rPr lang="de-DE">
                <a:solidFill>
                  <a:srgbClr val="333399"/>
                </a:solidFill>
              </a:rPr>
              <a:t>Aushandlung/Verein-barung eines operablen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Auftrags</a:t>
            </a:r>
          </a:p>
        </p:txBody>
      </p:sp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4284663" y="1219200"/>
            <a:ext cx="4716462" cy="5018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008000"/>
                </a:solidFill>
              </a:rPr>
              <a:t>2. Intervention</a:t>
            </a:r>
          </a:p>
          <a:p>
            <a:pPr marL="342900" indent="-342900">
              <a:spcBef>
                <a:spcPct val="20000"/>
              </a:spcBef>
            </a:pPr>
            <a:r>
              <a:rPr lang="de-DE" b="1">
                <a:solidFill>
                  <a:srgbClr val="CC3300"/>
                </a:solidFill>
              </a:rPr>
              <a:t>a. Würdigung</a:t>
            </a:r>
            <a:endParaRPr lang="de-DE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    </a:t>
            </a:r>
            <a:r>
              <a:rPr lang="de-DE">
                <a:solidFill>
                  <a:srgbClr val="333399"/>
                </a:solidFill>
              </a:rPr>
              <a:t>Die Würdigung der Klienten ist Grundlage für eine hilfreiche </a:t>
            </a:r>
            <a:r>
              <a:rPr lang="de-DE" b="1" i="1">
                <a:solidFill>
                  <a:srgbClr val="CC3300"/>
                </a:solidFill>
              </a:rPr>
              <a:t>therapeutische Beziehung</a:t>
            </a:r>
            <a:r>
              <a:rPr lang="de-DE">
                <a:solidFill>
                  <a:srgbClr val="333399"/>
                </a:solidFill>
              </a:rPr>
              <a:t>, die Sicherheit vermittelt, Vertrauen fördert und so die Bereitschaft zu den notwendigen Wagnissen.</a:t>
            </a:r>
          </a:p>
          <a:p>
            <a:pPr marL="342900" indent="-342900">
              <a:spcBef>
                <a:spcPct val="20000"/>
              </a:spcBef>
            </a:pPr>
            <a:r>
              <a:rPr lang="de-DE" b="1">
                <a:solidFill>
                  <a:srgbClr val="CC3300"/>
                </a:solidFill>
              </a:rPr>
              <a:t>b. Intervenieren</a:t>
            </a:r>
            <a:endParaRPr lang="de-DE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    </a:t>
            </a:r>
            <a:r>
              <a:rPr lang="de-DE">
                <a:solidFill>
                  <a:srgbClr val="333399"/>
                </a:solidFill>
              </a:rPr>
              <a:t>Auftragsbezogene Anregung zum Wechsel der Präferenzen, d.h. Alternativen zu wagen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animBg="1"/>
      <p:bldP spid="66765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77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77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65B3A-91E2-45ED-B008-F9BAB47E0D49}" type="slidenum">
              <a:rPr lang="de-DE" smtClean="0"/>
              <a:pPr/>
              <a:t>112</a:t>
            </a:fld>
            <a:endParaRPr lang="de-DE" smtClean="0"/>
          </a:p>
        </p:txBody>
      </p:sp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468313" y="1268413"/>
            <a:ext cx="3959225" cy="4897437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CC3300"/>
                </a:solidFill>
              </a:rPr>
              <a:t>1	Definiere Dich als              Therapeut/Berater/Supervisor!....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CC3300"/>
                </a:solidFill>
              </a:rPr>
              <a:t> 2  Sieh Dich! ..................</a:t>
            </a:r>
          </a:p>
          <a:p>
            <a:pPr marL="342900" indent="-342900">
              <a:spcBef>
                <a:spcPct val="45000"/>
              </a:spcBef>
            </a:pPr>
            <a:r>
              <a:rPr lang="de-DE" sz="2000"/>
              <a:t> </a:t>
            </a:r>
            <a:r>
              <a:rPr lang="de-DE" sz="2000">
                <a:solidFill>
                  <a:srgbClr val="006600"/>
                </a:solidFill>
              </a:rPr>
              <a:t>3  Gehe von Deinen Klienten aus!..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6600"/>
                </a:solidFill>
              </a:rPr>
              <a:t> 4  Werte förderlich! ........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6600"/>
                </a:solidFill>
              </a:rPr>
              <a:t> 5  Beschränke Dich! .......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6600"/>
                </a:solidFill>
              </a:rPr>
              <a:t> 6  Sei bescheiden! ...........</a:t>
            </a:r>
          </a:p>
          <a:p>
            <a:pPr marL="342900" indent="-342900">
              <a:spcBef>
                <a:spcPct val="45000"/>
              </a:spcBef>
            </a:pPr>
            <a:r>
              <a:rPr lang="de-DE" sz="2000">
                <a:solidFill>
                  <a:srgbClr val="003399"/>
                </a:solidFill>
              </a:rPr>
              <a:t> 7  Bleibe beweglich! .......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3399"/>
                </a:solidFill>
              </a:rPr>
              <a:t> 8  Frage konstruktiv! ......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3399"/>
                </a:solidFill>
              </a:rPr>
              <a:t> 9  Interveniere sparsam!..</a:t>
            </a:r>
          </a:p>
          <a:p>
            <a:pPr marL="342900" indent="-342900">
              <a:spcBef>
                <a:spcPct val="45000"/>
              </a:spcBef>
            </a:pPr>
            <a:r>
              <a:rPr lang="de-DE" sz="2000">
                <a:solidFill>
                  <a:srgbClr val="660066"/>
                </a:solidFill>
              </a:rPr>
              <a:t>10  Beende rechtzeitig!..... </a:t>
            </a:r>
          </a:p>
          <a:p>
            <a:pPr marL="342900" indent="-342900">
              <a:spcBef>
                <a:spcPct val="50000"/>
              </a:spcBef>
            </a:pPr>
            <a:r>
              <a:rPr lang="de-DE" sz="1800">
                <a:solidFill>
                  <a:srgbClr val="663300"/>
                </a:solidFill>
              </a:rPr>
              <a:t>+1  </a:t>
            </a:r>
            <a:r>
              <a:rPr lang="de-DE" sz="1800" i="1">
                <a:solidFill>
                  <a:srgbClr val="663300"/>
                </a:solidFill>
              </a:rPr>
              <a:t>Befolge nie blind Leitsätze</a:t>
            </a:r>
            <a:r>
              <a:rPr lang="de-DE" sz="1800" i="1"/>
              <a:t>!</a:t>
            </a:r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4427538" y="1268413"/>
            <a:ext cx="4105275" cy="4897437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de-DE" sz="2000">
                <a:solidFill>
                  <a:srgbClr val="CC3300"/>
                </a:solidFill>
              </a:rPr>
              <a:t>Übernehme ich Verantwortung  als</a:t>
            </a:r>
          </a:p>
          <a:p>
            <a:pPr marL="342900" indent="-342900"/>
            <a:r>
              <a:rPr lang="de-DE" sz="2000">
                <a:solidFill>
                  <a:srgbClr val="CC3300"/>
                </a:solidFill>
              </a:rPr>
              <a:t>Therapeut/Berater/Supervisor?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CC3300"/>
                </a:solidFill>
              </a:rPr>
              <a:t>Stehe ich zu meinen Möglichkeiten?</a:t>
            </a:r>
            <a:endParaRPr lang="de-DE" sz="2000">
              <a:solidFill>
                <a:srgbClr val="FF3300"/>
              </a:solidFill>
            </a:endParaRPr>
          </a:p>
          <a:p>
            <a:pPr marL="342900" indent="-342900">
              <a:spcBef>
                <a:spcPct val="45000"/>
              </a:spcBef>
            </a:pPr>
            <a:r>
              <a:rPr lang="de-DE" sz="2000">
                <a:solidFill>
                  <a:srgbClr val="006600"/>
                </a:solidFill>
              </a:rPr>
              <a:t>Wessen Maßstäbe lege ich an?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6600"/>
                </a:solidFill>
              </a:rPr>
              <a:t>Suche ich nach Öffnendem?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6600"/>
                </a:solidFill>
              </a:rPr>
              <a:t>Fokussiere ich auf das Nötigste?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6600"/>
                </a:solidFill>
              </a:rPr>
              <a:t>Sehe ich mich als Ursache?</a:t>
            </a:r>
          </a:p>
          <a:p>
            <a:pPr marL="342900" indent="-342900">
              <a:spcBef>
                <a:spcPct val="45000"/>
              </a:spcBef>
            </a:pPr>
            <a:r>
              <a:rPr lang="de-DE" sz="2000">
                <a:solidFill>
                  <a:srgbClr val="003399"/>
                </a:solidFill>
              </a:rPr>
              <a:t>Wechsele ich meine Perspektiven?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3399"/>
                </a:solidFill>
              </a:rPr>
              <a:t>Stelle ich Fragen, die weiterführen?</a:t>
            </a:r>
          </a:p>
          <a:p>
            <a:pPr marL="342900" indent="-342900">
              <a:spcBef>
                <a:spcPct val="20000"/>
              </a:spcBef>
            </a:pPr>
            <a:r>
              <a:rPr lang="de-DE" sz="2000">
                <a:solidFill>
                  <a:srgbClr val="003399"/>
                </a:solidFill>
              </a:rPr>
              <a:t>Rege ich behutsam an?</a:t>
            </a:r>
          </a:p>
          <a:p>
            <a:pPr marL="342900" indent="-342900">
              <a:spcBef>
                <a:spcPct val="45000"/>
              </a:spcBef>
            </a:pPr>
            <a:r>
              <a:rPr lang="de-DE" sz="2000">
                <a:solidFill>
                  <a:srgbClr val="660066"/>
                </a:solidFill>
              </a:rPr>
              <a:t>Kann ich schon beenden?</a:t>
            </a:r>
            <a:r>
              <a:rPr lang="de-DE" sz="2000"/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de-DE" sz="1800" i="1">
                <a:solidFill>
                  <a:srgbClr val="663300"/>
                </a:solidFill>
              </a:rPr>
              <a:t>Wende ich sie kontextadäquat an?</a:t>
            </a:r>
            <a:endParaRPr lang="de-DE" sz="1800">
              <a:solidFill>
                <a:srgbClr val="663300"/>
              </a:solidFill>
            </a:endParaRPr>
          </a:p>
        </p:txBody>
      </p:sp>
      <p:sp>
        <p:nvSpPr>
          <p:cNvPr id="117767" name="Rectangle 5"/>
          <p:cNvSpPr>
            <a:spLocks noChangeArrowheads="1"/>
          </p:cNvSpPr>
          <p:nvPr/>
        </p:nvSpPr>
        <p:spPr bwMode="auto">
          <a:xfrm>
            <a:off x="1371600" y="152400"/>
            <a:ext cx="65532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/>
              <a:t>Methodischer Rahmen: </a:t>
            </a:r>
          </a:p>
          <a:p>
            <a:pPr algn="ctr"/>
            <a:r>
              <a:rPr lang="de-DE"/>
              <a:t>10+1 Leitsätze/-fragen zur Orientierung des Helfers</a:t>
            </a:r>
            <a:endParaRPr lang="de-DE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3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6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6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6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6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6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6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878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87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83F1A-C610-4D1D-8589-91BD6AB9A29B}" type="slidenum">
              <a:rPr lang="de-DE" smtClean="0"/>
              <a:pPr/>
              <a:t>113</a:t>
            </a:fld>
            <a:endParaRPr lang="de-DE" smtClean="0"/>
          </a:p>
        </p:txBody>
      </p:sp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15888"/>
            <a:ext cx="4321175" cy="490537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2400" smtClean="0">
                <a:solidFill>
                  <a:srgbClr val="CC3300"/>
                </a:solidFill>
              </a:rPr>
              <a:t>Techniken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545138"/>
          </a:xfrm>
          <a:solidFill>
            <a:srgbClr val="CCFF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152400" indent="-152400" defTabSz="630238">
              <a:lnSpc>
                <a:spcPct val="80000"/>
              </a:lnSpc>
              <a:tabLst>
                <a:tab pos="539750" algn="l"/>
                <a:tab pos="895350" algn="l"/>
              </a:tabLst>
            </a:pPr>
            <a:endParaRPr lang="de-DE" sz="800" smtClean="0"/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AutoNum type="arabicPlain"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 	Fragen</a:t>
            </a:r>
          </a:p>
          <a:p>
            <a:pPr marL="658813" lvl="2" indent="-120650" defTabSz="630238">
              <a:lnSpc>
                <a:spcPct val="75000"/>
              </a:lnSpc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600" smtClean="0"/>
              <a:t> 	</a:t>
            </a:r>
            <a:r>
              <a:rPr lang="de-DE" sz="1400" smtClean="0"/>
              <a:t>zirkuläres Fragen:		Erkundung kontextueller Zusammenhänge</a:t>
            </a:r>
          </a:p>
          <a:p>
            <a:pPr marL="658813" lvl="2" indent="-120650" defTabSz="630238"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400" smtClean="0"/>
              <a:t> 	konstruktives Fragen:		Hypothetisches Umdeuten, Antesten von Alternativen</a:t>
            </a:r>
          </a:p>
          <a:p>
            <a:pPr marL="658813" lvl="2" indent="-120650" defTabSz="630238"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400" smtClean="0"/>
              <a:t> 	dekonstruktives Fragen:	Hinterfragen von Setzungen</a:t>
            </a:r>
          </a:p>
          <a:p>
            <a:pPr marL="658813" lvl="2" indent="-120650" defTabSz="630238">
              <a:spcBef>
                <a:spcPct val="0"/>
              </a:spcBef>
              <a:spcAft>
                <a:spcPct val="25000"/>
              </a:spcAft>
              <a:tabLst>
                <a:tab pos="539750" algn="l"/>
                <a:tab pos="895350" algn="l"/>
              </a:tabLst>
            </a:pPr>
            <a:r>
              <a:rPr lang="de-DE" sz="1400" smtClean="0"/>
              <a:t> 	symbolisches Fragen:		Genogramm, Metaphern</a:t>
            </a:r>
            <a:endParaRPr lang="de-DE" sz="1600" smtClean="0"/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AutoNum type="arabicPlain" startAt="2"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 	Reflektieren</a:t>
            </a:r>
            <a:endParaRPr lang="de-DE" sz="1600" smtClean="0">
              <a:solidFill>
                <a:srgbClr val="336600"/>
              </a:solidFill>
            </a:endParaRPr>
          </a:p>
          <a:p>
            <a:pPr marL="658813" lvl="2" indent="-120650" defTabSz="630238">
              <a:lnSpc>
                <a:spcPct val="75000"/>
              </a:lnSpc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600" smtClean="0"/>
              <a:t> 	</a:t>
            </a:r>
            <a:r>
              <a:rPr lang="de-DE" sz="1400" smtClean="0"/>
              <a:t>Reflektierendes Team:		Dialogisches Kommentieren im Team</a:t>
            </a:r>
          </a:p>
          <a:p>
            <a:pPr marL="658813" lvl="2" indent="-120650" defTabSz="630238">
              <a:spcBef>
                <a:spcPct val="0"/>
              </a:spcBef>
              <a:spcAft>
                <a:spcPct val="25000"/>
              </a:spcAft>
              <a:tabLst>
                <a:tab pos="539750" algn="l"/>
                <a:tab pos="895350" algn="l"/>
              </a:tabLst>
            </a:pPr>
            <a:r>
              <a:rPr lang="de-DE" sz="1400" smtClean="0"/>
              <a:t>	Abschlusskommentare:	Ideenvermittlung am Ende der Sitzung</a:t>
            </a:r>
            <a:endParaRPr lang="de-DE" sz="1600" smtClean="0"/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3		Empfehlen</a:t>
            </a:r>
            <a:endParaRPr lang="de-DE" sz="1600" smtClean="0">
              <a:solidFill>
                <a:srgbClr val="336600"/>
              </a:solidFill>
            </a:endParaRPr>
          </a:p>
          <a:p>
            <a:pPr marL="541338" lvl="1" indent="-20955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2000" smtClean="0"/>
              <a:t>	</a:t>
            </a:r>
            <a:r>
              <a:rPr lang="de-DE" sz="1400" smtClean="0"/>
              <a:t>Hausaufgaben, "Symptomverschreibung", lösungsbezogene Ratschläge und Rituale (ermöglicht ein Neuerleben prägender Erfahrungen unter anderen Bedingungen)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4 	Erzählen</a:t>
            </a:r>
            <a:r>
              <a:rPr lang="de-DE" sz="1600" smtClean="0"/>
              <a:t>	</a:t>
            </a: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/>
              <a:t>Metaphern, Geschichten, Neuordnen von "Fakten"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5 	Dekonstruieren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/>
              <a:t>Dialektische Hinterfragung zugrunde liegender Setzungen und Glaubenssysteme</a:t>
            </a:r>
            <a:endParaRPr lang="de-DE" sz="1600" smtClean="0"/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6 	Externalisieren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/>
              <a:t>Personalisieren des Problems als extern zum Betroffenen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7 	Darstellen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/>
              <a:t>Skulpturen, Stellungen, Familienbrett usw.</a:t>
            </a:r>
            <a:endParaRPr lang="de-DE" sz="1600" smtClean="0"/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/>
              <a:t>		</a:t>
            </a:r>
            <a:r>
              <a:rPr lang="de-DE" sz="1600" b="1" smtClean="0">
                <a:solidFill>
                  <a:srgbClr val="336600"/>
                </a:solidFill>
              </a:rPr>
              <a:t>Sonst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/>
              <a:t>Prinzipiell alle Techniken der bisherigen Psychotherapie.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198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1981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09B1C-21A4-4EED-9C43-2665D48E6DD6}" type="slidenum">
              <a:rPr lang="de-DE" smtClean="0"/>
              <a:pPr/>
              <a:t>114</a:t>
            </a:fld>
            <a:endParaRPr lang="de-DE" smtClean="0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424862" cy="5246688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15963" algn="l"/>
              </a:tabLst>
            </a:pPr>
            <a:r>
              <a:rPr lang="de-DE">
                <a:solidFill>
                  <a:srgbClr val="993300"/>
                </a:solidFill>
              </a:rPr>
              <a:t>1.   </a:t>
            </a:r>
            <a:r>
              <a:rPr lang="de-DE" b="1">
                <a:solidFill>
                  <a:srgbClr val="993300"/>
                </a:solidFill>
                <a:sym typeface="WP TypographicSymbols" pitchFamily="2" charset="0"/>
              </a:rPr>
              <a:t>„</a:t>
            </a:r>
            <a:r>
              <a:rPr lang="de-DE" b="1">
                <a:solidFill>
                  <a:srgbClr val="993300"/>
                </a:solidFill>
              </a:rPr>
              <a:t>Fakten</a:t>
            </a:r>
            <a:r>
              <a:rPr lang="de-DE" b="1">
                <a:solidFill>
                  <a:srgbClr val="993300"/>
                </a:solidFill>
                <a:sym typeface="WP TypographicSymbols" pitchFamily="2" charset="0"/>
              </a:rPr>
              <a:t>“</a:t>
            </a:r>
            <a:r>
              <a:rPr lang="de-DE" b="1">
                <a:solidFill>
                  <a:srgbClr val="993300"/>
                </a:solidFill>
              </a:rPr>
              <a:t> </a:t>
            </a:r>
            <a:r>
              <a:rPr lang="de-DE" b="1" i="1">
                <a:solidFill>
                  <a:srgbClr val="993300"/>
                </a:solidFill>
              </a:rPr>
              <a:t>schaffen (bzw. Themen erzeugen)</a:t>
            </a:r>
            <a:r>
              <a:rPr lang="de-DE">
                <a:solidFill>
                  <a:schemeClr val="tx1"/>
                </a:solidFill>
              </a:rPr>
              <a:t> </a:t>
            </a:r>
            <a:endParaRPr lang="de-DE" b="1">
              <a:solidFill>
                <a:schemeClr val="tx1"/>
              </a:solidFill>
            </a:endParaRPr>
          </a:p>
          <a:p>
            <a:pPr lvl="1">
              <a:tabLst>
                <a:tab pos="715963" algn="l"/>
              </a:tabLst>
            </a:pPr>
            <a:r>
              <a:rPr lang="de-DE" sz="2200">
                <a:solidFill>
                  <a:srgbClr val="333399"/>
                </a:solidFill>
              </a:rPr>
              <a:t>Erkundung des / der Anliegen mittels Erkundungsfragen und Formulierung eines Auftrags u.U. mittels Umdeutung (Dekon-struktion, Neukonstruktion, alternative Erklärungen usw.)</a:t>
            </a:r>
          </a:p>
          <a:p>
            <a:pPr>
              <a:tabLst>
                <a:tab pos="715963" algn="l"/>
              </a:tabLst>
            </a:pPr>
            <a:r>
              <a:rPr lang="de-DE">
                <a:solidFill>
                  <a:srgbClr val="993300"/>
                </a:solidFill>
              </a:rPr>
              <a:t>2.   </a:t>
            </a:r>
            <a:r>
              <a:rPr lang="de-DE" b="1">
                <a:solidFill>
                  <a:srgbClr val="993300"/>
                </a:solidFill>
              </a:rPr>
              <a:t>Kontextualisierung</a:t>
            </a:r>
          </a:p>
          <a:p>
            <a:pPr lvl="1">
              <a:tabLst>
                <a:tab pos="715963" algn="l"/>
              </a:tabLst>
            </a:pPr>
            <a:r>
              <a:rPr lang="de-DE" sz="2200">
                <a:solidFill>
                  <a:srgbClr val="333399"/>
                </a:solidFill>
              </a:rPr>
              <a:t>Erkundung familiärer und sozialer Ressourcen, alternativer Hinter-gründe, nützlicher Geschichten usw. mittels zirkulären Fragens, Genogramm, "Familienbrett" ...</a:t>
            </a:r>
          </a:p>
          <a:p>
            <a:pPr>
              <a:tabLst>
                <a:tab pos="715963" algn="l"/>
              </a:tabLst>
            </a:pPr>
            <a:r>
              <a:rPr lang="de-DE">
                <a:solidFill>
                  <a:srgbClr val="993300"/>
                </a:solidFill>
              </a:rPr>
              <a:t>3.   </a:t>
            </a:r>
            <a:r>
              <a:rPr lang="de-DE" b="1">
                <a:solidFill>
                  <a:srgbClr val="993300"/>
                </a:solidFill>
              </a:rPr>
              <a:t>Suche nach Alternativen</a:t>
            </a:r>
          </a:p>
          <a:p>
            <a:pPr lvl="1">
              <a:tabLst>
                <a:tab pos="715963" algn="l"/>
              </a:tabLst>
            </a:pPr>
            <a:r>
              <a:rPr lang="de-DE" sz="2200">
                <a:solidFill>
                  <a:srgbClr val="333399"/>
                </a:solidFill>
              </a:rPr>
              <a:t>Aktive Suche nach hilfreichen Zusammenhängen mittels Zukunftsfragen, Imagination,  Metaphern usw. im Dialog oder im Reflektierenden Team</a:t>
            </a:r>
          </a:p>
          <a:p>
            <a:pPr>
              <a:tabLst>
                <a:tab pos="715963" algn="l"/>
              </a:tabLst>
            </a:pPr>
            <a:r>
              <a:rPr lang="de-DE">
                <a:solidFill>
                  <a:srgbClr val="993300"/>
                </a:solidFill>
              </a:rPr>
              <a:t>4.   </a:t>
            </a:r>
            <a:r>
              <a:rPr lang="de-DE" b="1">
                <a:solidFill>
                  <a:srgbClr val="993300"/>
                </a:solidFill>
              </a:rPr>
              <a:t>Einbinden und Abschließen</a:t>
            </a:r>
          </a:p>
          <a:p>
            <a:pPr lvl="1">
              <a:tabLst>
                <a:tab pos="715963" algn="l"/>
              </a:tabLst>
            </a:pPr>
            <a:r>
              <a:rPr lang="de-DE" sz="2200">
                <a:solidFill>
                  <a:srgbClr val="333399"/>
                </a:solidFill>
              </a:rPr>
              <a:t>Einbettung der „ problemerhaltenden Fakten“ in günstiger erscheinende Zusammenhänge.</a:t>
            </a:r>
          </a:p>
        </p:txBody>
      </p:sp>
      <p:sp>
        <p:nvSpPr>
          <p:cNvPr id="119814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7632700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Hilfen für die Gestaltung einer Therapiesitzung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08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94D6A4-1E3D-4A28-B37A-27D5259E3398}" type="slidenum">
              <a:rPr lang="de-DE" smtClean="0"/>
              <a:pPr/>
              <a:t>115</a:t>
            </a:fld>
            <a:endParaRPr lang="de-DE" smtClean="0"/>
          </a:p>
        </p:txBody>
      </p:sp>
      <p:sp>
        <p:nvSpPr>
          <p:cNvPr id="120837" name="Text Box 2"/>
          <p:cNvSpPr txBox="1">
            <a:spLocks noChangeArrowheads="1"/>
          </p:cNvSpPr>
          <p:nvPr/>
        </p:nvSpPr>
        <p:spPr bwMode="auto">
          <a:xfrm>
            <a:off x="1828800" y="2151063"/>
            <a:ext cx="6172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ANHANG:</a:t>
            </a:r>
          </a:p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Grundarten </a:t>
            </a:r>
          </a:p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psychosozialer Versorgung</a:t>
            </a:r>
            <a:endParaRPr lang="de-DE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28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28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82559-5D38-47D3-A21B-57D9CED71AB2}" type="slidenum">
              <a:rPr lang="de-DE" smtClean="0"/>
              <a:pPr/>
              <a:t>116</a:t>
            </a:fld>
            <a:endParaRPr lang="de-DE" smtClean="0"/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Ein  Kommunikationsmodell</a:t>
            </a:r>
            <a:endParaRPr lang="de-DE">
              <a:solidFill>
                <a:srgbClr val="CC3300"/>
              </a:solidFill>
              <a:latin typeface="Arial Standard"/>
            </a:endParaRPr>
          </a:p>
          <a:p>
            <a:pPr algn="ctr"/>
            <a:r>
              <a:rPr lang="de-DE" sz="1800">
                <a:latin typeface="Arial Standard"/>
              </a:rPr>
              <a:t>Bedürftigkeit wird persönlich </a:t>
            </a:r>
            <a:r>
              <a:rPr lang="de-DE" sz="1800" b="1" i="1">
                <a:latin typeface="Arial Standard"/>
              </a:rPr>
              <a:t>oder</a:t>
            </a:r>
            <a:r>
              <a:rPr lang="de-DE" sz="1800">
                <a:latin typeface="Arial Standard"/>
              </a:rPr>
              <a:t> sozial ermittelt</a:t>
            </a:r>
            <a:r>
              <a:rPr lang="de-DE">
                <a:solidFill>
                  <a:schemeClr val="tx1"/>
                </a:solidFill>
                <a:latin typeface="Arial Standard"/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632700" cy="423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i="1">
                <a:solidFill>
                  <a:srgbClr val="663300"/>
                </a:solidFill>
              </a:rPr>
              <a:t>ZIEL DER VERSORGUNG</a:t>
            </a:r>
          </a:p>
          <a:p>
            <a:pPr algn="ctr">
              <a:spcBef>
                <a:spcPct val="50000"/>
              </a:spcBef>
            </a:pPr>
            <a:r>
              <a:rPr lang="de-DE" sz="1600" b="1"/>
              <a:t>ERWEITERUNG</a:t>
            </a:r>
            <a:endParaRPr lang="de-DE" sz="1800" b="1" i="1"/>
          </a:p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336600"/>
                </a:solidFill>
              </a:rPr>
              <a:t>&lt;Wunsch nach mehr von ...&gt;</a:t>
            </a:r>
            <a:endParaRPr lang="de-DE" sz="1400" b="1" i="1">
              <a:solidFill>
                <a:srgbClr val="336600"/>
              </a:solidFill>
            </a:endParaRPr>
          </a:p>
          <a:p>
            <a:pPr>
              <a:spcBef>
                <a:spcPct val="50000"/>
              </a:spcBef>
            </a:pPr>
            <a:endParaRPr lang="de-DE" sz="1400" b="1" i="1">
              <a:solidFill>
                <a:srgbClr val="336600"/>
              </a:solidFill>
            </a:endParaRPr>
          </a:p>
          <a:p>
            <a:r>
              <a:rPr lang="de-DE" sz="1800" b="1" i="1">
                <a:solidFill>
                  <a:srgbClr val="663300"/>
                </a:solidFill>
              </a:rPr>
              <a:t>MUSTER DER</a:t>
            </a:r>
          </a:p>
          <a:p>
            <a:r>
              <a:rPr lang="de-DE" sz="1800" b="1" i="1">
                <a:solidFill>
                  <a:srgbClr val="663300"/>
                </a:solidFill>
              </a:rPr>
              <a:t>VERSORGUNG</a:t>
            </a:r>
          </a:p>
          <a:p>
            <a:pPr>
              <a:spcBef>
                <a:spcPct val="50000"/>
              </a:spcBef>
            </a:pPr>
            <a:r>
              <a:rPr lang="de-DE" sz="1600" b="1"/>
              <a:t>      KONVERGENZ                                                                       DIFFERENZ</a:t>
            </a:r>
            <a:endParaRPr lang="de-DE" sz="1600" b="1" i="1"/>
          </a:p>
          <a:p>
            <a:r>
              <a:rPr lang="de-DE" sz="1600" b="1" i="1"/>
              <a:t>      </a:t>
            </a:r>
            <a:r>
              <a:rPr lang="de-DE" sz="1600" b="1" i="1">
                <a:solidFill>
                  <a:srgbClr val="336600"/>
                </a:solidFill>
              </a:rPr>
              <a:t>&lt;der Strukturen&gt;</a:t>
            </a:r>
            <a:r>
              <a:rPr lang="de-DE" sz="1600" b="1" i="1"/>
              <a:t>                                                                    </a:t>
            </a:r>
            <a:r>
              <a:rPr lang="de-DE" sz="1600" b="1" i="1">
                <a:solidFill>
                  <a:srgbClr val="336600"/>
                </a:solidFill>
              </a:rPr>
              <a:t>&lt;der Strukturen&gt;</a:t>
            </a:r>
          </a:p>
          <a:p>
            <a:pPr>
              <a:spcBef>
                <a:spcPct val="50000"/>
              </a:spcBef>
            </a:pPr>
            <a:endParaRPr lang="de-DE" sz="1800" b="1" i="1">
              <a:solidFill>
                <a:srgbClr val="33660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de-DE" sz="1800" b="1" i="1">
              <a:solidFill>
                <a:srgbClr val="663300"/>
              </a:solidFill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de-DE" sz="1400" b="1">
                <a:solidFill>
                  <a:srgbClr val="336600"/>
                </a:solidFill>
              </a:rPr>
              <a:t>&lt;Wunsch nach weniger von...&gt;</a:t>
            </a:r>
            <a:endParaRPr lang="de-DE" sz="1400" b="1" i="1">
              <a:solidFill>
                <a:srgbClr val="33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600" b="1"/>
              <a:t>VERRINGERUNG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4500563" y="2708275"/>
            <a:ext cx="0" cy="23764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3059113" y="3933825"/>
            <a:ext cx="280828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18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18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86D6E6-4D6E-48CD-96BB-11F5734B2551}" type="slidenum">
              <a:rPr lang="de-DE" smtClean="0"/>
              <a:pPr/>
              <a:t>117</a:t>
            </a:fld>
            <a:endParaRPr lang="de-DE" smtClean="0"/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971550" y="152400"/>
            <a:ext cx="7345363" cy="1049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de-DE" sz="3200" b="1">
                <a:solidFill>
                  <a:srgbClr val="CC3300"/>
                </a:solidFill>
              </a:rPr>
              <a:t>Professionelle psychosoziale Versorgung </a:t>
            </a:r>
          </a:p>
          <a:p>
            <a:pPr>
              <a:spcBef>
                <a:spcPct val="10000"/>
              </a:spcBef>
            </a:pPr>
            <a:r>
              <a:rPr lang="de-DE" sz="2800" b="1">
                <a:solidFill>
                  <a:schemeClr val="hlink"/>
                </a:solidFill>
              </a:rPr>
              <a:t>       </a:t>
            </a:r>
            <a:r>
              <a:rPr lang="de-DE" sz="2800" b="1"/>
              <a:t>Grundarten: Hilfe und Fürsorge</a:t>
            </a:r>
          </a:p>
        </p:txBody>
      </p:sp>
      <p:graphicFrame>
        <p:nvGraphicFramePr>
          <p:cNvPr id="506114" name="Group 258"/>
          <p:cNvGraphicFramePr>
            <a:graphicFrameLocks noGrp="1"/>
          </p:cNvGraphicFramePr>
          <p:nvPr/>
        </p:nvGraphicFramePr>
        <p:xfrm>
          <a:off x="323850" y="1268413"/>
          <a:ext cx="8569325" cy="4633840"/>
        </p:xfrm>
        <a:graphic>
          <a:graphicData uri="http://schemas.openxmlformats.org/drawingml/2006/table">
            <a:tbl>
              <a:tblPr/>
              <a:tblGrid>
                <a:gridCol w="4248150"/>
                <a:gridCol w="432117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HILFE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FÜRSORGE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Problem wird von den Betroffenen selbst festgestellt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Problem wird von Dritten, z.B. sozialer Instanzen, ermittelt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Diese entwickeln ein Anliegen und suchen nach Hilfe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Anliegen wird an Fachleute delegiert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Form der Hilfestellung resultiert aus dem Anliegen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Form der Hilfestellung resultiert aus dem Anliegen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Hilfestellung richtet sich nach dem mit den Betroffenen 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frei vereinbarten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 Auftrag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Fürsorge wird nach 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Maßgabe der sozialen Instanzen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, d.h. der „Auftrag-</a:t>
                      </a:r>
                      <a:r>
                        <a:rPr kumimoji="0" lang="de-D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geber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“ gewährt.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434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434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4BAA5F-BD77-4187-8769-C46997A1F4E5}" type="slidenum">
              <a:rPr lang="de-DE" smtClean="0"/>
              <a:pPr/>
              <a:t>118</a:t>
            </a:fld>
            <a:endParaRPr lang="de-DE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42988" y="1125538"/>
          <a:ext cx="7129462" cy="5183187"/>
        </p:xfrm>
        <a:graphic>
          <a:graphicData uri="http://schemas.openxmlformats.org/presentationml/2006/ole">
            <p:oleObj spid="_x0000_s14338" name="Document" r:id="rId4" imgW="5505480" imgH="4095720" progId="">
              <p:embed/>
            </p:oleObj>
          </a:graphicData>
        </a:graphic>
      </p:graphicFrame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547813" y="0"/>
            <a:ext cx="6337300" cy="112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hlink"/>
                </a:solidFill>
                <a:latin typeface="Arial Standard"/>
              </a:rPr>
              <a:t> </a:t>
            </a:r>
            <a:r>
              <a:rPr lang="de-DE" sz="1800" b="1">
                <a:solidFill>
                  <a:srgbClr val="CC3300"/>
                </a:solidFill>
                <a:latin typeface="Arial Standard"/>
              </a:rPr>
              <a:t>Grundarten professionellen HELFENS  -</a:t>
            </a:r>
            <a:r>
              <a:rPr lang="de-DE" sz="1800" b="1">
                <a:solidFill>
                  <a:schemeClr val="hlink"/>
                </a:solidFill>
                <a:latin typeface="Arial Standard"/>
              </a:rPr>
              <a:t> </a:t>
            </a:r>
            <a:r>
              <a:rPr lang="de-DE" b="1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rgbClr val="993300"/>
                </a:solidFill>
                <a:latin typeface="Arial Standard"/>
              </a:rPr>
              <a:t>Bedürftigkeit wird persönlich festgestellt</a:t>
            </a:r>
            <a:r>
              <a:rPr lang="de-DE" sz="1800" b="1">
                <a:solidFill>
                  <a:schemeClr val="hlink"/>
                </a:solidFill>
                <a:latin typeface="Arial Standard"/>
              </a:rPr>
              <a:t> </a:t>
            </a:r>
            <a:r>
              <a:rPr lang="de-DE">
                <a:solidFill>
                  <a:schemeClr val="hlink"/>
                </a:solidFill>
                <a:latin typeface="Arial Standard"/>
              </a:rPr>
              <a:t>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390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390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DA49C-312A-4228-8420-84C25D8A6554}" type="slidenum">
              <a:rPr lang="de-DE" smtClean="0"/>
              <a:pPr/>
              <a:t>119</a:t>
            </a:fld>
            <a:endParaRPr lang="de-DE" smtClean="0"/>
          </a:p>
        </p:txBody>
      </p:sp>
      <p:sp>
        <p:nvSpPr>
          <p:cNvPr id="1239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chemeClr val="tx1"/>
          </a:solidFill>
        </p:spPr>
        <p:txBody>
          <a:bodyPr/>
          <a:lstStyle/>
          <a:p>
            <a:r>
              <a:rPr lang="de-DE" sz="3200" b="1" smtClean="0">
                <a:solidFill>
                  <a:srgbClr val="CC3300"/>
                </a:solidFill>
                <a:latin typeface="Arial Standard"/>
              </a:rPr>
              <a:t>(Klinische) Hilfssysteme</a:t>
            </a:r>
            <a:br>
              <a:rPr lang="de-DE" sz="3200" b="1" smtClean="0">
                <a:solidFill>
                  <a:srgbClr val="CC3300"/>
                </a:solidFill>
                <a:latin typeface="Arial Standard"/>
              </a:rPr>
            </a:br>
            <a:r>
              <a:rPr lang="de-DE" sz="2800" smtClean="0">
                <a:solidFill>
                  <a:srgbClr val="000066"/>
                </a:solidFill>
                <a:latin typeface="Arial Standard"/>
              </a:rPr>
              <a:t>Grundarten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4105275" cy="4464050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1800" b="1" smtClean="0">
                <a:solidFill>
                  <a:srgbClr val="993300"/>
                </a:solidFill>
                <a:latin typeface="Arial Standard"/>
              </a:rPr>
              <a:t>ANLEITUNG</a:t>
            </a:r>
            <a:endParaRPr lang="de-DE" sz="1800" smtClean="0">
              <a:solidFill>
                <a:srgbClr val="993300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333399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333399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bg1"/>
                </a:solidFill>
                <a:latin typeface="Arial Standard"/>
              </a:rPr>
              <a:t>»Hilf uns, unsere Möglichkeiten zu erweitern!«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a. Fehlen oder Mangel an Fertigkeiten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b. Bereitstellung von Wissen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c. Offen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993300"/>
                </a:solidFill>
                <a:latin typeface="Arial Standard"/>
              </a:rPr>
              <a:t>BEGLEITUNG</a:t>
            </a:r>
            <a:endParaRPr lang="de-DE" sz="1800" smtClean="0">
              <a:solidFill>
                <a:srgbClr val="993300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333399"/>
                </a:solidFill>
                <a:latin typeface="Arial Standard"/>
              </a:rPr>
              <a:t>Typ: </a:t>
            </a:r>
            <a:r>
              <a:rPr lang="de-DE" sz="1800" smtClean="0">
                <a:solidFill>
                  <a:srgbClr val="333399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chemeClr val="bg1"/>
                </a:solidFill>
                <a:latin typeface="Arial Standard"/>
              </a:rPr>
              <a:t>»Hilf uns, unsere Lage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bg1"/>
                </a:solidFill>
                <a:latin typeface="Arial Standard"/>
              </a:rPr>
              <a:t>	     ertragen!«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a. Unabänderliche Problemlage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b. Stabilisierung durch fremde Struktur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c. Offen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773238"/>
            <a:ext cx="4622800" cy="4464050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 defTabSz="630238">
              <a:buFontTx/>
              <a:buNone/>
            </a:pPr>
            <a:r>
              <a:rPr lang="de-DE" sz="1800" b="1" smtClean="0">
                <a:solidFill>
                  <a:srgbClr val="993300"/>
                </a:solidFill>
                <a:latin typeface="Arial Standard"/>
              </a:rPr>
              <a:t>BERATUNG</a:t>
            </a:r>
            <a:r>
              <a:rPr lang="de-DE" sz="1800" smtClean="0">
                <a:solidFill>
                  <a:srgbClr val="993300"/>
                </a:solidFill>
                <a:latin typeface="Arial Standard"/>
              </a:rPr>
              <a:t> </a:t>
            </a:r>
          </a:p>
          <a:p>
            <a:pPr defTabSz="630238">
              <a:buFontTx/>
              <a:buNone/>
            </a:pPr>
            <a:r>
              <a:rPr lang="de-DE" sz="1800" b="1" i="1" smtClean="0">
                <a:solidFill>
                  <a:srgbClr val="333399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333399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bg1"/>
                </a:solidFill>
                <a:latin typeface="Arial Standard"/>
              </a:rPr>
              <a:t>»Hilf uns, unsere Möglichkeiten    	zu nutzen!«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a. Interne Blockierung,inaktive Ressourcen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b. Förderung vorhandener Strukturen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c. Begrenzt, je nach Problemumfang</a:t>
            </a:r>
          </a:p>
          <a:p>
            <a:pPr defTabSz="630238">
              <a:buFontTx/>
              <a:buNone/>
            </a:pPr>
            <a:endParaRPr lang="de-DE" sz="1800" smtClean="0">
              <a:solidFill>
                <a:srgbClr val="333399"/>
              </a:solidFill>
              <a:latin typeface="Arial Standard"/>
            </a:endParaRPr>
          </a:p>
          <a:p>
            <a:pPr defTabSz="630238">
              <a:buFontTx/>
              <a:buNone/>
            </a:pPr>
            <a:r>
              <a:rPr lang="de-DE" sz="1800" b="1" smtClean="0">
                <a:solidFill>
                  <a:srgbClr val="FF0000"/>
                </a:solidFill>
                <a:latin typeface="Arial Standard"/>
              </a:rPr>
              <a:t>THERAPIE </a:t>
            </a:r>
          </a:p>
          <a:p>
            <a:pPr defTabSz="630238">
              <a:buFontTx/>
              <a:buNone/>
            </a:pPr>
            <a:r>
              <a:rPr lang="de-DE" sz="1800" b="1" i="1" smtClean="0">
                <a:solidFill>
                  <a:srgbClr val="333399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333399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bg1"/>
                </a:solidFill>
                <a:latin typeface="Arial Standard"/>
              </a:rPr>
              <a:t>»Hilf uns, unser Leiden rasch zu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chemeClr val="bg1"/>
                </a:solidFill>
                <a:latin typeface="Arial Standard"/>
              </a:rPr>
              <a:t>            beenden!«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a. Veränderliche Problemlage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b. Beitrag zur Auflösung des Problems</a:t>
            </a:r>
          </a:p>
          <a:p>
            <a:pPr defTabSz="630238">
              <a:buFontTx/>
              <a:buNone/>
            </a:pPr>
            <a:r>
              <a:rPr lang="de-DE" sz="1800" smtClean="0">
                <a:solidFill>
                  <a:srgbClr val="333399"/>
                </a:solidFill>
                <a:latin typeface="Arial Standard"/>
              </a:rPr>
              <a:t>c. Als Vorgabe begrenzt</a:t>
            </a:r>
            <a:endParaRPr lang="de-DE" sz="1800" smtClean="0">
              <a:solidFill>
                <a:srgbClr val="333399"/>
              </a:solidFill>
            </a:endParaRPr>
          </a:p>
        </p:txBody>
      </p:sp>
      <p:sp>
        <p:nvSpPr>
          <p:cNvPr id="123912" name="Text Box 5"/>
          <p:cNvSpPr txBox="1">
            <a:spLocks noChangeArrowheads="1"/>
          </p:cNvSpPr>
          <p:nvPr/>
        </p:nvSpPr>
        <p:spPr bwMode="auto">
          <a:xfrm>
            <a:off x="2514600" y="1143000"/>
            <a:ext cx="461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993300"/>
                </a:solidFill>
                <a:latin typeface="Arial Standard"/>
              </a:rPr>
              <a:t>&lt;a. Anlaß   -   b. Maßnahme   -   c. Dauer&gt;</a:t>
            </a:r>
            <a:endParaRPr lang="de-DE" b="1">
              <a:solidFill>
                <a:srgbClr val="993300"/>
              </a:solidFill>
              <a:latin typeface="Arial Stand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174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83869-6F67-4346-93BD-8BA7DB6C62FB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638800" cy="1219200"/>
          </a:xfrm>
          <a:solidFill>
            <a:schemeClr val="tx1"/>
          </a:solidFill>
          <a:ln>
            <a:solidFill>
              <a:srgbClr val="000066"/>
            </a:solidFill>
          </a:ln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Ausdifferenzierungen der </a:t>
            </a:r>
            <a:br>
              <a:rPr lang="de-DE" sz="3200" smtClean="0">
                <a:solidFill>
                  <a:srgbClr val="CC3300"/>
                </a:solidFill>
              </a:rPr>
            </a:br>
            <a:r>
              <a:rPr lang="de-DE" sz="3200" smtClean="0">
                <a:solidFill>
                  <a:srgbClr val="CC3300"/>
                </a:solidFill>
              </a:rPr>
              <a:t>Systemischen Therapie</a:t>
            </a:r>
            <a:endParaRPr lang="de-DE" smtClean="0">
              <a:solidFill>
                <a:srgbClr val="CC3300"/>
              </a:solidFill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51837" cy="43195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Interventionsbezogene</a:t>
            </a:r>
            <a:r>
              <a:rPr lang="de-DE" sz="2400" smtClean="0">
                <a:solidFill>
                  <a:srgbClr val="333399"/>
                </a:solidFill>
              </a:rPr>
              <a:t> Ansätze der Mailänder Schule und  Weiterentwicklungen (Boscolo, Cecchin)</a:t>
            </a:r>
          </a:p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Kooperationsbezogene</a:t>
            </a:r>
            <a:r>
              <a:rPr lang="de-DE" sz="2400" b="1" smtClean="0">
                <a:solidFill>
                  <a:srgbClr val="333399"/>
                </a:solidFill>
              </a:rPr>
              <a:t> </a:t>
            </a:r>
            <a:r>
              <a:rPr lang="de-DE" sz="2400" smtClean="0">
                <a:solidFill>
                  <a:srgbClr val="333399"/>
                </a:solidFill>
              </a:rPr>
              <a:t>Ansätze wie das Reflektierende Team (Andersen) und der Offene Dialog (Seikkula)</a:t>
            </a:r>
          </a:p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Sprachlich betonte</a:t>
            </a:r>
            <a:r>
              <a:rPr lang="de-DE" sz="2400" smtClean="0">
                <a:solidFill>
                  <a:srgbClr val="333399"/>
                </a:solidFill>
              </a:rPr>
              <a:t> Ansätze in Anlehnung an den sog. Sozialen Konstruktionismus (Goolishian u.a.)</a:t>
            </a:r>
          </a:p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Kurzzeittherapeutischer</a:t>
            </a:r>
            <a:r>
              <a:rPr lang="de-DE" sz="2400" smtClean="0">
                <a:solidFill>
                  <a:srgbClr val="333399"/>
                </a:solidFill>
              </a:rPr>
              <a:t>, lösungsorientierter Ansatz (de Shazer)</a:t>
            </a:r>
          </a:p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Narrative</a:t>
            </a:r>
            <a:r>
              <a:rPr lang="de-DE" sz="2400" smtClean="0">
                <a:solidFill>
                  <a:srgbClr val="333399"/>
                </a:solidFill>
              </a:rPr>
              <a:t> Ansätze (White, Freeman u.a.)</a:t>
            </a:r>
          </a:p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Biographische</a:t>
            </a:r>
            <a:r>
              <a:rPr lang="de-DE" sz="2400" smtClean="0">
                <a:solidFill>
                  <a:srgbClr val="333399"/>
                </a:solidFill>
              </a:rPr>
              <a:t> Ansätze (Welter-Enderlin, Buchholz u.a.)</a:t>
            </a:r>
          </a:p>
          <a:p>
            <a:pPr>
              <a:lnSpc>
                <a:spcPct val="90000"/>
              </a:lnSpc>
            </a:pPr>
            <a:r>
              <a:rPr lang="de-DE" sz="2400" b="1" smtClean="0">
                <a:solidFill>
                  <a:schemeClr val="bg1"/>
                </a:solidFill>
              </a:rPr>
              <a:t>Integrative</a:t>
            </a:r>
            <a:r>
              <a:rPr lang="de-DE" sz="2400" smtClean="0">
                <a:solidFill>
                  <a:srgbClr val="333399"/>
                </a:solidFill>
              </a:rPr>
              <a:t> Ansätze (verschieden)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536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536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2C293E-727E-4AC0-9DD8-33E8A34E6722}" type="slidenum">
              <a:rPr lang="de-DE" smtClean="0"/>
              <a:pPr/>
              <a:t>120</a:t>
            </a:fld>
            <a:endParaRPr lang="de-DE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42988" y="1125538"/>
          <a:ext cx="7129462" cy="5172075"/>
        </p:xfrm>
        <a:graphic>
          <a:graphicData uri="http://schemas.openxmlformats.org/presentationml/2006/ole">
            <p:oleObj spid="_x0000_s15362" name="Document" r:id="rId4" imgW="5505480" imgH="4095720" progId="">
              <p:embed/>
            </p:oleObj>
          </a:graphicData>
        </a:graphic>
      </p:graphicFrame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1476375" y="0"/>
            <a:ext cx="6337300" cy="112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hlink"/>
                </a:solidFill>
                <a:latin typeface="Arial Standard"/>
              </a:rPr>
              <a:t>    </a:t>
            </a:r>
            <a:r>
              <a:rPr lang="de-DE" sz="1800" b="1">
                <a:solidFill>
                  <a:srgbClr val="CC3300"/>
                </a:solidFill>
                <a:latin typeface="Arial Standard"/>
              </a:rPr>
              <a:t>Grundarten professioneller FÜRSORGE   -</a:t>
            </a:r>
            <a:r>
              <a:rPr lang="de-DE" sz="1800" b="1">
                <a:solidFill>
                  <a:schemeClr val="hlink"/>
                </a:solidFill>
                <a:latin typeface="Arial Standard"/>
              </a:rPr>
              <a:t>  </a:t>
            </a:r>
            <a:r>
              <a:rPr lang="de-DE" b="1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rgbClr val="993300"/>
                </a:solidFill>
                <a:latin typeface="Arial Standard"/>
              </a:rPr>
              <a:t>Bedürftigkeit wird sozial ermittelt</a:t>
            </a:r>
            <a:r>
              <a:rPr lang="de-DE" sz="1800" b="1">
                <a:solidFill>
                  <a:schemeClr val="hlink"/>
                </a:solidFill>
                <a:latin typeface="Arial Standard"/>
              </a:rPr>
              <a:t> </a:t>
            </a:r>
            <a:r>
              <a:rPr lang="de-DE">
                <a:solidFill>
                  <a:schemeClr val="hlink"/>
                </a:solidFill>
                <a:latin typeface="Arial Standard"/>
              </a:rPr>
              <a:t>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49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493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19ECC5-585F-416D-A867-F445FBEF9755}" type="slidenum">
              <a:rPr lang="de-DE" smtClean="0"/>
              <a:pPr/>
              <a:t>121</a:t>
            </a:fld>
            <a:endParaRPr lang="de-DE" smtClean="0"/>
          </a:p>
        </p:txBody>
      </p:sp>
      <p:sp>
        <p:nvSpPr>
          <p:cNvPr id="124933" name="Rectangle 2"/>
          <p:cNvSpPr>
            <a:spLocks noChangeArrowheads="1"/>
          </p:cNvSpPr>
          <p:nvPr/>
        </p:nvSpPr>
        <p:spPr bwMode="auto">
          <a:xfrm>
            <a:off x="1187450" y="260350"/>
            <a:ext cx="6911975" cy="823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  <a:latin typeface="Arial Standard"/>
              </a:rPr>
              <a:t>(Klinische) Fürsorgesysteme:</a:t>
            </a:r>
            <a:r>
              <a:rPr lang="de-DE" sz="3200" b="1">
                <a:solidFill>
                  <a:schemeClr val="hlink"/>
                </a:solidFill>
                <a:latin typeface="Arial Standard"/>
              </a:rPr>
              <a:t> </a:t>
            </a:r>
            <a:r>
              <a:rPr lang="de-DE" sz="2800">
                <a:latin typeface="Arial Standard"/>
              </a:rPr>
              <a:t>Grundarten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81000" y="1676400"/>
            <a:ext cx="3962400" cy="44958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1800" b="1">
                <a:solidFill>
                  <a:srgbClr val="993300"/>
                </a:solidFill>
                <a:latin typeface="Arial Standard"/>
              </a:rPr>
              <a:t>ANLEITUNG &lt;z.B. Aufklärung&gt;</a:t>
            </a:r>
            <a:endParaRPr lang="de-DE" sz="1800">
              <a:solidFill>
                <a:srgbClr val="993300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1800" b="1" i="1">
                <a:solidFill>
                  <a:srgbClr val="333399"/>
                </a:solidFill>
                <a:latin typeface="Arial Standard"/>
              </a:rPr>
              <a:t>Typ:</a:t>
            </a:r>
            <a:r>
              <a:rPr lang="de-DE" sz="1800">
                <a:solidFill>
                  <a:srgbClr val="333399"/>
                </a:solidFill>
                <a:latin typeface="Arial Standard"/>
              </a:rPr>
              <a:t> </a:t>
            </a:r>
            <a:r>
              <a:rPr lang="de-DE" sz="1800">
                <a:solidFill>
                  <a:schemeClr val="bg1"/>
                </a:solidFill>
                <a:latin typeface="Arial Standard"/>
              </a:rPr>
              <a:t>»Sie benötigen mehr Möglichkeiten!«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a. Fehlen oder Mangel an Fertigkeiten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b. Bereitstellung von Wissen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c. Offen</a:t>
            </a:r>
          </a:p>
          <a:p>
            <a:pPr marL="342900" indent="-342900">
              <a:spcBef>
                <a:spcPct val="20000"/>
              </a:spcBef>
            </a:pPr>
            <a:endParaRPr lang="de-DE" sz="1800">
              <a:solidFill>
                <a:srgbClr val="333399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1800" b="1">
                <a:solidFill>
                  <a:srgbClr val="993300"/>
                </a:solidFill>
                <a:latin typeface="Arial Standard"/>
              </a:rPr>
              <a:t>BEGLEITUNG  &lt;z.B. Vormund&gt;</a:t>
            </a:r>
            <a:endParaRPr lang="de-DE" sz="1800">
              <a:solidFill>
                <a:srgbClr val="993300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1800" b="1" i="1">
                <a:solidFill>
                  <a:srgbClr val="333399"/>
                </a:solidFill>
                <a:latin typeface="Arial Standard"/>
              </a:rPr>
              <a:t>Typ: </a:t>
            </a:r>
            <a:r>
              <a:rPr lang="de-DE" sz="1800">
                <a:solidFill>
                  <a:srgbClr val="333399"/>
                </a:solidFill>
                <a:latin typeface="Arial Standard"/>
              </a:rPr>
              <a:t> </a:t>
            </a:r>
            <a:r>
              <a:rPr lang="de-DE" sz="1800">
                <a:solidFill>
                  <a:schemeClr val="bg1"/>
                </a:solidFill>
                <a:latin typeface="Arial Standard"/>
              </a:rPr>
              <a:t>»Sie schaffen es nicht  allein!«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a. Unabänderliche Problemlage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b. Fremd-Stabilisierung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c. Offen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427538" y="1700213"/>
            <a:ext cx="4495800" cy="44196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1800" b="1">
                <a:solidFill>
                  <a:srgbClr val="993300"/>
                </a:solidFill>
                <a:latin typeface="Arial Standard"/>
              </a:rPr>
              <a:t>BERATUNG</a:t>
            </a:r>
            <a:r>
              <a:rPr lang="de-DE" sz="1800">
                <a:solidFill>
                  <a:srgbClr val="993300"/>
                </a:solidFill>
                <a:latin typeface="Arial Standard"/>
              </a:rPr>
              <a:t> &lt;z.B. Vorsorge&gt;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 b="1" i="1">
                <a:solidFill>
                  <a:srgbClr val="333399"/>
                </a:solidFill>
                <a:latin typeface="Arial Standard"/>
              </a:rPr>
              <a:t>Typ:</a:t>
            </a:r>
            <a:r>
              <a:rPr lang="de-DE" sz="1800">
                <a:solidFill>
                  <a:srgbClr val="333399"/>
                </a:solidFill>
                <a:latin typeface="Arial Standard"/>
              </a:rPr>
              <a:t>  </a:t>
            </a:r>
            <a:r>
              <a:rPr lang="de-DE" sz="1800">
                <a:solidFill>
                  <a:schemeClr val="bg1"/>
                </a:solidFill>
                <a:latin typeface="Arial Standard"/>
              </a:rPr>
              <a:t>»Sie verkennen ihre Möglichkeiten!«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a. Interne Blockierung,inaktive Ressourcen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b. Förderung vorhandener Strukturen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c. Begrenzt, je nach Problemumfang</a:t>
            </a:r>
          </a:p>
          <a:p>
            <a:pPr marL="342900" indent="-342900">
              <a:spcBef>
                <a:spcPct val="20000"/>
              </a:spcBef>
            </a:pPr>
            <a:endParaRPr lang="de-DE" sz="1800" b="1">
              <a:solidFill>
                <a:srgbClr val="333399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</a:pPr>
            <a:endParaRPr lang="de-DE" sz="1800" b="1">
              <a:solidFill>
                <a:srgbClr val="FF0000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1800" b="1">
                <a:solidFill>
                  <a:srgbClr val="FF0000"/>
                </a:solidFill>
                <a:latin typeface="Arial Standard"/>
              </a:rPr>
              <a:t>KONTROLLE</a:t>
            </a:r>
            <a:r>
              <a:rPr lang="de-DE" sz="1800">
                <a:solidFill>
                  <a:schemeClr val="tx2"/>
                </a:solidFill>
                <a:latin typeface="Arial Standard"/>
              </a:rPr>
              <a:t> </a:t>
            </a:r>
            <a:endParaRPr lang="de-DE" sz="1800">
              <a:latin typeface="Arial Standard"/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1800" b="1" i="1">
                <a:solidFill>
                  <a:srgbClr val="333399"/>
                </a:solidFill>
                <a:latin typeface="Arial Standard"/>
              </a:rPr>
              <a:t>Typ:</a:t>
            </a:r>
            <a:r>
              <a:rPr lang="de-DE" sz="1800">
                <a:solidFill>
                  <a:srgbClr val="333399"/>
                </a:solidFill>
                <a:latin typeface="Arial Standard"/>
              </a:rPr>
              <a:t>  </a:t>
            </a:r>
            <a:r>
              <a:rPr lang="de-DE" sz="1800">
                <a:solidFill>
                  <a:schemeClr val="bg1"/>
                </a:solidFill>
                <a:latin typeface="Arial Standard"/>
              </a:rPr>
              <a:t>»Sie dürfen nicht allein bestimmen!«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a. Veränderliche Problemlage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b. Einschränkung der Selbstbestimmung 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333399"/>
                </a:solidFill>
                <a:latin typeface="Arial Standard"/>
              </a:rPr>
              <a:t>c. Als Vorgabe begrenzt</a:t>
            </a:r>
            <a:endParaRPr lang="de-DE" sz="2800">
              <a:solidFill>
                <a:srgbClr val="333399"/>
              </a:solidFill>
            </a:endParaRPr>
          </a:p>
        </p:txBody>
      </p:sp>
      <p:sp>
        <p:nvSpPr>
          <p:cNvPr id="124936" name="Text Box 5"/>
          <p:cNvSpPr txBox="1">
            <a:spLocks noChangeArrowheads="1"/>
          </p:cNvSpPr>
          <p:nvPr/>
        </p:nvSpPr>
        <p:spPr bwMode="auto">
          <a:xfrm>
            <a:off x="2514600" y="1143000"/>
            <a:ext cx="461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993300"/>
                </a:solidFill>
                <a:latin typeface="Arial Standard"/>
              </a:rPr>
              <a:t>&lt;a. Anlaß   -   b. Maßnahme   -   c. Dauer&gt;</a:t>
            </a:r>
            <a:endParaRPr lang="de-DE" b="1">
              <a:solidFill>
                <a:srgbClr val="993300"/>
              </a:solidFill>
              <a:latin typeface="Arial Stand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6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6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6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6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638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638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70752-ABFE-4F7C-A259-2CC6210EEF33}" type="slidenum">
              <a:rPr lang="de-DE" smtClean="0"/>
              <a:pPr/>
              <a:t>122</a:t>
            </a:fld>
            <a:endParaRPr lang="de-DE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692275" y="533400"/>
          <a:ext cx="5975350" cy="6019800"/>
        </p:xfrm>
        <a:graphic>
          <a:graphicData uri="http://schemas.openxmlformats.org/presentationml/2006/ole">
            <p:oleObj spid="_x0000_s16386" name="Document" r:id="rId4" imgW="4762440" imgH="6296040" progId="">
              <p:embed/>
            </p:oleObj>
          </a:graphicData>
        </a:graphic>
      </p:graphicFrame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127125" y="0"/>
            <a:ext cx="67691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HELFEN  UND  FÜRSORGE:</a:t>
            </a:r>
            <a:r>
              <a:rPr lang="de-DE" sz="1600">
                <a:solidFill>
                  <a:schemeClr val="tx1"/>
                </a:solidFill>
                <a:latin typeface="Arial Standard"/>
              </a:rPr>
              <a:t> </a:t>
            </a:r>
          </a:p>
          <a:p>
            <a:pPr algn="ctr"/>
            <a:r>
              <a:rPr lang="de-DE" sz="1400" b="1">
                <a:solidFill>
                  <a:srgbClr val="800080"/>
                </a:solidFill>
                <a:latin typeface="Arial Standard"/>
              </a:rPr>
              <a:t>ZWEI MÖGLICHKEITEN FÜR DEN UMGANG MIT BEDÜRFTIGKEIT</a:t>
            </a:r>
            <a:endParaRPr lang="de-DE" b="1">
              <a:solidFill>
                <a:schemeClr val="tx1"/>
              </a:solidFill>
              <a:latin typeface="Arial Stand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59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EA7A7-8647-423E-BF25-E19CE3463519}" type="slidenum">
              <a:rPr lang="de-DE" smtClean="0"/>
              <a:pPr/>
              <a:t>123</a:t>
            </a:fld>
            <a:endParaRPr lang="de-DE" smtClean="0"/>
          </a:p>
        </p:txBody>
      </p:sp>
      <p:sp>
        <p:nvSpPr>
          <p:cNvPr id="125957" name="Rectangle 2"/>
          <p:cNvSpPr>
            <a:spLocks noChangeArrowheads="1"/>
          </p:cNvSpPr>
          <p:nvPr/>
        </p:nvSpPr>
        <p:spPr bwMode="auto">
          <a:xfrm>
            <a:off x="2286000" y="152400"/>
            <a:ext cx="41148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Zum Schluss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28600" y="914400"/>
            <a:ext cx="8610600" cy="5257800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rgbClr val="336600"/>
                </a:solidFill>
              </a:rPr>
              <a:t>Systemische Therapie</a:t>
            </a:r>
            <a:r>
              <a:rPr lang="de-DE" sz="2800"/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das Ergebnis des Projekts, ein</a:t>
            </a:r>
            <a:r>
              <a:rPr lang="de-DE"/>
              <a:t> </a:t>
            </a:r>
            <a:r>
              <a:rPr lang="de-DE">
                <a:solidFill>
                  <a:srgbClr val="CC3300"/>
                </a:solidFill>
              </a:rPr>
              <a:t>„neueres“ </a:t>
            </a:r>
            <a:r>
              <a:rPr lang="de-DE" b="1">
                <a:solidFill>
                  <a:srgbClr val="CC3300"/>
                </a:solidFill>
              </a:rPr>
              <a:t>Denken</a:t>
            </a:r>
            <a:r>
              <a:rPr lang="de-DE"/>
              <a:t> </a:t>
            </a:r>
            <a:r>
              <a:rPr lang="de-DE">
                <a:solidFill>
                  <a:srgbClr val="000099"/>
                </a:solidFill>
              </a:rPr>
              <a:t>über den Menschen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ab Mitte des XX. Jh. in die Psychotherapie umzu-setzen;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als Methode in einem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Verständnis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vom Menschen begründet und beinhaltet so eine spezifische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Haltung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zu zwischenmensch-lichem Handeln, z.B. Therapie;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nicht primär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technisch</a:t>
            </a:r>
            <a:r>
              <a:rPr lang="de-DE">
                <a:solidFill>
                  <a:schemeClr val="tx2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konzipiert und daher offen für Techniken aus anderen Verfahren;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eine kurzzeitige, nicht-pathologisierende, effektive und effiziente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Praxis der Psychotherapie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und anderer Kontexte interaktioneller Professionalität.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6979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698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9435A-6A59-4A41-B8C4-4C515782EB48}" type="slidenum">
              <a:rPr lang="de-DE" smtClean="0"/>
              <a:pPr/>
              <a:t>124</a:t>
            </a:fld>
            <a:endParaRPr lang="de-DE" smtClean="0"/>
          </a:p>
        </p:txBody>
      </p:sp>
      <p:sp>
        <p:nvSpPr>
          <p:cNvPr id="1269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de-DE" sz="4800" smtClean="0">
                <a:solidFill>
                  <a:srgbClr val="333399"/>
                </a:solidFill>
              </a:rPr>
              <a:t>E n d e</a:t>
            </a:r>
            <a:endParaRPr lang="de-DE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741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741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601855-E74D-4810-8D1B-89AC4FED3C66}" type="slidenum">
              <a:rPr lang="de-DE" smtClean="0"/>
              <a:pPr/>
              <a:t>125</a:t>
            </a:fld>
            <a:endParaRPr lang="de-DE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85800" y="311150"/>
          <a:ext cx="7848600" cy="5799138"/>
        </p:xfrm>
        <a:graphic>
          <a:graphicData uri="http://schemas.openxmlformats.org/presentationml/2006/ole">
            <p:oleObj spid="_x0000_s17410" name="Document" r:id="rId4" imgW="6324480" imgH="4962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80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80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17E33-305B-4938-BCE3-120E0B2DB48B}" type="slidenum">
              <a:rPr lang="de-DE" smtClean="0"/>
              <a:pPr/>
              <a:t>126</a:t>
            </a:fld>
            <a:endParaRPr lang="de-DE" smtClean="0"/>
          </a:p>
        </p:txBody>
      </p:sp>
      <p:sp>
        <p:nvSpPr>
          <p:cNvPr id="128005" name="Text Box 2"/>
          <p:cNvSpPr txBox="1">
            <a:spLocks noChangeArrowheads="1"/>
          </p:cNvSpPr>
          <p:nvPr/>
        </p:nvSpPr>
        <p:spPr bwMode="auto">
          <a:xfrm>
            <a:off x="1619250" y="2828925"/>
            <a:ext cx="5975350" cy="2032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336600"/>
                </a:solidFill>
              </a:rPr>
              <a:t>Exkurs:</a:t>
            </a:r>
          </a:p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336600"/>
                </a:solidFill>
              </a:rPr>
              <a:t>Auf dem Wege zu einer Neuropsychotherapie?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2902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90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8D933-24DF-49BF-BAC6-1B3610AF99D1}" type="slidenum">
              <a:rPr lang="de-DE" smtClean="0"/>
              <a:pPr/>
              <a:t>127</a:t>
            </a:fld>
            <a:endParaRPr lang="de-DE" smtClean="0"/>
          </a:p>
        </p:txBody>
      </p:sp>
      <p:sp>
        <p:nvSpPr>
          <p:cNvPr id="129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100637" cy="8509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Gehirn und Nervensystem</a:t>
            </a:r>
            <a:r>
              <a:rPr lang="de-DE" sz="3200" smtClean="0">
                <a:solidFill>
                  <a:srgbClr val="FF3300"/>
                </a:solidFill>
              </a:rPr>
              <a:t/>
            </a:r>
            <a:br>
              <a:rPr lang="de-DE" sz="3200" smtClean="0">
                <a:solidFill>
                  <a:srgbClr val="FF3300"/>
                </a:solidFill>
              </a:rPr>
            </a:br>
            <a:r>
              <a:rPr lang="de-DE" sz="2000" smtClean="0">
                <a:solidFill>
                  <a:srgbClr val="003366"/>
                </a:solidFill>
              </a:rPr>
              <a:t>&lt; nach G. Roth 2004 &gt;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5487"/>
          </a:xfrm>
          <a:noFill/>
          <a:ln>
            <a:solidFill>
              <a:srgbClr val="CC3300"/>
            </a:solidFill>
          </a:ln>
        </p:spPr>
        <p:txBody>
          <a:bodyPr/>
          <a:lstStyle/>
          <a:p>
            <a:pPr marL="355600" indent="-355600">
              <a:spcBef>
                <a:spcPct val="10000"/>
              </a:spcBef>
              <a:spcAft>
                <a:spcPct val="25000"/>
              </a:spcAft>
              <a:buFontTx/>
              <a:buNone/>
            </a:pPr>
            <a:r>
              <a:rPr lang="de-DE" sz="2800" smtClean="0">
                <a:solidFill>
                  <a:srgbClr val="CC3300"/>
                </a:solidFill>
              </a:rPr>
              <a:t>Psychotherapie aus neurobiologischer Sicht</a:t>
            </a:r>
          </a:p>
          <a:p>
            <a:pPr marL="355600" indent="-355600">
              <a:spcBef>
                <a:spcPct val="10000"/>
              </a:spcBef>
              <a:spcAft>
                <a:spcPct val="25000"/>
              </a:spcAft>
              <a:buFontTx/>
              <a:buNone/>
            </a:pPr>
            <a:r>
              <a:rPr lang="de-DE" sz="2200" b="1" smtClean="0">
                <a:solidFill>
                  <a:srgbClr val="800080"/>
                </a:solidFill>
              </a:rPr>
              <a:t>These:</a:t>
            </a:r>
            <a:r>
              <a:rPr lang="de-DE" sz="2200" smtClean="0"/>
              <a:t> </a:t>
            </a:r>
            <a:r>
              <a:rPr lang="de-DE" sz="2200" smtClean="0">
                <a:solidFill>
                  <a:srgbClr val="003366"/>
                </a:solidFill>
              </a:rPr>
              <a:t>Psychische Konflikte entstehen auf Grund „falscher“ 	Verknüpfungen im limbischen System (Hippocampus, 	Amygdala u.a.)</a:t>
            </a:r>
          </a:p>
          <a:p>
            <a:pPr marL="355600" indent="-355600">
              <a:spcBef>
                <a:spcPct val="10000"/>
              </a:spcBef>
              <a:spcAft>
                <a:spcPct val="25000"/>
              </a:spcAft>
              <a:buFontTx/>
              <a:buNone/>
            </a:pPr>
            <a:r>
              <a:rPr lang="de-DE" sz="2400" b="1" smtClean="0">
                <a:solidFill>
                  <a:srgbClr val="800080"/>
                </a:solidFill>
              </a:rPr>
              <a:t>Mögliche Zielsetzungen von Psychotherapie:</a:t>
            </a:r>
          </a:p>
          <a:p>
            <a:pPr marL="355600" indent="-355600">
              <a:spcBef>
                <a:spcPct val="10000"/>
              </a:spcBef>
              <a:spcAft>
                <a:spcPct val="25000"/>
              </a:spcAft>
              <a:buFontTx/>
              <a:buAutoNum type="arabicPeriod"/>
            </a:pPr>
            <a:r>
              <a:rPr lang="de-DE" sz="2200" smtClean="0">
                <a:solidFill>
                  <a:srgbClr val="003366"/>
                </a:solidFill>
              </a:rPr>
              <a:t>Stärkung des bewussten „Ich“ =&gt; Einfluss des Cortex auf Amygdala und bessere Impulskontrolle</a:t>
            </a:r>
          </a:p>
          <a:p>
            <a:pPr marL="355600" indent="-355600">
              <a:spcBef>
                <a:spcPct val="10000"/>
              </a:spcBef>
              <a:spcAft>
                <a:spcPct val="25000"/>
              </a:spcAft>
              <a:buFontTx/>
              <a:buAutoNum type="arabicPeriod"/>
            </a:pPr>
            <a:r>
              <a:rPr lang="de-DE" sz="2200" smtClean="0">
                <a:solidFill>
                  <a:srgbClr val="003366"/>
                </a:solidFill>
              </a:rPr>
              <a:t>Direkte Auflösung der „Verknotungen“ im limbischen System (eher unwahrscheinlich, da die Amygdala „nie vergisst“)</a:t>
            </a:r>
          </a:p>
          <a:p>
            <a:pPr marL="355600" indent="-355600">
              <a:spcBef>
                <a:spcPct val="10000"/>
              </a:spcBef>
              <a:spcAft>
                <a:spcPct val="25000"/>
              </a:spcAft>
              <a:buFontTx/>
              <a:buAutoNum type="arabicPeriod"/>
            </a:pPr>
            <a:r>
              <a:rPr lang="de-DE" sz="2200" smtClean="0">
                <a:solidFill>
                  <a:srgbClr val="003366"/>
                </a:solidFill>
              </a:rPr>
              <a:t>Induktion der Bildung kompensatorischer Netzwerke auf Grund positiver Erfahrungen (</a:t>
            </a:r>
            <a:r>
              <a:rPr lang="de-DE" sz="2200" smtClean="0">
                <a:solidFill>
                  <a:srgbClr val="663300"/>
                </a:solidFill>
              </a:rPr>
              <a:t>z.B. systemische Therapie</a:t>
            </a:r>
            <a:r>
              <a:rPr lang="de-DE" sz="2200" smtClean="0">
                <a:solidFill>
                  <a:srgbClr val="0033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30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0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C8A810-6D7C-419C-80DC-DE87FE279BD4}" type="slidenum">
              <a:rPr lang="de-DE" smtClean="0"/>
              <a:pPr/>
              <a:t>128</a:t>
            </a:fld>
            <a:endParaRPr lang="de-DE" smtClean="0"/>
          </a:p>
        </p:txBody>
      </p:sp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4752975" cy="6477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Neuropsychotherapie?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111750"/>
          </a:xfrm>
          <a:ln>
            <a:solidFill>
              <a:srgbClr val="CC3300"/>
            </a:solidFill>
          </a:ln>
        </p:spPr>
        <p:txBody>
          <a:bodyPr/>
          <a:lstStyle/>
          <a:p>
            <a:pPr marL="355600" indent="-355600">
              <a:lnSpc>
                <a:spcPct val="80000"/>
              </a:lnSpc>
              <a:buFontTx/>
              <a:buNone/>
            </a:pPr>
            <a:r>
              <a:rPr lang="de-DE" sz="2200" b="1" smtClean="0">
                <a:solidFill>
                  <a:srgbClr val="CC3300"/>
                </a:solidFill>
              </a:rPr>
              <a:t>Zielsetzung:</a:t>
            </a: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de-DE" sz="2200" smtClean="0">
                <a:solidFill>
                  <a:srgbClr val="003366"/>
                </a:solidFill>
              </a:rPr>
              <a:t>	Einbeziehung der neueren neurowissenschaftlichen Erkenntnisse in eine (Allgemeine) Psychotherapie </a:t>
            </a: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de-DE" sz="2200" smtClean="0">
                <a:solidFill>
                  <a:srgbClr val="003366"/>
                </a:solidFill>
              </a:rPr>
              <a:t>	</a:t>
            </a:r>
            <a:r>
              <a:rPr lang="de-DE" sz="2000" smtClean="0">
                <a:solidFill>
                  <a:srgbClr val="003366"/>
                </a:solidFill>
              </a:rPr>
              <a:t>(z.B. n. Klaus Grawe, Gerhard Roth… )</a:t>
            </a:r>
          </a:p>
          <a:p>
            <a:pPr marL="355600" indent="-355600">
              <a:lnSpc>
                <a:spcPct val="80000"/>
              </a:lnSpc>
              <a:buFontTx/>
              <a:buNone/>
            </a:pPr>
            <a:r>
              <a:rPr lang="de-DE" sz="2200" b="1" smtClean="0">
                <a:solidFill>
                  <a:srgbClr val="CC3300"/>
                </a:solidFill>
              </a:rPr>
              <a:t>Vorteile:</a:t>
            </a:r>
          </a:p>
          <a:p>
            <a:pPr marL="355600" indent="-355600">
              <a:lnSpc>
                <a:spcPct val="90000"/>
              </a:lnSpc>
            </a:pPr>
            <a:r>
              <a:rPr lang="de-DE" sz="2200" smtClean="0">
                <a:solidFill>
                  <a:srgbClr val="003366"/>
                </a:solidFill>
              </a:rPr>
              <a:t>Mit wachsendem Wissen über das biologische System =&gt; adäquateres Verständnis über Entstehung und Veränderung psychischer Störungen (z.B. kindliche Enuresis, ADHS, PTBS, Phobien)</a:t>
            </a:r>
          </a:p>
          <a:p>
            <a:pPr marL="355600" indent="-355600">
              <a:lnSpc>
                <a:spcPct val="80000"/>
              </a:lnSpc>
              <a:buFontTx/>
              <a:buNone/>
            </a:pPr>
            <a:r>
              <a:rPr lang="de-DE" sz="2200" b="1" smtClean="0">
                <a:solidFill>
                  <a:srgbClr val="CC3300"/>
                </a:solidFill>
              </a:rPr>
              <a:t>Gefahr:</a:t>
            </a:r>
          </a:p>
          <a:p>
            <a:pPr marL="355600" indent="-355600">
              <a:lnSpc>
                <a:spcPct val="80000"/>
              </a:lnSpc>
            </a:pPr>
            <a:r>
              <a:rPr lang="de-DE" sz="2200" smtClean="0">
                <a:solidFill>
                  <a:srgbClr val="003366"/>
                </a:solidFill>
              </a:rPr>
              <a:t>Unnötige (Über)Biologisierung der Psychotherapie</a:t>
            </a:r>
          </a:p>
          <a:p>
            <a:pPr marL="355600" indent="-355600">
              <a:lnSpc>
                <a:spcPct val="80000"/>
              </a:lnSpc>
            </a:pPr>
            <a:r>
              <a:rPr lang="de-DE" sz="2200" smtClean="0">
                <a:solidFill>
                  <a:srgbClr val="003366"/>
                </a:solidFill>
              </a:rPr>
              <a:t>Wiederbelebung eines inadäquaten Reduktionismus</a:t>
            </a:r>
          </a:p>
          <a:p>
            <a:pPr marL="355600" indent="-355600">
              <a:lnSpc>
                <a:spcPct val="80000"/>
              </a:lnSpc>
              <a:buFontTx/>
              <a:buNone/>
            </a:pPr>
            <a:r>
              <a:rPr lang="de-DE" sz="2200" b="1" smtClean="0">
                <a:solidFill>
                  <a:srgbClr val="CC3300"/>
                </a:solidFill>
              </a:rPr>
              <a:t>Wobei:</a:t>
            </a:r>
          </a:p>
          <a:p>
            <a:pPr marL="355600" indent="-355600">
              <a:lnSpc>
                <a:spcPct val="90000"/>
              </a:lnSpc>
            </a:pPr>
            <a:r>
              <a:rPr lang="de-DE" sz="2200" smtClean="0">
                <a:solidFill>
                  <a:srgbClr val="003366"/>
                </a:solidFill>
              </a:rPr>
              <a:t>Wegen der Plastizität des Nervensystems: </a:t>
            </a:r>
            <a:r>
              <a:rPr lang="de-DE" sz="2200" b="1" i="1" smtClean="0">
                <a:solidFill>
                  <a:srgbClr val="CC3300"/>
                </a:solidFill>
              </a:rPr>
              <a:t>„Psychotherapy is as biological as the use of drugs“</a:t>
            </a:r>
            <a:r>
              <a:rPr lang="de-DE" sz="2200" smtClean="0">
                <a:solidFill>
                  <a:srgbClr val="003366"/>
                </a:solidFill>
              </a:rPr>
              <a:t> (Andreasen 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310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10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6D32CF-A833-4F08-94C3-E3920DB29EA1}" type="slidenum">
              <a:rPr lang="de-DE" smtClean="0"/>
              <a:pPr/>
              <a:t>129</a:t>
            </a:fld>
            <a:endParaRPr lang="de-DE" smtClean="0"/>
          </a:p>
        </p:txBody>
      </p:sp>
      <p:sp>
        <p:nvSpPr>
          <p:cNvPr id="5" name="Textfeld 4"/>
          <p:cNvSpPr txBox="1"/>
          <p:nvPr/>
        </p:nvSpPr>
        <p:spPr>
          <a:xfrm>
            <a:off x="1214438" y="2828925"/>
            <a:ext cx="7000875" cy="1200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Einige Ergebnisse aus der</a:t>
            </a:r>
          </a:p>
          <a:p>
            <a:pPr algn="ctr">
              <a:defRPr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Psychotherapieforschung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27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56CC0-A6E8-4132-8CED-DB6C401135FA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908175" y="981075"/>
            <a:ext cx="5832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TEIL  I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3600">
                <a:solidFill>
                  <a:srgbClr val="000099"/>
                </a:solidFill>
              </a:rPr>
              <a:t>THEORETISCHE VORAUSSETZUNGEN</a:t>
            </a:r>
            <a:endParaRPr lang="de-DE" sz="4000">
              <a:solidFill>
                <a:srgbClr val="000099"/>
              </a:solidFill>
            </a:endParaRPr>
          </a:p>
          <a:p>
            <a:pPr marL="457200" indent="-457200">
              <a:lnSpc>
                <a:spcPct val="125000"/>
              </a:lnSpc>
              <a:spcBef>
                <a:spcPct val="50000"/>
              </a:spcBef>
              <a:buFontTx/>
              <a:buAutoNum type="alphaLcPeriod"/>
            </a:pPr>
            <a:r>
              <a:rPr lang="de-DE" sz="2800">
                <a:solidFill>
                  <a:srgbClr val="000099"/>
                </a:solidFill>
              </a:rPr>
              <a:t>Erkenntnistheoretische Grundlagen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de-DE" sz="2800">
                <a:solidFill>
                  <a:srgbClr val="000099"/>
                </a:solidFill>
              </a:rPr>
              <a:t>Sozialtheoretische Grundlagen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de-DE" sz="2800">
                <a:solidFill>
                  <a:srgbClr val="000099"/>
                </a:solidFill>
              </a:rPr>
              <a:t>Psychologische Grundlagen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8436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843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F41B0-95D8-4261-81C7-301A5D2EB988}" type="slidenum">
              <a:rPr lang="de-DE" smtClean="0"/>
              <a:pPr/>
              <a:t>130</a:t>
            </a:fld>
            <a:endParaRPr lang="de-DE" smtClean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200900" cy="99377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Psychotherapieforschung</a:t>
            </a:r>
            <a:r>
              <a:rPr lang="de-DE" sz="2800" smtClean="0">
                <a:solidFill>
                  <a:srgbClr val="FF3300"/>
                </a:solidFill>
              </a:rPr>
              <a:t/>
            </a:r>
            <a:br>
              <a:rPr lang="de-DE" sz="2800" smtClean="0">
                <a:solidFill>
                  <a:srgbClr val="FF3300"/>
                </a:solidFill>
              </a:rPr>
            </a:br>
            <a:r>
              <a:rPr lang="de-DE" sz="2400" smtClean="0">
                <a:solidFill>
                  <a:srgbClr val="003366"/>
                </a:solidFill>
              </a:rPr>
              <a:t>Einflussfaktoren auf Psychotherapie-Outcome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1850" y="2781300"/>
            <a:ext cx="7286625" cy="3022600"/>
          </a:xfrm>
        </p:spPr>
        <p:txBody>
          <a:bodyPr/>
          <a:lstStyle/>
          <a:p>
            <a:pPr>
              <a:buFontTx/>
              <a:buNone/>
            </a:pPr>
            <a:endParaRPr lang="es-CL" sz="2400" smtClean="0">
              <a:solidFill>
                <a:srgbClr val="003366"/>
              </a:solidFill>
            </a:endParaRPr>
          </a:p>
        </p:txBody>
      </p:sp>
      <p:graphicFrame>
        <p:nvGraphicFramePr>
          <p:cNvPr id="4321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0825" y="2060575"/>
          <a:ext cx="8713788" cy="4178300"/>
        </p:xfrm>
        <a:graphic>
          <a:graphicData uri="http://schemas.openxmlformats.org/presentationml/2006/ole">
            <p:oleObj spid="_x0000_s18434" name="Chart" r:id="rId4" imgW="6600960" imgH="3048120" progId="Presentations.Chart.15">
              <p:embed/>
            </p:oleObj>
          </a:graphicData>
        </a:graphic>
      </p:graphicFrame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971550" y="558958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CL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441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2951163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solidFill>
                  <a:srgbClr val="003366"/>
                </a:solidFill>
              </a:rPr>
              <a:t>Nach Lambert (1992):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32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2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94069-2864-410F-A0F7-104FB1347E03}" type="slidenum">
              <a:rPr lang="de-DE" smtClean="0"/>
              <a:pPr/>
              <a:t>131</a:t>
            </a:fld>
            <a:endParaRPr lang="de-DE" smtClean="0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24862" cy="4824412"/>
          </a:xfrm>
          <a:solidFill>
            <a:schemeClr val="tx1"/>
          </a:solidFill>
          <a:ln>
            <a:solidFill>
              <a:srgbClr val="000099"/>
            </a:solidFill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de-DE" sz="2200" b="1" smtClean="0">
                <a:solidFill>
                  <a:srgbClr val="800080"/>
                </a:solidFill>
              </a:rPr>
              <a:t>Einflüsse auf die Ergebnisse von Psychotherapie: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6600CC"/>
                </a:solidFill>
              </a:rPr>
              <a:t>Eine</a:t>
            </a:r>
            <a:r>
              <a:rPr lang="de-DE" sz="2000" b="1" smtClean="0">
                <a:solidFill>
                  <a:srgbClr val="6600CC"/>
                </a:solidFill>
              </a:rPr>
              <a:t> positive ThB</a:t>
            </a:r>
            <a:r>
              <a:rPr lang="de-DE" sz="2000" smtClean="0">
                <a:solidFill>
                  <a:srgbClr val="003366"/>
                </a:solidFill>
              </a:rPr>
              <a:t> (sie ist </a:t>
            </a:r>
            <a:r>
              <a:rPr lang="de-DE" sz="2000" b="1" smtClean="0">
                <a:solidFill>
                  <a:srgbClr val="CC3300"/>
                </a:solidFill>
              </a:rPr>
              <a:t>notwendig</a:t>
            </a:r>
            <a:r>
              <a:rPr lang="de-DE" sz="2000" smtClean="0">
                <a:solidFill>
                  <a:srgbClr val="003366"/>
                </a:solidFill>
              </a:rPr>
              <a:t>, aber </a:t>
            </a:r>
            <a:r>
              <a:rPr lang="de-DE" sz="2000" b="1" smtClean="0">
                <a:solidFill>
                  <a:srgbClr val="CC3300"/>
                </a:solidFill>
              </a:rPr>
              <a:t>nicht hinreichend).</a:t>
            </a:r>
            <a:endParaRPr lang="de-DE" sz="2000" smtClean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20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6600CC"/>
                </a:solidFill>
              </a:rPr>
              <a:t>Der</a:t>
            </a:r>
            <a:r>
              <a:rPr lang="de-DE" sz="2000" b="1" smtClean="0">
                <a:solidFill>
                  <a:srgbClr val="6600CC"/>
                </a:solidFill>
              </a:rPr>
              <a:t> Therapeut</a:t>
            </a:r>
            <a:r>
              <a:rPr lang="de-DE" sz="2000" b="1" smtClean="0">
                <a:solidFill>
                  <a:srgbClr val="003366"/>
                </a:solidFill>
              </a:rPr>
              <a:t> (</a:t>
            </a:r>
            <a:r>
              <a:rPr lang="de-DE" sz="2000" smtClean="0">
                <a:solidFill>
                  <a:srgbClr val="003366"/>
                </a:solidFill>
              </a:rPr>
              <a:t>sorgt für ein Klima von Sicherheit und Vertrauen durch Verstehen und Respekt, </a:t>
            </a:r>
            <a:r>
              <a:rPr lang="de-DE" sz="2000" b="1" i="1" smtClean="0">
                <a:solidFill>
                  <a:srgbClr val="800080"/>
                </a:solidFill>
              </a:rPr>
              <a:t>aber auch</a:t>
            </a:r>
            <a:r>
              <a:rPr lang="de-DE" sz="2000" smtClean="0">
                <a:solidFill>
                  <a:srgbClr val="003366"/>
                </a:solidFill>
              </a:rPr>
              <a:t> durch die Bereitschaft, Distanz zu wahren und einzugreifen).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20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6600CC"/>
                </a:solidFill>
              </a:rPr>
              <a:t>Der </a:t>
            </a:r>
            <a:r>
              <a:rPr lang="de-DE" sz="2000" b="1" smtClean="0">
                <a:solidFill>
                  <a:srgbClr val="6600CC"/>
                </a:solidFill>
              </a:rPr>
              <a:t>Klient</a:t>
            </a:r>
            <a:r>
              <a:rPr lang="de-DE" sz="2000" smtClean="0">
                <a:solidFill>
                  <a:srgbClr val="003366"/>
                </a:solidFill>
              </a:rPr>
              <a:t> (durch aktives und kooperatives Handeln).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20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6600CC"/>
                </a:solidFill>
              </a:rPr>
              <a:t>Biographische </a:t>
            </a:r>
            <a:r>
              <a:rPr lang="de-DE" sz="2000" b="1" smtClean="0">
                <a:solidFill>
                  <a:srgbClr val="6600CC"/>
                </a:solidFill>
              </a:rPr>
              <a:t>Besonderheiten</a:t>
            </a:r>
            <a:r>
              <a:rPr lang="de-DE" sz="2000" smtClean="0">
                <a:solidFill>
                  <a:srgbClr val="003366"/>
                </a:solidFill>
              </a:rPr>
              <a:t> (von Therapeuten und Klienten).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20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b="1" smtClean="0">
                <a:solidFill>
                  <a:srgbClr val="6600CC"/>
                </a:solidFill>
              </a:rPr>
              <a:t>Beurteilung </a:t>
            </a:r>
            <a:r>
              <a:rPr lang="de-DE" sz="2000" smtClean="0">
                <a:solidFill>
                  <a:srgbClr val="6600CC"/>
                </a:solidFill>
              </a:rPr>
              <a:t>des Prozesses</a:t>
            </a:r>
            <a:r>
              <a:rPr lang="de-DE" sz="2000" smtClean="0">
                <a:solidFill>
                  <a:srgbClr val="003366"/>
                </a:solidFill>
              </a:rPr>
              <a:t> (meistens anders bei Therapeuten und Klienten).</a:t>
            </a:r>
            <a:endParaRPr lang="de-DE" sz="200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20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6600CC"/>
                </a:solidFill>
              </a:rPr>
              <a:t>Der </a:t>
            </a:r>
            <a:r>
              <a:rPr lang="de-DE" sz="2000" b="1" smtClean="0">
                <a:solidFill>
                  <a:srgbClr val="6600CC"/>
                </a:solidFill>
              </a:rPr>
              <a:t>Anfang</a:t>
            </a:r>
            <a:r>
              <a:rPr lang="de-DE" sz="2000" b="1" smtClean="0">
                <a:solidFill>
                  <a:srgbClr val="003366"/>
                </a:solidFill>
              </a:rPr>
              <a:t> </a:t>
            </a:r>
            <a:r>
              <a:rPr lang="de-DE" sz="2000" smtClean="0">
                <a:solidFill>
                  <a:srgbClr val="003366"/>
                </a:solidFill>
              </a:rPr>
              <a:t>(wichtige Merkmale bilden sich bereits in der 1.-3.Sitzung)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20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b="1" smtClean="0">
                <a:solidFill>
                  <a:srgbClr val="6600CC"/>
                </a:solidFill>
              </a:rPr>
              <a:t>Direktes Ansprechen</a:t>
            </a:r>
            <a:r>
              <a:rPr lang="de-DE" sz="2000" smtClean="0">
                <a:solidFill>
                  <a:srgbClr val="003366"/>
                </a:solidFill>
              </a:rPr>
              <a:t> (problematischer Aspekte vermindert das Risiko der Entwicklung einer negativen Eigendynamik).</a:t>
            </a:r>
          </a:p>
        </p:txBody>
      </p:sp>
      <p:sp>
        <p:nvSpPr>
          <p:cNvPr id="132102" name="Rectangle 3"/>
          <p:cNvSpPr>
            <a:spLocks noGrp="1" noChangeArrowheads="1"/>
          </p:cNvSpPr>
          <p:nvPr>
            <p:ph type="title"/>
          </p:nvPr>
        </p:nvSpPr>
        <p:spPr>
          <a:xfrm flipV="1">
            <a:off x="900113" y="811213"/>
            <a:ext cx="6869112" cy="865187"/>
          </a:xfrm>
        </p:spPr>
        <p:txBody>
          <a:bodyPr/>
          <a:lstStyle/>
          <a:p>
            <a:r>
              <a:rPr lang="de-DE" sz="4000" i="1" smtClean="0">
                <a:solidFill>
                  <a:schemeClr val="tx1"/>
                </a:solidFill>
              </a:rPr>
              <a:t/>
            </a:r>
            <a:br>
              <a:rPr lang="de-DE" sz="4000" i="1" smtClean="0">
                <a:solidFill>
                  <a:schemeClr val="tx1"/>
                </a:solidFill>
              </a:rPr>
            </a:br>
            <a:endParaRPr lang="de-DE" sz="4000" i="1" smtClean="0">
              <a:solidFill>
                <a:schemeClr val="tx1"/>
              </a:solidFill>
            </a:endParaRPr>
          </a:p>
        </p:txBody>
      </p:sp>
      <p:sp>
        <p:nvSpPr>
          <p:cNvPr id="103431" name="Rectangle 4"/>
          <p:cNvSpPr>
            <a:spLocks noChangeArrowheads="1"/>
          </p:cNvSpPr>
          <p:nvPr/>
        </p:nvSpPr>
        <p:spPr bwMode="auto">
          <a:xfrm>
            <a:off x="684213" y="333375"/>
            <a:ext cx="7343775" cy="854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dirty="0">
                <a:solidFill>
                  <a:srgbClr val="CC3300"/>
                </a:solidFill>
                <a:latin typeface="+mj-lt"/>
              </a:rPr>
              <a:t>Therapeutische Beziehung</a:t>
            </a:r>
            <a:r>
              <a:rPr lang="de-DE" sz="3200" dirty="0">
                <a:solidFill>
                  <a:srgbClr val="FF3300"/>
                </a:solidFill>
                <a:latin typeface="+mj-lt"/>
              </a:rPr>
              <a:t/>
            </a:r>
            <a:br>
              <a:rPr lang="de-DE" sz="3200" dirty="0">
                <a:solidFill>
                  <a:srgbClr val="FF3300"/>
                </a:solidFill>
                <a:latin typeface="+mj-lt"/>
              </a:rPr>
            </a:br>
            <a:r>
              <a:rPr lang="de-DE" sz="1800" i="1" dirty="0">
                <a:solidFill>
                  <a:srgbClr val="003366"/>
                </a:solidFill>
                <a:latin typeface="+mj-lt"/>
              </a:rPr>
              <a:t>&lt;nach Bachelor &amp; Horvath (1999)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6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6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6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6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6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build="p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331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31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818815-B158-4E3B-A6D8-7CE4005C7FB8}" type="slidenum">
              <a:rPr lang="de-DE" smtClean="0"/>
              <a:pPr/>
              <a:t>132</a:t>
            </a:fld>
            <a:endParaRPr lang="de-DE" smtClean="0"/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343775" cy="34544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336600"/>
                </a:solidFill>
                <a:latin typeface="Tahoma" pitchFamily="34" charset="0"/>
              </a:rPr>
              <a:t>Die therapeutische Beziehung trägt wesentlich zum therapeutischen Effekt,</a:t>
            </a:r>
          </a:p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336600"/>
                </a:solidFill>
                <a:latin typeface="Tahoma" pitchFamily="34" charset="0"/>
              </a:rPr>
              <a:t>dennoch:</a:t>
            </a:r>
          </a:p>
          <a:p>
            <a:pPr algn="ctr">
              <a:spcBef>
                <a:spcPct val="50000"/>
              </a:spcBef>
            </a:pPr>
            <a:r>
              <a:rPr lang="de-DE" sz="3200" b="1">
                <a:solidFill>
                  <a:srgbClr val="663300"/>
                </a:solidFill>
                <a:latin typeface="Tahoma" pitchFamily="34" charset="0"/>
              </a:rPr>
              <a:t>Therapeutische Beziehung</a:t>
            </a:r>
            <a:r>
              <a:rPr lang="de-DE" sz="3200"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DE" sz="3200">
                <a:latin typeface="Tahoma" pitchFamily="34" charset="0"/>
              </a:rPr>
              <a:t> </a:t>
            </a:r>
            <a:r>
              <a:rPr lang="de-DE" sz="40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≠</a:t>
            </a:r>
            <a:r>
              <a:rPr lang="de-DE" sz="32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de-DE" sz="3200">
                <a:latin typeface="Tahoma" pitchFamily="34" charset="0"/>
                <a:cs typeface="Times New Roman" pitchFamily="18" charset="0"/>
              </a:rPr>
              <a:t> </a:t>
            </a:r>
            <a:r>
              <a:rPr lang="de-DE" sz="3200">
                <a:solidFill>
                  <a:srgbClr val="663300"/>
                </a:solidFill>
                <a:latin typeface="Tahoma" pitchFamily="34" charset="0"/>
                <a:cs typeface="Times New Roman" pitchFamily="18" charset="0"/>
              </a:rPr>
              <a:t>Beziehung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3414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41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E6A48-FCDB-4299-99D7-BDFC8A036751}" type="slidenum">
              <a:rPr lang="de-DE" smtClean="0"/>
              <a:pPr/>
              <a:t>133</a:t>
            </a:fld>
            <a:endParaRPr lang="de-DE" smtClean="0"/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697663" cy="1008062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Psychotherapieforschung -</a:t>
            </a:r>
            <a:r>
              <a:rPr lang="de-DE" smtClean="0">
                <a:solidFill>
                  <a:srgbClr val="FF3300"/>
                </a:solidFill>
              </a:rPr>
              <a:t/>
            </a:r>
            <a:br>
              <a:rPr lang="de-DE" smtClean="0">
                <a:solidFill>
                  <a:srgbClr val="FF3300"/>
                </a:solidFill>
              </a:rPr>
            </a:br>
            <a:r>
              <a:rPr lang="de-DE" sz="2400" smtClean="0">
                <a:solidFill>
                  <a:srgbClr val="003366"/>
                </a:solidFill>
              </a:rPr>
              <a:t>Einflussfaktoren auf Outcome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137525" cy="4175125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de-DE" sz="2400" b="1" smtClean="0">
                <a:solidFill>
                  <a:srgbClr val="800080"/>
                </a:solidFill>
              </a:rPr>
              <a:t>Ergebnisse (Auswahl): </a:t>
            </a:r>
            <a:r>
              <a:rPr lang="de-DE" sz="2000" b="1" smtClean="0">
                <a:solidFill>
                  <a:srgbClr val="333399"/>
                </a:solidFill>
              </a:rPr>
              <a:t>(( &gt; := größer als))</a:t>
            </a:r>
            <a:endParaRPr lang="de-DE" sz="2000" smtClean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smtClean="0">
                <a:solidFill>
                  <a:srgbClr val="003366"/>
                </a:solidFill>
              </a:rPr>
              <a:t>Keine Unterscheidung zwischen Behandlungsmethoden (mittl. Effektstärke </a:t>
            </a:r>
            <a:r>
              <a:rPr lang="de-DE" sz="2200" b="1" smtClean="0">
                <a:solidFill>
                  <a:srgbClr val="003366"/>
                </a:solidFill>
                <a:sym typeface="WP MathA" pitchFamily="2" charset="2"/>
              </a:rPr>
              <a:t></a:t>
            </a:r>
            <a:r>
              <a:rPr lang="de-DE" sz="2200" smtClean="0">
                <a:solidFill>
                  <a:srgbClr val="003366"/>
                </a:solidFill>
                <a:sym typeface="WP MathA" pitchFamily="2" charset="2"/>
              </a:rPr>
              <a:t> 0,20; d.h.</a:t>
            </a:r>
            <a:r>
              <a:rPr lang="de-DE" sz="2200" smtClean="0">
                <a:solidFill>
                  <a:srgbClr val="003366"/>
                </a:solidFill>
              </a:rPr>
              <a:t> 1% der Varianz)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smtClean="0">
                <a:solidFill>
                  <a:srgbClr val="003366"/>
                </a:solidFill>
              </a:rPr>
              <a:t>Spezifische Effekte  erklären max. 8% der Varianz; allgemeine Effekte hingegen rund 70%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smtClean="0">
                <a:solidFill>
                  <a:srgbClr val="003366"/>
                </a:solidFill>
              </a:rPr>
              <a:t>Effekte von </a:t>
            </a:r>
            <a:r>
              <a:rPr lang="de-DE" sz="2200" b="1" smtClean="0">
                <a:solidFill>
                  <a:srgbClr val="CC3300"/>
                </a:solidFill>
              </a:rPr>
              <a:t>Allegiance</a:t>
            </a:r>
            <a:r>
              <a:rPr lang="de-DE" sz="2200" smtClean="0">
                <a:solidFill>
                  <a:srgbClr val="003366"/>
                </a:solidFill>
              </a:rPr>
              <a:t> (Identifikation mit Methode)  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de-DE" sz="2200" b="1" smtClean="0">
                <a:solidFill>
                  <a:srgbClr val="CC3300"/>
                </a:solidFill>
              </a:rPr>
              <a:t>		       </a:t>
            </a:r>
            <a:r>
              <a:rPr lang="de-DE" sz="2200" smtClean="0">
                <a:solidFill>
                  <a:srgbClr val="CC3300"/>
                </a:solidFill>
              </a:rPr>
              <a:t>&gt;</a:t>
            </a:r>
            <a:r>
              <a:rPr lang="de-DE" sz="2200" smtClean="0">
                <a:solidFill>
                  <a:srgbClr val="003366"/>
                </a:solidFill>
              </a:rPr>
              <a:t>  </a:t>
            </a:r>
            <a:r>
              <a:rPr lang="de-DE" sz="2200" b="1" smtClean="0">
                <a:solidFill>
                  <a:srgbClr val="CC3300"/>
                </a:solidFill>
              </a:rPr>
              <a:t>Adherence</a:t>
            </a:r>
            <a:r>
              <a:rPr lang="de-DE" sz="2200" smtClean="0">
                <a:solidFill>
                  <a:srgbClr val="003366"/>
                </a:solidFill>
              </a:rPr>
              <a:t> (Halten an der Methode, z.B. Manual) 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smtClean="0">
                <a:solidFill>
                  <a:srgbClr val="003366"/>
                </a:solidFill>
              </a:rPr>
              <a:t>Therapeutische Beziehung </a:t>
            </a:r>
            <a:r>
              <a:rPr lang="de-DE" sz="2200" b="1" smtClean="0">
                <a:solidFill>
                  <a:srgbClr val="CC3300"/>
                </a:solidFill>
              </a:rPr>
              <a:t>&gt;</a:t>
            </a:r>
            <a:r>
              <a:rPr lang="de-DE" sz="2200" smtClean="0">
                <a:solidFill>
                  <a:srgbClr val="003366"/>
                </a:solidFill>
              </a:rPr>
              <a:t> Methode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smtClean="0">
                <a:solidFill>
                  <a:srgbClr val="003366"/>
                </a:solidFill>
              </a:rPr>
              <a:t>Persönliche Aspekte des Therapeuten </a:t>
            </a:r>
            <a:r>
              <a:rPr lang="de-DE" sz="2200" b="1" smtClean="0">
                <a:solidFill>
                  <a:srgbClr val="CC3300"/>
                </a:solidFill>
              </a:rPr>
              <a:t>&gt;</a:t>
            </a:r>
            <a:r>
              <a:rPr lang="de-DE" sz="2200" smtClean="0">
                <a:solidFill>
                  <a:srgbClr val="003366"/>
                </a:solidFill>
              </a:rPr>
              <a:t> Methode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de-DE" sz="2400" b="1" smtClean="0">
                <a:solidFill>
                  <a:srgbClr val="800080"/>
                </a:solidFill>
              </a:rPr>
              <a:t>Fazit:</a:t>
            </a:r>
            <a:r>
              <a:rPr lang="de-DE" sz="2400" smtClean="0">
                <a:solidFill>
                  <a:srgbClr val="003366"/>
                </a:solidFill>
              </a:rPr>
              <a:t>  </a:t>
            </a:r>
            <a:r>
              <a:rPr lang="de-DE" sz="2400" smtClean="0">
                <a:solidFill>
                  <a:srgbClr val="CC3300"/>
                </a:solidFill>
              </a:rPr>
              <a:t>Kontextuelles Modell </a:t>
            </a:r>
            <a:r>
              <a:rPr lang="de-DE" sz="2400" smtClean="0">
                <a:solidFill>
                  <a:srgbClr val="663300"/>
                </a:solidFill>
              </a:rPr>
              <a:t>&gt;</a:t>
            </a:r>
            <a:r>
              <a:rPr lang="de-DE" sz="2400" smtClean="0">
                <a:solidFill>
                  <a:srgbClr val="CC3300"/>
                </a:solidFill>
              </a:rPr>
              <a:t> medizinisches Modell</a:t>
            </a:r>
          </a:p>
        </p:txBody>
      </p:sp>
      <p:sp>
        <p:nvSpPr>
          <p:cNvPr id="134151" name="Text Box 4"/>
          <p:cNvSpPr txBox="1">
            <a:spLocks noChangeArrowheads="1"/>
          </p:cNvSpPr>
          <p:nvPr/>
        </p:nvSpPr>
        <p:spPr bwMode="auto">
          <a:xfrm>
            <a:off x="1331913" y="1268413"/>
            <a:ext cx="6553200" cy="711200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Nach Wampold (2001): Meta-Analysen von 277 Studien</a:t>
            </a:r>
          </a:p>
          <a:p>
            <a:pPr algn="ctr" eaLnBrk="1" hangingPunct="1"/>
            <a:r>
              <a:rPr lang="de-DE" sz="2000">
                <a:solidFill>
                  <a:srgbClr val="006600"/>
                </a:solidFill>
                <a:latin typeface="Arial" pitchFamily="34" charset="0"/>
              </a:rPr>
              <a:t>&lt; </a:t>
            </a:r>
            <a:r>
              <a:rPr lang="de-DE" sz="2000" i="1">
                <a:solidFill>
                  <a:srgbClr val="006600"/>
                </a:solidFill>
                <a:latin typeface="Arial" pitchFamily="34" charset="0"/>
              </a:rPr>
              <a:t>Dodo bird effect</a:t>
            </a:r>
            <a:r>
              <a:rPr lang="de-DE" sz="2000">
                <a:solidFill>
                  <a:srgbClr val="006600"/>
                </a:solidFill>
                <a:latin typeface="Arial" pitchFamily="34" charset="0"/>
              </a:rPr>
              <a:t>… </a:t>
            </a:r>
            <a:r>
              <a:rPr lang="de-DE" sz="2000" i="1">
                <a:solidFill>
                  <a:srgbClr val="006600"/>
                </a:solidFill>
                <a:latin typeface="Arial" pitchFamily="34" charset="0"/>
              </a:rPr>
              <a:t>they all must have prizes! &gt;</a:t>
            </a:r>
            <a:endParaRPr lang="de-DE" sz="20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Frühjahr 2013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EADB9-88FF-415B-B66A-3A56638D50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Grafik 4" descr="1987 ISS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943535" cy="4393764"/>
          </a:xfrm>
          <a:prstGeom prst="rect">
            <a:avLst/>
          </a:prstGeom>
        </p:spPr>
      </p:pic>
      <p:pic>
        <p:nvPicPr>
          <p:cNvPr id="6" name="Grafik 5" descr="1989 IS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2941412" cy="43624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79712" y="3326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mtClean="0">
                <a:solidFill>
                  <a:srgbClr val="C00000"/>
                </a:solidFill>
              </a:rPr>
              <a:t>Die „</a:t>
            </a:r>
            <a:r>
              <a:rPr lang="de-DE" sz="3600" i="1" smtClean="0">
                <a:solidFill>
                  <a:srgbClr val="C00000"/>
                </a:solidFill>
              </a:rPr>
              <a:t>Impulsgeber“</a:t>
            </a:r>
            <a:endParaRPr lang="de-DE" sz="360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59632" y="57332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smtClean="0">
                <a:solidFill>
                  <a:srgbClr val="000066"/>
                </a:solidFill>
              </a:rPr>
              <a:t>Humberto R. Maturana 1989 und Heinz von Foerster 1987 in Hamburg</a:t>
            </a:r>
            <a:endParaRPr lang="de-DE" sz="1800">
              <a:solidFill>
                <a:srgbClr val="00006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15616" y="522920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/>
                </a:solidFill>
              </a:rPr>
              <a:t>Humberto Maturana 1989</a:t>
            </a:r>
            <a:endParaRPr lang="de-DE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37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7FCF9C-9244-4768-8A21-160168E5FA02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1692275" y="908050"/>
            <a:ext cx="58674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 sz="4400">
                <a:solidFill>
                  <a:srgbClr val="800080"/>
                </a:solidFill>
              </a:rPr>
              <a:t>a. Erkenntnistheoretische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4400">
                <a:solidFill>
                  <a:srgbClr val="800080"/>
                </a:solidFill>
              </a:rPr>
              <a:t>Grundlagen:</a:t>
            </a:r>
            <a:endParaRPr lang="de-DE" sz="4000">
              <a:solidFill>
                <a:srgbClr val="80008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4000">
                <a:solidFill>
                  <a:srgbClr val="333399"/>
                </a:solidFill>
              </a:rPr>
              <a:t> Erkennen –Beobachten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4000">
                <a:solidFill>
                  <a:srgbClr val="333399"/>
                </a:solidFill>
              </a:rPr>
              <a:t> Systemisches Denken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4000">
                <a:solidFill>
                  <a:srgbClr val="333399"/>
                </a:solidFill>
              </a:rPr>
              <a:t> Systemisches Prinzip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48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E0D5F-5EF5-4BF8-807D-A6C2C4736BBE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403648" y="692696"/>
            <a:ext cx="62642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 smtClean="0">
                <a:solidFill>
                  <a:srgbClr val="000099"/>
                </a:solidFill>
              </a:rPr>
              <a:t> 1.   Erkennen </a:t>
            </a:r>
            <a:r>
              <a:rPr lang="de-DE" sz="4000">
                <a:solidFill>
                  <a:srgbClr val="000099"/>
                </a:solidFill>
              </a:rPr>
              <a:t>– Beobachten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0099"/>
                </a:solidFill>
              </a:rPr>
              <a:t>nach H.R. Maturana</a:t>
            </a:r>
          </a:p>
        </p:txBody>
      </p:sp>
      <p:pic>
        <p:nvPicPr>
          <p:cNvPr id="6" name="Grafik 5" descr="1986 IS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312044"/>
            <a:ext cx="2520280" cy="3809582"/>
          </a:xfrm>
          <a:prstGeom prst="rect">
            <a:avLst/>
          </a:prstGeom>
        </p:spPr>
      </p:pic>
      <p:pic>
        <p:nvPicPr>
          <p:cNvPr id="7" name="Grafik 6" descr="1985 Maturana-Varel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1" y="2278173"/>
            <a:ext cx="2592866" cy="388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2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2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232D41-C226-40B6-9601-45F0C101CE71}" type="slidenum">
              <a:rPr lang="de-DE" smtClean="0"/>
              <a:pPr/>
              <a:t>17</a:t>
            </a:fld>
            <a:endParaRPr lang="de-DE" smtClean="0"/>
          </a:p>
        </p:txBody>
      </p:sp>
      <p:graphicFrame>
        <p:nvGraphicFramePr>
          <p:cNvPr id="442370" name="Object 2"/>
          <p:cNvGraphicFramePr>
            <a:graphicFrameLocks noChangeAspect="1"/>
          </p:cNvGraphicFramePr>
          <p:nvPr/>
        </p:nvGraphicFramePr>
        <p:xfrm>
          <a:off x="1828800" y="1066800"/>
          <a:ext cx="5791200" cy="5181600"/>
        </p:xfrm>
        <a:graphic>
          <a:graphicData uri="http://schemas.openxmlformats.org/presentationml/2006/ole">
            <p:oleObj spid="_x0000_s1026" name="Document" r:id="rId4" imgW="5353200" imgH="5581800" progId="">
              <p:embed/>
            </p:oleObj>
          </a:graphicData>
        </a:graphic>
      </p:graphicFrame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6477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333399"/>
                </a:solidFill>
                <a:latin typeface="Arial Standard"/>
              </a:rPr>
              <a:t>Die Wirklichkeit der Wirklichkeit</a:t>
            </a:r>
            <a:endParaRPr lang="de-DE">
              <a:solidFill>
                <a:srgbClr val="333399"/>
              </a:solidFill>
              <a:latin typeface="Arial Standard"/>
            </a:endParaRPr>
          </a:p>
          <a:p>
            <a:pPr algn="ctr">
              <a:lnSpc>
                <a:spcPct val="90000"/>
              </a:lnSpc>
            </a:pPr>
            <a:r>
              <a:rPr lang="de-DE" sz="1600">
                <a:solidFill>
                  <a:srgbClr val="333399"/>
                </a:solidFill>
                <a:latin typeface="Arial Standard"/>
              </a:rPr>
              <a:t>oder:</a:t>
            </a:r>
            <a:r>
              <a:rPr lang="de-DE" sz="1200">
                <a:solidFill>
                  <a:srgbClr val="333399"/>
                </a:solidFill>
                <a:latin typeface="Arial Standard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333399"/>
                </a:solidFill>
                <a:latin typeface="Arial Standard"/>
              </a:rPr>
              <a:t>die zwei Säulen systemischen Denkens</a:t>
            </a:r>
            <a:endParaRPr lang="de-DE" sz="1200">
              <a:solidFill>
                <a:srgbClr val="333399"/>
              </a:solidFill>
              <a:latin typeface="Arial Standard"/>
            </a:endParaRPr>
          </a:p>
          <a:p>
            <a:pPr algn="ctr">
              <a:lnSpc>
                <a:spcPct val="90000"/>
              </a:lnSpc>
            </a:pPr>
            <a:r>
              <a:rPr lang="de-DE" sz="1400">
                <a:solidFill>
                  <a:srgbClr val="333399"/>
                </a:solidFill>
                <a:latin typeface="Arial Standard"/>
              </a:rPr>
              <a:t>&lt; ein Cartoon von Hannes Brandau, 1991 &gt;</a:t>
            </a:r>
            <a:r>
              <a:rPr lang="de-DE" sz="1200">
                <a:solidFill>
                  <a:srgbClr val="333399"/>
                </a:solidFill>
                <a:latin typeface="Arial Standar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58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95CF01-51ED-46A4-9C9C-9BE5E3108535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76327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00000"/>
                </a:solidFill>
              </a:rPr>
              <a:t>Zum Verhältnis Subjekt / Objekt  I</a:t>
            </a:r>
          </a:p>
        </p:txBody>
      </p:sp>
      <p:sp>
        <p:nvSpPr>
          <p:cNvPr id="497669" name="Tree"/>
          <p:cNvSpPr>
            <a:spLocks noEditPoints="1" noChangeArrowheads="1"/>
          </p:cNvSpPr>
          <p:nvPr/>
        </p:nvSpPr>
        <p:spPr bwMode="auto">
          <a:xfrm>
            <a:off x="5219700" y="1628775"/>
            <a:ext cx="13366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97670" name="AutoShape 6"/>
          <p:cNvSpPr>
            <a:spLocks noChangeArrowheads="1"/>
          </p:cNvSpPr>
          <p:nvPr/>
        </p:nvSpPr>
        <p:spPr bwMode="auto">
          <a:xfrm rot="-1087029">
            <a:off x="1547813" y="1484313"/>
            <a:ext cx="1701800" cy="1584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7671" name="AutoShape 7"/>
          <p:cNvSpPr>
            <a:spLocks noChangeArrowheads="1"/>
          </p:cNvSpPr>
          <p:nvPr/>
        </p:nvSpPr>
        <p:spPr bwMode="auto">
          <a:xfrm>
            <a:off x="3563938" y="1989138"/>
            <a:ext cx="1657350" cy="360362"/>
          </a:xfrm>
          <a:prstGeom prst="leftArrow">
            <a:avLst>
              <a:gd name="adj1" fmla="val 50000"/>
              <a:gd name="adj2" fmla="val 1149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7672" name="Tree"/>
          <p:cNvSpPr>
            <a:spLocks noEditPoints="1" noChangeArrowheads="1"/>
          </p:cNvSpPr>
          <p:nvPr/>
        </p:nvSpPr>
        <p:spPr bwMode="auto">
          <a:xfrm rot="-1939892">
            <a:off x="1476375" y="1341438"/>
            <a:ext cx="863600" cy="5032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97673" name="AutoShape 9"/>
          <p:cNvSpPr>
            <a:spLocks noChangeArrowheads="1"/>
          </p:cNvSpPr>
          <p:nvPr/>
        </p:nvSpPr>
        <p:spPr bwMode="auto">
          <a:xfrm rot="-1087029">
            <a:off x="1692275" y="3933825"/>
            <a:ext cx="1701800" cy="1584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7674" name="AutoShape 10"/>
          <p:cNvSpPr>
            <a:spLocks noChangeArrowheads="1"/>
          </p:cNvSpPr>
          <p:nvPr/>
        </p:nvSpPr>
        <p:spPr bwMode="auto">
          <a:xfrm>
            <a:off x="5292725" y="5084763"/>
            <a:ext cx="1582738" cy="1223962"/>
          </a:xfrm>
          <a:prstGeom prst="irregularSeal2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7677" name="Line 13"/>
          <p:cNvSpPr>
            <a:spLocks noChangeShapeType="1"/>
          </p:cNvSpPr>
          <p:nvPr/>
        </p:nvSpPr>
        <p:spPr bwMode="auto">
          <a:xfrm flipH="1" flipV="1">
            <a:off x="3276600" y="5229225"/>
            <a:ext cx="2087563" cy="43180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7678" name="AutoShape 14"/>
          <p:cNvSpPr>
            <a:spLocks noChangeArrowheads="1"/>
          </p:cNvSpPr>
          <p:nvPr/>
        </p:nvSpPr>
        <p:spPr bwMode="auto">
          <a:xfrm rot="-309725">
            <a:off x="3346450" y="3990975"/>
            <a:ext cx="1944688" cy="358775"/>
          </a:xfrm>
          <a:prstGeom prst="rightArrow">
            <a:avLst>
              <a:gd name="adj1" fmla="val 50000"/>
              <a:gd name="adj2" fmla="val 135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7679" name="Tree"/>
          <p:cNvSpPr>
            <a:spLocks noEditPoints="1" noChangeArrowheads="1"/>
          </p:cNvSpPr>
          <p:nvPr/>
        </p:nvSpPr>
        <p:spPr bwMode="auto">
          <a:xfrm>
            <a:off x="5219700" y="3429000"/>
            <a:ext cx="13366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97683" name="AutoShape 19"/>
          <p:cNvSpPr>
            <a:spLocks noChangeArrowheads="1"/>
          </p:cNvSpPr>
          <p:nvPr/>
        </p:nvSpPr>
        <p:spPr bwMode="auto">
          <a:xfrm>
            <a:off x="395288" y="3284538"/>
            <a:ext cx="1800225" cy="865187"/>
          </a:xfrm>
          <a:prstGeom prst="cloudCallout">
            <a:avLst>
              <a:gd name="adj1" fmla="val 61111"/>
              <a:gd name="adj2" fmla="val 59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sz="2800" b="1">
                <a:solidFill>
                  <a:srgbClr val="993300"/>
                </a:solidFill>
              </a:rPr>
              <a:t>IDEE</a:t>
            </a:r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323850" y="16287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bg2"/>
                </a:solidFill>
              </a:rPr>
              <a:t>1)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468313" y="44370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bg2"/>
                </a:solidFill>
              </a:rPr>
              <a:t>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9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0" grpId="0" animBg="1"/>
      <p:bldP spid="497671" grpId="0" animBg="1"/>
      <p:bldP spid="497673" grpId="0" animBg="1"/>
      <p:bldP spid="497674" grpId="0" animBg="1"/>
      <p:bldP spid="497677" grpId="0" animBg="1"/>
      <p:bldP spid="497678" grpId="0" animBg="1"/>
      <p:bldP spid="4976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68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E1ADD0-2983-45B2-92A7-BF874D7D8294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76327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00000"/>
                </a:solidFill>
              </a:rPr>
              <a:t>Zum Verhältnis Subjekt / Objekt  II</a:t>
            </a:r>
          </a:p>
        </p:txBody>
      </p:sp>
      <p:sp>
        <p:nvSpPr>
          <p:cNvPr id="498693" name="AutoShape 5"/>
          <p:cNvSpPr>
            <a:spLocks noChangeArrowheads="1"/>
          </p:cNvSpPr>
          <p:nvPr/>
        </p:nvSpPr>
        <p:spPr bwMode="auto">
          <a:xfrm rot="-1087029">
            <a:off x="1692275" y="1484313"/>
            <a:ext cx="1701800" cy="1584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8694" name="Tree"/>
          <p:cNvSpPr>
            <a:spLocks noEditPoints="1" noChangeArrowheads="1"/>
          </p:cNvSpPr>
          <p:nvPr/>
        </p:nvSpPr>
        <p:spPr bwMode="auto">
          <a:xfrm>
            <a:off x="5292725" y="1628775"/>
            <a:ext cx="13366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98695" name="AutoShape 7"/>
          <p:cNvSpPr>
            <a:spLocks noChangeArrowheads="1"/>
          </p:cNvSpPr>
          <p:nvPr/>
        </p:nvSpPr>
        <p:spPr bwMode="auto">
          <a:xfrm>
            <a:off x="3635375" y="1916113"/>
            <a:ext cx="1584325" cy="720725"/>
          </a:xfrm>
          <a:prstGeom prst="leftRightArrow">
            <a:avLst>
              <a:gd name="adj1" fmla="val 50000"/>
              <a:gd name="adj2" fmla="val 43965"/>
            </a:avLst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611188" y="170021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bg2"/>
                </a:solidFill>
              </a:rPr>
              <a:t>3)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611188" y="3213100"/>
            <a:ext cx="50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bg2"/>
                </a:solidFill>
              </a:rPr>
              <a:t>4)</a:t>
            </a:r>
          </a:p>
        </p:txBody>
      </p:sp>
      <p:sp>
        <p:nvSpPr>
          <p:cNvPr id="498722" name="AutoShape 34"/>
          <p:cNvSpPr>
            <a:spLocks noChangeArrowheads="1"/>
          </p:cNvSpPr>
          <p:nvPr/>
        </p:nvSpPr>
        <p:spPr bwMode="auto">
          <a:xfrm>
            <a:off x="539750" y="3789363"/>
            <a:ext cx="5473700" cy="1800225"/>
          </a:xfrm>
          <a:prstGeom prst="wedgeRectCallout">
            <a:avLst>
              <a:gd name="adj1" fmla="val 67894"/>
              <a:gd name="adj2" fmla="val -3721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98723" name="AutoShape 35"/>
          <p:cNvSpPr>
            <a:spLocks noChangeArrowheads="1"/>
          </p:cNvSpPr>
          <p:nvPr/>
        </p:nvSpPr>
        <p:spPr bwMode="auto">
          <a:xfrm>
            <a:off x="827088" y="4076700"/>
            <a:ext cx="3240087" cy="1368425"/>
          </a:xfrm>
          <a:prstGeom prst="wedgeRectCallout">
            <a:avLst>
              <a:gd name="adj1" fmla="val 75088"/>
              <a:gd name="adj2" fmla="val -24940"/>
            </a:avLst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98759" name="AutoShape 71"/>
          <p:cNvSpPr>
            <a:spLocks noChangeArrowheads="1"/>
          </p:cNvSpPr>
          <p:nvPr/>
        </p:nvSpPr>
        <p:spPr bwMode="auto">
          <a:xfrm>
            <a:off x="8243888" y="4365625"/>
            <a:ext cx="611187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4787900" y="4221163"/>
            <a:ext cx="431800" cy="935037"/>
            <a:chOff x="4649" y="3113"/>
            <a:chExt cx="272" cy="589"/>
          </a:xfrm>
        </p:grpSpPr>
        <p:sp>
          <p:nvSpPr>
            <p:cNvPr id="36911" name="Oval 137"/>
            <p:cNvSpPr>
              <a:spLocks noChangeArrowheads="1"/>
            </p:cNvSpPr>
            <p:nvPr/>
          </p:nvSpPr>
          <p:spPr bwMode="auto">
            <a:xfrm>
              <a:off x="4649" y="3113"/>
              <a:ext cx="227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12" name="Line 138"/>
            <p:cNvSpPr>
              <a:spLocks noChangeShapeType="1"/>
            </p:cNvSpPr>
            <p:nvPr/>
          </p:nvSpPr>
          <p:spPr bwMode="auto">
            <a:xfrm>
              <a:off x="4785" y="3294"/>
              <a:ext cx="0" cy="2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13" name="Line 139"/>
            <p:cNvSpPr>
              <a:spLocks noChangeShapeType="1"/>
            </p:cNvSpPr>
            <p:nvPr/>
          </p:nvSpPr>
          <p:spPr bwMode="auto">
            <a:xfrm flipH="1">
              <a:off x="4695" y="3566"/>
              <a:ext cx="90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14" name="Line 140"/>
            <p:cNvSpPr>
              <a:spLocks noChangeShapeType="1"/>
            </p:cNvSpPr>
            <p:nvPr/>
          </p:nvSpPr>
          <p:spPr bwMode="auto">
            <a:xfrm>
              <a:off x="4785" y="3566"/>
              <a:ext cx="91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15" name="Line 141"/>
            <p:cNvSpPr>
              <a:spLocks noChangeShapeType="1"/>
            </p:cNvSpPr>
            <p:nvPr/>
          </p:nvSpPr>
          <p:spPr bwMode="auto">
            <a:xfrm>
              <a:off x="4649" y="3385"/>
              <a:ext cx="27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43"/>
          <p:cNvGrpSpPr>
            <a:grpSpLocks/>
          </p:cNvGrpSpPr>
          <p:nvPr/>
        </p:nvGrpSpPr>
        <p:grpSpPr bwMode="auto">
          <a:xfrm>
            <a:off x="5580063" y="4221163"/>
            <a:ext cx="431800" cy="935037"/>
            <a:chOff x="4649" y="3113"/>
            <a:chExt cx="272" cy="589"/>
          </a:xfrm>
        </p:grpSpPr>
        <p:sp>
          <p:nvSpPr>
            <p:cNvPr id="36906" name="Oval 144"/>
            <p:cNvSpPr>
              <a:spLocks noChangeArrowheads="1"/>
            </p:cNvSpPr>
            <p:nvPr/>
          </p:nvSpPr>
          <p:spPr bwMode="auto">
            <a:xfrm>
              <a:off x="4649" y="3113"/>
              <a:ext cx="227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07" name="Line 145"/>
            <p:cNvSpPr>
              <a:spLocks noChangeShapeType="1"/>
            </p:cNvSpPr>
            <p:nvPr/>
          </p:nvSpPr>
          <p:spPr bwMode="auto">
            <a:xfrm>
              <a:off x="4785" y="3294"/>
              <a:ext cx="0" cy="2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08" name="Line 146"/>
            <p:cNvSpPr>
              <a:spLocks noChangeShapeType="1"/>
            </p:cNvSpPr>
            <p:nvPr/>
          </p:nvSpPr>
          <p:spPr bwMode="auto">
            <a:xfrm flipH="1">
              <a:off x="4695" y="3566"/>
              <a:ext cx="90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09" name="Line 147"/>
            <p:cNvSpPr>
              <a:spLocks noChangeShapeType="1"/>
            </p:cNvSpPr>
            <p:nvPr/>
          </p:nvSpPr>
          <p:spPr bwMode="auto">
            <a:xfrm>
              <a:off x="4785" y="3566"/>
              <a:ext cx="91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10" name="Line 148"/>
            <p:cNvSpPr>
              <a:spLocks noChangeShapeType="1"/>
            </p:cNvSpPr>
            <p:nvPr/>
          </p:nvSpPr>
          <p:spPr bwMode="auto">
            <a:xfrm>
              <a:off x="4649" y="3385"/>
              <a:ext cx="27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5219700" y="4437063"/>
            <a:ext cx="360363" cy="503237"/>
            <a:chOff x="4694" y="3385"/>
            <a:chExt cx="227" cy="317"/>
          </a:xfrm>
        </p:grpSpPr>
        <p:sp>
          <p:nvSpPr>
            <p:cNvPr id="36904" name="AutoShape 149"/>
            <p:cNvSpPr>
              <a:spLocks noChangeArrowheads="1"/>
            </p:cNvSpPr>
            <p:nvPr/>
          </p:nvSpPr>
          <p:spPr bwMode="auto">
            <a:xfrm>
              <a:off x="4694" y="3385"/>
              <a:ext cx="227" cy="136"/>
            </a:xfrm>
            <a:prstGeom prst="curvedDownArrow">
              <a:avLst>
                <a:gd name="adj1" fmla="val 33382"/>
                <a:gd name="adj2" fmla="val 6676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05" name="AutoShape 150"/>
            <p:cNvSpPr>
              <a:spLocks noChangeArrowheads="1"/>
            </p:cNvSpPr>
            <p:nvPr/>
          </p:nvSpPr>
          <p:spPr bwMode="auto">
            <a:xfrm>
              <a:off x="4694" y="3612"/>
              <a:ext cx="227" cy="90"/>
            </a:xfrm>
            <a:prstGeom prst="curvedUpArrow">
              <a:avLst>
                <a:gd name="adj1" fmla="val 50444"/>
                <a:gd name="adj2" fmla="val 10088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8840" name="Text Box 152"/>
          <p:cNvSpPr txBox="1">
            <a:spLocks noChangeArrowheads="1"/>
          </p:cNvSpPr>
          <p:nvPr/>
        </p:nvSpPr>
        <p:spPr bwMode="auto">
          <a:xfrm>
            <a:off x="6300788" y="5084763"/>
            <a:ext cx="2663825" cy="11604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>
                <a:solidFill>
                  <a:schemeClr val="bg1"/>
                </a:solidFill>
              </a:rPr>
              <a:t>Beobachter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36882" name="AutoShape 153"/>
          <p:cNvSpPr>
            <a:spLocks noChangeArrowheads="1"/>
          </p:cNvSpPr>
          <p:nvPr/>
        </p:nvSpPr>
        <p:spPr bwMode="auto">
          <a:xfrm>
            <a:off x="7308850" y="5516563"/>
            <a:ext cx="215900" cy="287337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83" name="AutoShape 154"/>
          <p:cNvSpPr>
            <a:spLocks noChangeArrowheads="1"/>
          </p:cNvSpPr>
          <p:nvPr/>
        </p:nvSpPr>
        <p:spPr bwMode="auto">
          <a:xfrm>
            <a:off x="7524750" y="5516563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6948488" y="3716338"/>
            <a:ext cx="431800" cy="935037"/>
            <a:chOff x="4649" y="3113"/>
            <a:chExt cx="272" cy="589"/>
          </a:xfrm>
        </p:grpSpPr>
        <p:sp>
          <p:nvSpPr>
            <p:cNvPr id="36899" name="Oval 156"/>
            <p:cNvSpPr>
              <a:spLocks noChangeArrowheads="1"/>
            </p:cNvSpPr>
            <p:nvPr/>
          </p:nvSpPr>
          <p:spPr bwMode="auto">
            <a:xfrm>
              <a:off x="4649" y="3113"/>
              <a:ext cx="227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00" name="Line 157"/>
            <p:cNvSpPr>
              <a:spLocks noChangeShapeType="1"/>
            </p:cNvSpPr>
            <p:nvPr/>
          </p:nvSpPr>
          <p:spPr bwMode="auto">
            <a:xfrm>
              <a:off x="4785" y="3294"/>
              <a:ext cx="0" cy="2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01" name="Line 158"/>
            <p:cNvSpPr>
              <a:spLocks noChangeShapeType="1"/>
            </p:cNvSpPr>
            <p:nvPr/>
          </p:nvSpPr>
          <p:spPr bwMode="auto">
            <a:xfrm flipH="1">
              <a:off x="4695" y="3566"/>
              <a:ext cx="90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02" name="Line 159"/>
            <p:cNvSpPr>
              <a:spLocks noChangeShapeType="1"/>
            </p:cNvSpPr>
            <p:nvPr/>
          </p:nvSpPr>
          <p:spPr bwMode="auto">
            <a:xfrm>
              <a:off x="4785" y="3566"/>
              <a:ext cx="91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03" name="Line 160"/>
            <p:cNvSpPr>
              <a:spLocks noChangeShapeType="1"/>
            </p:cNvSpPr>
            <p:nvPr/>
          </p:nvSpPr>
          <p:spPr bwMode="auto">
            <a:xfrm>
              <a:off x="4649" y="3385"/>
              <a:ext cx="27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7451725" y="3860800"/>
            <a:ext cx="360363" cy="503238"/>
            <a:chOff x="4694" y="3385"/>
            <a:chExt cx="227" cy="317"/>
          </a:xfrm>
        </p:grpSpPr>
        <p:sp>
          <p:nvSpPr>
            <p:cNvPr id="36897" name="AutoShape 162"/>
            <p:cNvSpPr>
              <a:spLocks noChangeArrowheads="1"/>
            </p:cNvSpPr>
            <p:nvPr/>
          </p:nvSpPr>
          <p:spPr bwMode="auto">
            <a:xfrm>
              <a:off x="4694" y="3385"/>
              <a:ext cx="227" cy="136"/>
            </a:xfrm>
            <a:prstGeom prst="curvedDownArrow">
              <a:avLst>
                <a:gd name="adj1" fmla="val 33382"/>
                <a:gd name="adj2" fmla="val 6676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8" name="AutoShape 163"/>
            <p:cNvSpPr>
              <a:spLocks noChangeArrowheads="1"/>
            </p:cNvSpPr>
            <p:nvPr/>
          </p:nvSpPr>
          <p:spPr bwMode="auto">
            <a:xfrm>
              <a:off x="4694" y="3612"/>
              <a:ext cx="227" cy="90"/>
            </a:xfrm>
            <a:prstGeom prst="curvedUpArrow">
              <a:avLst>
                <a:gd name="adj1" fmla="val 50444"/>
                <a:gd name="adj2" fmla="val 10088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164"/>
          <p:cNvGrpSpPr>
            <a:grpSpLocks/>
          </p:cNvGrpSpPr>
          <p:nvPr/>
        </p:nvGrpSpPr>
        <p:grpSpPr bwMode="auto">
          <a:xfrm>
            <a:off x="7812088" y="3716338"/>
            <a:ext cx="431800" cy="935037"/>
            <a:chOff x="4649" y="3113"/>
            <a:chExt cx="272" cy="589"/>
          </a:xfrm>
        </p:grpSpPr>
        <p:sp>
          <p:nvSpPr>
            <p:cNvPr id="36892" name="Oval 165"/>
            <p:cNvSpPr>
              <a:spLocks noChangeArrowheads="1"/>
            </p:cNvSpPr>
            <p:nvPr/>
          </p:nvSpPr>
          <p:spPr bwMode="auto">
            <a:xfrm>
              <a:off x="4649" y="3113"/>
              <a:ext cx="227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3" name="Line 166"/>
            <p:cNvSpPr>
              <a:spLocks noChangeShapeType="1"/>
            </p:cNvSpPr>
            <p:nvPr/>
          </p:nvSpPr>
          <p:spPr bwMode="auto">
            <a:xfrm>
              <a:off x="4785" y="3294"/>
              <a:ext cx="0" cy="2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94" name="Line 167"/>
            <p:cNvSpPr>
              <a:spLocks noChangeShapeType="1"/>
            </p:cNvSpPr>
            <p:nvPr/>
          </p:nvSpPr>
          <p:spPr bwMode="auto">
            <a:xfrm flipH="1">
              <a:off x="4695" y="3566"/>
              <a:ext cx="90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95" name="Line 168"/>
            <p:cNvSpPr>
              <a:spLocks noChangeShapeType="1"/>
            </p:cNvSpPr>
            <p:nvPr/>
          </p:nvSpPr>
          <p:spPr bwMode="auto">
            <a:xfrm>
              <a:off x="4785" y="3566"/>
              <a:ext cx="91" cy="1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96" name="Line 169"/>
            <p:cNvSpPr>
              <a:spLocks noChangeShapeType="1"/>
            </p:cNvSpPr>
            <p:nvPr/>
          </p:nvSpPr>
          <p:spPr bwMode="auto">
            <a:xfrm>
              <a:off x="4649" y="3385"/>
              <a:ext cx="27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971550" y="4221163"/>
            <a:ext cx="3024188" cy="1008062"/>
            <a:chOff x="1247" y="1797"/>
            <a:chExt cx="1905" cy="635"/>
          </a:xfrm>
        </p:grpSpPr>
        <p:sp>
          <p:nvSpPr>
            <p:cNvPr id="36889" name="AutoShape 171"/>
            <p:cNvSpPr>
              <a:spLocks noChangeArrowheads="1"/>
            </p:cNvSpPr>
            <p:nvPr/>
          </p:nvSpPr>
          <p:spPr bwMode="auto">
            <a:xfrm rot="-1087029">
              <a:off x="1247" y="1797"/>
              <a:ext cx="652" cy="63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0" name="AutoShape 172"/>
            <p:cNvSpPr>
              <a:spLocks noChangeArrowheads="1"/>
            </p:cNvSpPr>
            <p:nvPr/>
          </p:nvSpPr>
          <p:spPr bwMode="auto">
            <a:xfrm>
              <a:off x="1973" y="1933"/>
              <a:ext cx="544" cy="317"/>
            </a:xfrm>
            <a:prstGeom prst="leftRightArrow">
              <a:avLst>
                <a:gd name="adj1" fmla="val 50000"/>
                <a:gd name="adj2" fmla="val 3432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008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8861" name="Tree"/>
            <p:cNvSpPr>
              <a:spLocks noEditPoints="1" noChangeArrowheads="1"/>
            </p:cNvSpPr>
            <p:nvPr/>
          </p:nvSpPr>
          <p:spPr bwMode="auto">
            <a:xfrm>
              <a:off x="2517" y="1842"/>
              <a:ext cx="635" cy="4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6888" name="Line 174"/>
          <p:cNvSpPr>
            <a:spLocks noChangeShapeType="1"/>
          </p:cNvSpPr>
          <p:nvPr/>
        </p:nvSpPr>
        <p:spPr bwMode="auto">
          <a:xfrm>
            <a:off x="323850" y="3141663"/>
            <a:ext cx="84963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9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3" grpId="0" animBg="1"/>
      <p:bldP spid="498695" grpId="0" animBg="1"/>
      <p:bldP spid="498722" grpId="0" animBg="1"/>
      <p:bldP spid="498723" grpId="0" animBg="1"/>
      <p:bldP spid="498759" grpId="0" animBg="1"/>
      <p:bldP spid="4988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150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150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6D1AF6-E17E-4D24-A808-D09F23C72ABB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24862" cy="4967758"/>
          </a:xfrm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b="1" smtClean="0">
                <a:solidFill>
                  <a:srgbClr val="006600"/>
                </a:solidFill>
              </a:rPr>
              <a:t>TEIL I:</a:t>
            </a:r>
            <a:r>
              <a:rPr lang="de-DE" sz="2000" smtClean="0">
                <a:solidFill>
                  <a:srgbClr val="006600"/>
                </a:solidFill>
              </a:rPr>
              <a:t>  Theoretische Grundlagen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Systemische Therapie: Definition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Autopoiese- und Beobachter- Biologische Theorie Maturanas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Systemisches Denken - das systemische Prinzip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 	Kommunikations-  und Sozialtheorie Luhmanns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Psychologische Grundlagen 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endParaRPr lang="de-DE" sz="2000" smtClean="0"/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b="1" smtClean="0">
                <a:solidFill>
                  <a:srgbClr val="006600"/>
                </a:solidFill>
              </a:rPr>
              <a:t>TEIL II:</a:t>
            </a:r>
            <a:r>
              <a:rPr lang="de-DE" sz="2000" smtClean="0">
                <a:solidFill>
                  <a:srgbClr val="006600"/>
                </a:solidFill>
              </a:rPr>
              <a:t>  Klinische Theorie:</a:t>
            </a:r>
            <a:r>
              <a:rPr lang="de-DE" sz="2000" smtClean="0"/>
              <a:t>	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Gegenstand und Methode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Therapeutendilemma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Differenz Anliegen / Auftrag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Störungskonzept: Lebensproblem/Problemsystem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Veränderungskonzept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Leitmotive systemische Therapie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Methodischer Rahmen: 10+1 Leitsätze/Leitfragen</a:t>
            </a:r>
          </a:p>
          <a:p>
            <a:pPr>
              <a:lnSpc>
                <a:spcPct val="80000"/>
              </a:lnSpc>
              <a:buFontTx/>
              <a:buNone/>
              <a:tabLst>
                <a:tab pos="2152650" algn="l"/>
                <a:tab pos="2514600" algn="l"/>
              </a:tabLst>
            </a:pPr>
            <a:r>
              <a:rPr lang="de-DE" sz="2000" smtClean="0"/>
              <a:t>	Professionelle Versorgung: Hilfe und Fürsorge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272337" cy="576263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Systemische Therapie: Überblick</a:t>
            </a:r>
            <a:endParaRPr lang="de-DE" sz="20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05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05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886A0-5C0F-42D5-964E-2116B7B60E5C}" type="slidenum">
              <a:rPr lang="de-DE" smtClean="0"/>
              <a:pPr/>
              <a:t>20</a:t>
            </a:fld>
            <a:endParaRPr lang="de-DE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202113" y="2098675"/>
          <a:ext cx="1300162" cy="4987925"/>
        </p:xfrm>
        <a:graphic>
          <a:graphicData uri="http://schemas.openxmlformats.org/presentationml/2006/ole">
            <p:oleObj spid="_x0000_s2050" name="Drawing" r:id="rId4" imgW="21259800" imgH="22888440" progId="Presentations.Drawing.15">
              <p:embed/>
            </p:oleObj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124075" y="1844675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>
              <a:solidFill>
                <a:schemeClr val="tx1"/>
              </a:solidFill>
            </a:endParaRP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684213" y="1125538"/>
          <a:ext cx="7488237" cy="5111750"/>
        </p:xfrm>
        <a:graphic>
          <a:graphicData uri="http://schemas.openxmlformats.org/presentationml/2006/ole">
            <p:oleObj spid="_x0000_s2051" name="Document" r:id="rId5" imgW="5505120" imgH="3543120" progId="">
              <p:embed/>
            </p:oleObj>
          </a:graphicData>
        </a:graphic>
      </p:graphicFrame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331913" y="260350"/>
            <a:ext cx="6335712" cy="1031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800">
                <a:solidFill>
                  <a:srgbClr val="C00000"/>
                </a:solidFill>
              </a:rPr>
              <a:t>Kleiner Wahrnehmungstest: </a:t>
            </a:r>
          </a:p>
          <a:p>
            <a:pPr algn="ctr">
              <a:spcBef>
                <a:spcPct val="20000"/>
              </a:spcBef>
            </a:pPr>
            <a:r>
              <a:rPr lang="de-DE" sz="2800">
                <a:solidFill>
                  <a:schemeClr val="hlink"/>
                </a:solidFill>
              </a:rPr>
              <a:t>Wie viele Dreiecke sind in der Abbildung?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07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07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4EE4F-DCF8-44D3-91AF-471A8EDFA4F2}" type="slidenum">
              <a:rPr lang="de-DE" smtClean="0"/>
              <a:pPr/>
              <a:t>21</a:t>
            </a:fld>
            <a:endParaRPr lang="de-DE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31913" y="0"/>
          <a:ext cx="6624637" cy="6016625"/>
        </p:xfrm>
        <a:graphic>
          <a:graphicData uri="http://schemas.openxmlformats.org/presentationml/2006/ole">
            <p:oleObj spid="_x0000_s3074" name="Document" r:id="rId4" imgW="5524200" imgH="5533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78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7CE7B-4907-4856-B40A-7E60370AAE25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259632" y="228600"/>
            <a:ext cx="6741368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 dirty="0">
                <a:solidFill>
                  <a:srgbClr val="C00000"/>
                </a:solidFill>
              </a:rPr>
              <a:t>Grundlagen </a:t>
            </a:r>
            <a:r>
              <a:rPr lang="de-DE" sz="2800" dirty="0" smtClean="0">
                <a:solidFill>
                  <a:srgbClr val="C00000"/>
                </a:solidFill>
              </a:rPr>
              <a:t>systemischen Denkens:</a:t>
            </a:r>
            <a:r>
              <a:rPr lang="de-DE" sz="3200" dirty="0">
                <a:solidFill>
                  <a:srgbClr val="FF3300"/>
                </a:solidFill>
              </a:rPr>
              <a:t/>
            </a:r>
            <a:br>
              <a:rPr lang="de-DE" sz="3200" dirty="0">
                <a:solidFill>
                  <a:srgbClr val="FF3300"/>
                </a:solidFill>
              </a:rPr>
            </a:br>
            <a:r>
              <a:rPr lang="de-DE" sz="3200" dirty="0">
                <a:solidFill>
                  <a:srgbClr val="FF3300"/>
                </a:solidFill>
              </a:rPr>
              <a:t> </a:t>
            </a:r>
            <a:r>
              <a:rPr lang="de-DE" dirty="0"/>
              <a:t>Elemente des </a:t>
            </a:r>
            <a:r>
              <a:rPr lang="de-DE" dirty="0" smtClean="0"/>
              <a:t>Beobachtens, Ontogenese und Realität</a:t>
            </a:r>
            <a:endParaRPr lang="de-DE" dirty="0"/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705725" cy="4911725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3300"/>
                </a:solidFill>
              </a:rPr>
              <a:t>BEOBACHTER </a:t>
            </a:r>
            <a:r>
              <a:rPr lang="de-DE" sz="2000" dirty="0">
                <a:solidFill>
                  <a:srgbClr val="000099"/>
                </a:solidFill>
              </a:rPr>
              <a:t>&lt; „</a:t>
            </a:r>
            <a:r>
              <a:rPr lang="de-DE" sz="2000" dirty="0" err="1">
                <a:solidFill>
                  <a:srgbClr val="000099"/>
                </a:solidFill>
              </a:rPr>
              <a:t>linguierendes</a:t>
            </a:r>
            <a:r>
              <a:rPr lang="de-DE" sz="2000" dirty="0">
                <a:solidFill>
                  <a:srgbClr val="000099"/>
                </a:solidFill>
              </a:rPr>
              <a:t>“ Lebewesen &gt;</a:t>
            </a:r>
          </a:p>
          <a:p>
            <a:pPr>
              <a:spcBef>
                <a:spcPct val="50000"/>
              </a:spcBef>
            </a:pPr>
            <a:r>
              <a:rPr lang="de-DE" dirty="0"/>
              <a:t>               </a:t>
            </a:r>
            <a:r>
              <a:rPr lang="de-DE" b="1" dirty="0"/>
              <a:t>Unterscheidet</a:t>
            </a:r>
            <a:r>
              <a:rPr lang="de-DE" dirty="0"/>
              <a:t>  </a:t>
            </a:r>
            <a:r>
              <a:rPr lang="de-DE" sz="2000" dirty="0"/>
              <a:t>&lt; Operation des Beobachtens &gt;</a:t>
            </a:r>
          </a:p>
          <a:p>
            <a:pPr>
              <a:spcBef>
                <a:spcPct val="85000"/>
              </a:spcBef>
            </a:pPr>
            <a:r>
              <a:rPr lang="de-DE" dirty="0"/>
              <a:t>                                   </a:t>
            </a:r>
            <a:r>
              <a:rPr lang="de-DE" b="1" dirty="0">
                <a:solidFill>
                  <a:srgbClr val="CC3300"/>
                </a:solidFill>
              </a:rPr>
              <a:t>EINHEIT</a:t>
            </a:r>
            <a:r>
              <a:rPr lang="de-DE" dirty="0">
                <a:solidFill>
                  <a:srgbClr val="CC3300"/>
                </a:solidFill>
              </a:rPr>
              <a:t>  </a:t>
            </a:r>
            <a:r>
              <a:rPr lang="de-DE" sz="2000" dirty="0">
                <a:solidFill>
                  <a:srgbClr val="000099"/>
                </a:solidFill>
              </a:rPr>
              <a:t>&lt; Ergebnis des Beobachtens &gt;</a:t>
            </a:r>
          </a:p>
          <a:p>
            <a:pPr>
              <a:spcBef>
                <a:spcPct val="85000"/>
              </a:spcBef>
            </a:pPr>
            <a:r>
              <a:rPr lang="de-DE" dirty="0"/>
              <a:t>           </a:t>
            </a:r>
            <a:r>
              <a:rPr lang="de-DE" b="1" dirty="0">
                <a:solidFill>
                  <a:srgbClr val="0033CC"/>
                </a:solidFill>
              </a:rPr>
              <a:t>Existenz</a:t>
            </a:r>
            <a:r>
              <a:rPr lang="de-DE" b="1" dirty="0"/>
              <a:t> </a:t>
            </a:r>
            <a:r>
              <a:rPr lang="de-DE" dirty="0"/>
              <a:t>                             </a:t>
            </a:r>
            <a:r>
              <a:rPr lang="de-DE" b="1" dirty="0">
                <a:solidFill>
                  <a:srgbClr val="0033CC"/>
                </a:solidFill>
              </a:rPr>
              <a:t>Existenzbereich</a:t>
            </a:r>
          </a:p>
          <a:p>
            <a:pPr>
              <a:spcBef>
                <a:spcPct val="10000"/>
              </a:spcBef>
            </a:pPr>
            <a:r>
              <a:rPr lang="de-DE" dirty="0"/>
              <a:t>           </a:t>
            </a:r>
            <a:r>
              <a:rPr lang="de-DE" i="1" dirty="0" smtClean="0">
                <a:solidFill>
                  <a:srgbClr val="C00000"/>
                </a:solidFill>
              </a:rPr>
              <a:t>(Realität)</a:t>
            </a:r>
            <a:r>
              <a:rPr lang="de-DE" dirty="0" smtClean="0"/>
              <a:t>                                 </a:t>
            </a:r>
            <a:r>
              <a:rPr lang="de-DE" sz="2000" dirty="0" smtClean="0"/>
              <a:t>einfach</a:t>
            </a:r>
            <a:endParaRPr lang="de-DE" sz="2000" dirty="0"/>
          </a:p>
          <a:p>
            <a:pPr>
              <a:spcBef>
                <a:spcPct val="10000"/>
              </a:spcBef>
            </a:pPr>
            <a:r>
              <a:rPr lang="de-DE" dirty="0"/>
              <a:t>                                                           </a:t>
            </a:r>
            <a:r>
              <a:rPr lang="de-DE" sz="2000" i="1" dirty="0"/>
              <a:t>komplex</a:t>
            </a:r>
          </a:p>
          <a:p>
            <a:pPr>
              <a:spcBef>
                <a:spcPct val="10000"/>
              </a:spcBef>
            </a:pPr>
            <a:r>
              <a:rPr lang="de-DE" dirty="0"/>
              <a:t>               </a:t>
            </a:r>
            <a:r>
              <a:rPr lang="de-DE" b="1" dirty="0">
                <a:solidFill>
                  <a:srgbClr val="336600"/>
                </a:solidFill>
              </a:rPr>
              <a:t>System</a:t>
            </a:r>
            <a:r>
              <a:rPr lang="de-DE" dirty="0"/>
              <a:t>    </a:t>
            </a:r>
            <a:r>
              <a:rPr lang="de-DE" sz="2000" dirty="0"/>
              <a:t>Organisation</a:t>
            </a:r>
          </a:p>
          <a:p>
            <a:pPr>
              <a:spcBef>
                <a:spcPct val="10000"/>
              </a:spcBef>
            </a:pPr>
            <a:r>
              <a:rPr lang="de-DE" sz="2000" dirty="0"/>
              <a:t>                                      Struktur</a:t>
            </a:r>
          </a:p>
          <a:p>
            <a:pPr>
              <a:spcBef>
                <a:spcPct val="10000"/>
              </a:spcBef>
            </a:pPr>
            <a:endParaRPr lang="de-DE" sz="2000" dirty="0"/>
          </a:p>
          <a:p>
            <a:pPr>
              <a:spcBef>
                <a:spcPct val="10000"/>
              </a:spcBef>
            </a:pPr>
            <a:r>
              <a:rPr lang="de-DE" sz="2000" dirty="0"/>
              <a:t>                                                        Lebendes System :=</a:t>
            </a:r>
            <a:r>
              <a:rPr lang="de-DE" sz="2000" dirty="0" err="1"/>
              <a:t>Autopoietische</a:t>
            </a:r>
            <a:r>
              <a:rPr lang="de-DE" sz="2000" dirty="0"/>
              <a:t> </a:t>
            </a:r>
          </a:p>
          <a:p>
            <a:pPr>
              <a:spcBef>
                <a:spcPct val="10000"/>
              </a:spcBef>
            </a:pPr>
            <a:r>
              <a:rPr lang="de-DE" sz="2000" dirty="0"/>
              <a:t>                                                                                         Einheit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1331913" y="1844675"/>
            <a:ext cx="0" cy="3587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331913" y="2205038"/>
            <a:ext cx="576262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2916238" y="2420938"/>
            <a:ext cx="0" cy="4333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2916238" y="2852738"/>
            <a:ext cx="50323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899" name="AutoShape 13"/>
          <p:cNvSpPr>
            <a:spLocks/>
          </p:cNvSpPr>
          <p:nvPr/>
        </p:nvSpPr>
        <p:spPr bwMode="auto">
          <a:xfrm>
            <a:off x="5219700" y="3789363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4356100" y="3068638"/>
            <a:ext cx="0" cy="10795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4356100" y="4149725"/>
            <a:ext cx="7207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>
            <a:off x="2339975" y="3213100"/>
            <a:ext cx="3671888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2339975" y="3213100"/>
            <a:ext cx="0" cy="144463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011863" y="3213100"/>
            <a:ext cx="0" cy="144463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905" name="Rectangle 19"/>
          <p:cNvSpPr>
            <a:spLocks noChangeArrowheads="1"/>
          </p:cNvSpPr>
          <p:nvPr/>
        </p:nvSpPr>
        <p:spPr bwMode="auto">
          <a:xfrm>
            <a:off x="1979613" y="4508500"/>
            <a:ext cx="1150937" cy="431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H="1">
            <a:off x="2555875" y="4292600"/>
            <a:ext cx="2808288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2555875" y="4292600"/>
            <a:ext cx="0" cy="2159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>
            <a:off x="2555875" y="5084763"/>
            <a:ext cx="0" cy="115252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9" name="Line 23"/>
          <p:cNvSpPr>
            <a:spLocks noChangeShapeType="1"/>
          </p:cNvSpPr>
          <p:nvPr/>
        </p:nvSpPr>
        <p:spPr bwMode="auto">
          <a:xfrm>
            <a:off x="2555875" y="5734050"/>
            <a:ext cx="1873250" cy="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910" name="AutoShape 24"/>
          <p:cNvSpPr>
            <a:spLocks/>
          </p:cNvSpPr>
          <p:nvPr/>
        </p:nvSpPr>
        <p:spPr bwMode="auto">
          <a:xfrm>
            <a:off x="3203575" y="4581525"/>
            <a:ext cx="73025" cy="576263"/>
          </a:xfrm>
          <a:prstGeom prst="leftBrace">
            <a:avLst>
              <a:gd name="adj1" fmla="val 65761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1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1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1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01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1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1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01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01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1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1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1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1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10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10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DE4322-4408-4526-8EDA-0B122DE62823}" type="slidenum">
              <a:rPr lang="de-DE" smtClean="0"/>
              <a:pPr/>
              <a:t>23</a:t>
            </a:fld>
            <a:endParaRPr lang="de-DE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03350" y="4005263"/>
          <a:ext cx="6697663" cy="2305050"/>
        </p:xfrm>
        <a:graphic>
          <a:graphicData uri="http://schemas.openxmlformats.org/presentationml/2006/ole">
            <p:oleObj spid="_x0000_s4098" name="Document" r:id="rId4" imgW="5705280" imgH="2009520" progId="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051050" y="1341438"/>
          <a:ext cx="5184775" cy="2971800"/>
        </p:xfrm>
        <a:graphic>
          <a:graphicData uri="http://schemas.openxmlformats.org/presentationml/2006/ole">
            <p:oleObj spid="_x0000_s4099" name="Drawing" r:id="rId5" imgW="4552920" imgH="2971800" progId="Presentations.Drawing.15">
              <p:embed/>
            </p:oleObj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6264275" cy="1046163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00000"/>
                </a:solidFill>
              </a:rPr>
              <a:t>Exkurs: Das Autopoiese-Konzept</a:t>
            </a:r>
          </a:p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993300"/>
                </a:solidFill>
              </a:rPr>
              <a:t> nach H.R. Maturana und F.J. Varela (1987)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  <a:endParaRPr lang="en-US" smtClean="0"/>
          </a:p>
        </p:txBody>
      </p:sp>
      <p:sp>
        <p:nvSpPr>
          <p:cNvPr id="389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95DDD4-350D-46D9-AB50-150898D312D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8917" name="Textfeld 4"/>
          <p:cNvSpPr txBox="1">
            <a:spLocks noChangeArrowheads="1"/>
          </p:cNvSpPr>
          <p:nvPr/>
        </p:nvSpPr>
        <p:spPr bwMode="auto">
          <a:xfrm>
            <a:off x="971550" y="620713"/>
            <a:ext cx="7056438" cy="5842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Beobachten heißt Unterscheiden</a:t>
            </a:r>
          </a:p>
        </p:txBody>
      </p:sp>
      <p:sp>
        <p:nvSpPr>
          <p:cNvPr id="38918" name="Textfeld 5"/>
          <p:cNvSpPr txBox="1">
            <a:spLocks noChangeArrowheads="1"/>
          </p:cNvSpPr>
          <p:nvPr/>
        </p:nvSpPr>
        <p:spPr bwMode="auto">
          <a:xfrm>
            <a:off x="971550" y="1557338"/>
            <a:ext cx="7704138" cy="41544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/>
              <a:t> 	Das Nervensystem erzeugt andauernd </a:t>
            </a:r>
            <a:r>
              <a:rPr lang="de-DE" i="1">
                <a:solidFill>
                  <a:srgbClr val="C00000"/>
                </a:solidFill>
              </a:rPr>
              <a:t>Unterschiede</a:t>
            </a:r>
            <a:r>
              <a:rPr lang="de-DE"/>
              <a:t> 	zwischen den Operationen der eigenen Bestandteile.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/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/>
              <a:t> 	Unterschiede im psychischen Bereich stellen die 	</a:t>
            </a:r>
            <a:r>
              <a:rPr lang="de-DE" i="1">
                <a:solidFill>
                  <a:srgbClr val="C00000"/>
                </a:solidFill>
              </a:rPr>
              <a:t>Erfahrungen </a:t>
            </a:r>
            <a:r>
              <a:rPr lang="de-DE"/>
              <a:t>dar.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/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/>
              <a:t> 	Manche dieser Erfahrungen gelangen zum Bewusst-	sein und werden sprachlich zu </a:t>
            </a:r>
            <a:r>
              <a:rPr lang="de-DE" i="1">
                <a:solidFill>
                  <a:srgbClr val="C00000"/>
                </a:solidFill>
              </a:rPr>
              <a:t>Erkenntnissen</a:t>
            </a:r>
            <a:r>
              <a:rPr lang="de-DE"/>
              <a:t> verarbeitet.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/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/>
              <a:t> 	</a:t>
            </a:r>
            <a:r>
              <a:rPr lang="de-DE" i="1">
                <a:solidFill>
                  <a:srgbClr val="C00000"/>
                </a:solidFill>
              </a:rPr>
              <a:t>Beobachter</a:t>
            </a:r>
            <a:r>
              <a:rPr lang="de-DE"/>
              <a:t> sind Menschen, die Unterscheidungen in-	Sprache („linguierend“) hervorbringen.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399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359D04-0767-4715-8B13-326FC8F79869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de-DE">
                <a:solidFill>
                  <a:srgbClr val="663300"/>
                </a:solidFill>
                <a:latin typeface="Arial Standard"/>
              </a:rPr>
              <a:t>“</a:t>
            </a:r>
            <a:r>
              <a:rPr lang="de-DE" b="1">
                <a:solidFill>
                  <a:srgbClr val="663300"/>
                </a:solidFill>
                <a:latin typeface="Arial Standard"/>
              </a:rPr>
              <a:t>Beobachter” sind “linguierende” Lebewesen.</a:t>
            </a:r>
            <a:endParaRPr lang="de-DE">
              <a:solidFill>
                <a:srgbClr val="663300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000">
                <a:latin typeface="Arial Standard"/>
              </a:rPr>
              <a:t>Als Lebewesen sind sie autopoietisch organisiert, folglich autonom, operational geschlossen sowie ziel- und zeitlos.</a:t>
            </a:r>
          </a:p>
          <a:p>
            <a:pPr marL="742950" lvl="1" indent="-285750">
              <a:spcBef>
                <a:spcPct val="40000"/>
              </a:spcBef>
              <a:buFont typeface="Symbol" pitchFamily="18" charset="2"/>
              <a:buChar char="Þ"/>
            </a:pPr>
            <a:r>
              <a:rPr lang="de-DE">
                <a:solidFill>
                  <a:srgbClr val="CC3300"/>
                </a:solidFill>
                <a:latin typeface="Arial Standard"/>
              </a:rPr>
              <a:t>Bereich subjektbezogenen Erkennens</a:t>
            </a:r>
            <a:endParaRPr lang="de-DE" sz="2000">
              <a:solidFill>
                <a:srgbClr val="CC3300"/>
              </a:solidFill>
              <a:latin typeface="Arial Standard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000">
                <a:latin typeface="Arial Standard"/>
              </a:rPr>
              <a:t>Menschliche Lebensweise vollzieht sich „linguierend”, d.h. im Bereich der Verhaltenskoordinationen höherer Ordnung</a:t>
            </a:r>
          </a:p>
          <a:p>
            <a:pPr marL="742950" lvl="1" indent="-285750">
              <a:spcBef>
                <a:spcPct val="40000"/>
              </a:spcBef>
              <a:buFont typeface="Symbol" pitchFamily="18" charset="2"/>
              <a:buChar char="Þ"/>
            </a:pPr>
            <a:r>
              <a:rPr lang="de-DE">
                <a:solidFill>
                  <a:srgbClr val="CC3300"/>
                </a:solidFill>
                <a:latin typeface="Arial Standard"/>
              </a:rPr>
              <a:t>Bereich menschlicher Konsensualität und Gesellschaft</a:t>
            </a:r>
            <a:endParaRPr lang="de-DE" sz="2000">
              <a:solidFill>
                <a:srgbClr val="CC3300"/>
              </a:solidFill>
              <a:latin typeface="Arial Standard"/>
            </a:endParaRPr>
          </a:p>
          <a:p>
            <a:pPr marL="342900" indent="-342900">
              <a:spcBef>
                <a:spcPct val="50000"/>
              </a:spcBef>
              <a:buFont typeface="MT Extra" pitchFamily="18" charset="2"/>
              <a:buNone/>
            </a:pPr>
            <a:r>
              <a:rPr lang="de-DE" sz="2000" b="1">
                <a:solidFill>
                  <a:srgbClr val="663300"/>
                </a:solidFill>
                <a:latin typeface="Arial Standard"/>
              </a:rPr>
              <a:t>Es folgt:</a:t>
            </a:r>
            <a:endParaRPr lang="de-DE">
              <a:solidFill>
                <a:srgbClr val="663300"/>
              </a:solidFill>
              <a:latin typeface="Arial Standard"/>
            </a:endParaRPr>
          </a:p>
          <a:p>
            <a:pPr marL="342900" indent="-342900"/>
            <a:r>
              <a:rPr lang="de-DE">
                <a:latin typeface="Arial Standard"/>
              </a:rPr>
              <a:t>	“Beobachter” sind zugleich einsame Erzeuger ihrer Realitäten</a:t>
            </a:r>
            <a:r>
              <a:rPr lang="de-DE" b="1" i="1">
                <a:latin typeface="Arial Standard"/>
              </a:rPr>
              <a:t>	</a:t>
            </a:r>
            <a:r>
              <a:rPr lang="de-DE" b="1" i="1">
                <a:solidFill>
                  <a:srgbClr val="CC3300"/>
                </a:solidFill>
                <a:latin typeface="Arial Standard"/>
              </a:rPr>
              <a:t>und</a:t>
            </a:r>
            <a:r>
              <a:rPr lang="de-DE" b="1">
                <a:latin typeface="Arial Standard"/>
              </a:rPr>
              <a:t>  </a:t>
            </a:r>
          </a:p>
          <a:p>
            <a:pPr marL="342900" indent="-342900"/>
            <a:r>
              <a:rPr lang="de-DE" b="1">
                <a:latin typeface="Arial Standard"/>
              </a:rPr>
              <a:t>    </a:t>
            </a:r>
            <a:r>
              <a:rPr lang="de-DE">
                <a:latin typeface="Arial Standard"/>
              </a:rPr>
              <a:t>auf Konsensualität ausgerichtete, sozial konstituierte Lebewesen.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/>
          </a:p>
        </p:txBody>
      </p:sp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1447800" y="228600"/>
            <a:ext cx="65532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Grundlagen systemischer Therapie:</a:t>
            </a:r>
            <a:r>
              <a:rPr lang="de-DE" sz="3200">
                <a:solidFill>
                  <a:srgbClr val="FF3300"/>
                </a:solidFill>
              </a:rPr>
              <a:t/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3200">
                <a:solidFill>
                  <a:srgbClr val="FF3300"/>
                </a:solidFill>
              </a:rPr>
              <a:t> </a:t>
            </a:r>
            <a:r>
              <a:rPr lang="de-DE" sz="2800"/>
              <a:t>Beobachten und Beobachter</a:t>
            </a:r>
            <a:endParaRPr lang="de-DE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0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0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0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0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0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0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0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0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0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0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09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61FB48-E242-4F6C-95F8-6C0C7C700D1E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40965" name="Textfeld 4"/>
          <p:cNvSpPr txBox="1">
            <a:spLocks noChangeArrowheads="1"/>
          </p:cNvSpPr>
          <p:nvPr/>
        </p:nvSpPr>
        <p:spPr bwMode="auto">
          <a:xfrm>
            <a:off x="1187450" y="404813"/>
            <a:ext cx="6985000" cy="954087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Beispiele für </a:t>
            </a:r>
          </a:p>
          <a:p>
            <a:pPr algn="ctr"/>
            <a:r>
              <a:rPr lang="de-DE" sz="2800">
                <a:solidFill>
                  <a:srgbClr val="C00000"/>
                </a:solidFill>
              </a:rPr>
              <a:t>Verhaltenskoordination und „Linguieren“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187450" y="1916113"/>
            <a:ext cx="1871663" cy="1728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40967" name="Gerade Verbindung 15"/>
          <p:cNvCxnSpPr>
            <a:cxnSpLocks noChangeShapeType="1"/>
            <a:endCxn id="6" idx="2"/>
          </p:cNvCxnSpPr>
          <p:nvPr/>
        </p:nvCxnSpPr>
        <p:spPr bwMode="auto">
          <a:xfrm rot="5400000">
            <a:off x="1655762" y="3176588"/>
            <a:ext cx="9366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40968" name="Gerade Verbindung 17"/>
          <p:cNvCxnSpPr>
            <a:cxnSpLocks noChangeShapeType="1"/>
            <a:stCxn id="6" idx="0"/>
          </p:cNvCxnSpPr>
          <p:nvPr/>
        </p:nvCxnSpPr>
        <p:spPr bwMode="auto">
          <a:xfrm rot="16200000" flipH="1">
            <a:off x="1835150" y="2205038"/>
            <a:ext cx="649287" cy="71438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5" name="Freihandform 24"/>
          <p:cNvSpPr>
            <a:spLocks/>
          </p:cNvSpPr>
          <p:nvPr/>
        </p:nvSpPr>
        <p:spPr bwMode="auto">
          <a:xfrm>
            <a:off x="1476375" y="2924175"/>
            <a:ext cx="417513" cy="433388"/>
          </a:xfrm>
          <a:custGeom>
            <a:avLst/>
            <a:gdLst>
              <a:gd name="T0" fmla="*/ 295708 w 345648"/>
              <a:gd name="T1" fmla="*/ 176876 h 394586"/>
              <a:gd name="T2" fmla="*/ 755100 w 345648"/>
              <a:gd name="T3" fmla="*/ 117917 h 394586"/>
              <a:gd name="T4" fmla="*/ 984792 w 345648"/>
              <a:gd name="T5" fmla="*/ 58960 h 394586"/>
              <a:gd name="T6" fmla="*/ 1444161 w 345648"/>
              <a:gd name="T7" fmla="*/ 0 h 394586"/>
              <a:gd name="T8" fmla="*/ 1750411 w 345648"/>
              <a:gd name="T9" fmla="*/ 29478 h 394586"/>
              <a:gd name="T10" fmla="*/ 2056662 w 345648"/>
              <a:gd name="T11" fmla="*/ 176876 h 394586"/>
              <a:gd name="T12" fmla="*/ 2209790 w 345648"/>
              <a:gd name="T13" fmla="*/ 353751 h 394586"/>
              <a:gd name="T14" fmla="*/ 2286346 w 345648"/>
              <a:gd name="T15" fmla="*/ 442187 h 394586"/>
              <a:gd name="T16" fmla="*/ 2209790 w 345648"/>
              <a:gd name="T17" fmla="*/ 736983 h 394586"/>
              <a:gd name="T18" fmla="*/ 2133223 w 345648"/>
              <a:gd name="T19" fmla="*/ 825419 h 394586"/>
              <a:gd name="T20" fmla="*/ 1903533 w 345648"/>
              <a:gd name="T21" fmla="*/ 884377 h 394586"/>
              <a:gd name="T22" fmla="*/ 1214477 w 345648"/>
              <a:gd name="T23" fmla="*/ 943338 h 394586"/>
              <a:gd name="T24" fmla="*/ 984792 w 345648"/>
              <a:gd name="T25" fmla="*/ 972815 h 394586"/>
              <a:gd name="T26" fmla="*/ 601971 w 345648"/>
              <a:gd name="T27" fmla="*/ 1002294 h 394586"/>
              <a:gd name="T28" fmla="*/ 372278 w 345648"/>
              <a:gd name="T29" fmla="*/ 589581 h 394586"/>
              <a:gd name="T30" fmla="*/ 525409 w 345648"/>
              <a:gd name="T31" fmla="*/ 412710 h 394586"/>
              <a:gd name="T32" fmla="*/ 448843 w 345648"/>
              <a:gd name="T33" fmla="*/ 265312 h 394586"/>
              <a:gd name="T34" fmla="*/ 219158 w 345648"/>
              <a:gd name="T35" fmla="*/ 235831 h 394586"/>
              <a:gd name="T36" fmla="*/ 295708 w 345648"/>
              <a:gd name="T37" fmla="*/ 176876 h 3945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48"/>
              <a:gd name="T58" fmla="*/ 0 h 394586"/>
              <a:gd name="T59" fmla="*/ 345648 w 345648"/>
              <a:gd name="T60" fmla="*/ 394586 h 3945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48" h="394586">
                <a:moveTo>
                  <a:pt x="44706" y="69448"/>
                </a:moveTo>
                <a:cubicBezTo>
                  <a:pt x="58210" y="61731"/>
                  <a:pt x="93851" y="59834"/>
                  <a:pt x="114155" y="46298"/>
                </a:cubicBezTo>
                <a:cubicBezTo>
                  <a:pt x="125730" y="38582"/>
                  <a:pt x="136167" y="28799"/>
                  <a:pt x="148879" y="23149"/>
                </a:cubicBezTo>
                <a:cubicBezTo>
                  <a:pt x="171177" y="13239"/>
                  <a:pt x="218327" y="0"/>
                  <a:pt x="218327" y="0"/>
                </a:cubicBezTo>
                <a:cubicBezTo>
                  <a:pt x="233760" y="3858"/>
                  <a:pt x="250397" y="4460"/>
                  <a:pt x="264625" y="11574"/>
                </a:cubicBezTo>
                <a:cubicBezTo>
                  <a:pt x="278369" y="18446"/>
                  <a:pt x="306250" y="58932"/>
                  <a:pt x="310924" y="69448"/>
                </a:cubicBezTo>
                <a:cubicBezTo>
                  <a:pt x="320834" y="91746"/>
                  <a:pt x="326358" y="115747"/>
                  <a:pt x="334074" y="138896"/>
                </a:cubicBezTo>
                <a:lnTo>
                  <a:pt x="345648" y="173620"/>
                </a:lnTo>
                <a:cubicBezTo>
                  <a:pt x="341790" y="212202"/>
                  <a:pt x="339970" y="251043"/>
                  <a:pt x="334074" y="289367"/>
                </a:cubicBezTo>
                <a:cubicBezTo>
                  <a:pt x="332219" y="301426"/>
                  <a:pt x="330121" y="314564"/>
                  <a:pt x="322499" y="324091"/>
                </a:cubicBezTo>
                <a:cubicBezTo>
                  <a:pt x="313809" y="334954"/>
                  <a:pt x="300217" y="341019"/>
                  <a:pt x="287775" y="347240"/>
                </a:cubicBezTo>
                <a:cubicBezTo>
                  <a:pt x="256506" y="362874"/>
                  <a:pt x="215613" y="363277"/>
                  <a:pt x="183603" y="370390"/>
                </a:cubicBezTo>
                <a:cubicBezTo>
                  <a:pt x="171693" y="373037"/>
                  <a:pt x="160715" y="379005"/>
                  <a:pt x="148879" y="381964"/>
                </a:cubicBezTo>
                <a:cubicBezTo>
                  <a:pt x="129793" y="386735"/>
                  <a:pt x="110296" y="389681"/>
                  <a:pt x="91005" y="393539"/>
                </a:cubicBezTo>
                <a:cubicBezTo>
                  <a:pt x="0" y="370787"/>
                  <a:pt x="30529" y="394586"/>
                  <a:pt x="56281" y="231493"/>
                </a:cubicBezTo>
                <a:cubicBezTo>
                  <a:pt x="60087" y="207390"/>
                  <a:pt x="79431" y="162045"/>
                  <a:pt x="79431" y="162045"/>
                </a:cubicBezTo>
                <a:cubicBezTo>
                  <a:pt x="75573" y="142754"/>
                  <a:pt x="78769" y="120541"/>
                  <a:pt x="67856" y="104172"/>
                </a:cubicBezTo>
                <a:cubicBezTo>
                  <a:pt x="61088" y="94020"/>
                  <a:pt x="33132" y="104798"/>
                  <a:pt x="33132" y="92597"/>
                </a:cubicBezTo>
                <a:cubicBezTo>
                  <a:pt x="33132" y="80396"/>
                  <a:pt x="31202" y="77165"/>
                  <a:pt x="44706" y="69448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1476375" y="2276475"/>
            <a:ext cx="422275" cy="511175"/>
          </a:xfrm>
          <a:custGeom>
            <a:avLst/>
            <a:gdLst>
              <a:gd name="T0" fmla="*/ 143020 w 422982"/>
              <a:gd name="T1" fmla="*/ 177613 h 510174"/>
              <a:gd name="T2" fmla="*/ 165823 w 422982"/>
              <a:gd name="T3" fmla="*/ 106930 h 510174"/>
              <a:gd name="T4" fmla="*/ 177224 w 422982"/>
              <a:gd name="T5" fmla="*/ 71588 h 510174"/>
              <a:gd name="T6" fmla="*/ 200029 w 422982"/>
              <a:gd name="T7" fmla="*/ 48026 h 510174"/>
              <a:gd name="T8" fmla="*/ 222832 w 422982"/>
              <a:gd name="T9" fmla="*/ 12685 h 510174"/>
              <a:gd name="T10" fmla="*/ 257037 w 422982"/>
              <a:gd name="T11" fmla="*/ 906 h 510174"/>
              <a:gd name="T12" fmla="*/ 382455 w 422982"/>
              <a:gd name="T13" fmla="*/ 36246 h 510174"/>
              <a:gd name="T14" fmla="*/ 405259 w 422982"/>
              <a:gd name="T15" fmla="*/ 106930 h 510174"/>
              <a:gd name="T16" fmla="*/ 416661 w 422982"/>
              <a:gd name="T17" fmla="*/ 236517 h 510174"/>
              <a:gd name="T18" fmla="*/ 393857 w 422982"/>
              <a:gd name="T19" fmla="*/ 389667 h 510174"/>
              <a:gd name="T20" fmla="*/ 336847 w 422982"/>
              <a:gd name="T21" fmla="*/ 436789 h 510174"/>
              <a:gd name="T22" fmla="*/ 268440 w 422982"/>
              <a:gd name="T23" fmla="*/ 460349 h 510174"/>
              <a:gd name="T24" fmla="*/ 234235 w 422982"/>
              <a:gd name="T25" fmla="*/ 472132 h 510174"/>
              <a:gd name="T26" fmla="*/ 188627 w 422982"/>
              <a:gd name="T27" fmla="*/ 495692 h 510174"/>
              <a:gd name="T28" fmla="*/ 143020 w 422982"/>
              <a:gd name="T29" fmla="*/ 507473 h 510174"/>
              <a:gd name="T30" fmla="*/ 108815 w 422982"/>
              <a:gd name="T31" fmla="*/ 519255 h 510174"/>
              <a:gd name="T32" fmla="*/ 86012 w 422982"/>
              <a:gd name="T33" fmla="*/ 260076 h 510174"/>
              <a:gd name="T34" fmla="*/ 120216 w 422982"/>
              <a:gd name="T35" fmla="*/ 189395 h 510174"/>
              <a:gd name="T36" fmla="*/ 154421 w 422982"/>
              <a:gd name="T37" fmla="*/ 177613 h 510174"/>
              <a:gd name="T38" fmla="*/ 143020 w 422982"/>
              <a:gd name="T39" fmla="*/ 177613 h 5101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2982"/>
              <a:gd name="T61" fmla="*/ 0 h 510174"/>
              <a:gd name="T62" fmla="*/ 422982 w 422982"/>
              <a:gd name="T63" fmla="*/ 510174 h 5101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2982" h="510174">
                <a:moveTo>
                  <a:pt x="145189" y="174508"/>
                </a:moveTo>
                <a:lnTo>
                  <a:pt x="168338" y="105060"/>
                </a:lnTo>
                <a:cubicBezTo>
                  <a:pt x="172196" y="93485"/>
                  <a:pt x="171286" y="78963"/>
                  <a:pt x="179913" y="70336"/>
                </a:cubicBezTo>
                <a:cubicBezTo>
                  <a:pt x="187630" y="62619"/>
                  <a:pt x="196246" y="55708"/>
                  <a:pt x="203063" y="47186"/>
                </a:cubicBezTo>
                <a:cubicBezTo>
                  <a:pt x="211753" y="36323"/>
                  <a:pt x="215349" y="21152"/>
                  <a:pt x="226212" y="12462"/>
                </a:cubicBezTo>
                <a:cubicBezTo>
                  <a:pt x="235739" y="4840"/>
                  <a:pt x="249361" y="4746"/>
                  <a:pt x="260936" y="888"/>
                </a:cubicBezTo>
                <a:cubicBezTo>
                  <a:pt x="281589" y="3469"/>
                  <a:pt x="366000" y="0"/>
                  <a:pt x="388257" y="35612"/>
                </a:cubicBezTo>
                <a:cubicBezTo>
                  <a:pt x="401190" y="56304"/>
                  <a:pt x="411407" y="105060"/>
                  <a:pt x="411407" y="105060"/>
                </a:cubicBezTo>
                <a:cubicBezTo>
                  <a:pt x="415265" y="147500"/>
                  <a:pt x="422982" y="189766"/>
                  <a:pt x="422982" y="232381"/>
                </a:cubicBezTo>
                <a:cubicBezTo>
                  <a:pt x="422982" y="237954"/>
                  <a:pt x="419645" y="349830"/>
                  <a:pt x="399832" y="382852"/>
                </a:cubicBezTo>
                <a:cubicBezTo>
                  <a:pt x="391085" y="397430"/>
                  <a:pt x="354865" y="423415"/>
                  <a:pt x="341959" y="429151"/>
                </a:cubicBezTo>
                <a:cubicBezTo>
                  <a:pt x="319661" y="439061"/>
                  <a:pt x="295660" y="444584"/>
                  <a:pt x="272511" y="452300"/>
                </a:cubicBezTo>
                <a:cubicBezTo>
                  <a:pt x="260936" y="456158"/>
                  <a:pt x="248700" y="458419"/>
                  <a:pt x="237787" y="463875"/>
                </a:cubicBezTo>
                <a:cubicBezTo>
                  <a:pt x="222354" y="471591"/>
                  <a:pt x="207644" y="480966"/>
                  <a:pt x="191488" y="487024"/>
                </a:cubicBezTo>
                <a:cubicBezTo>
                  <a:pt x="176593" y="492610"/>
                  <a:pt x="160485" y="494229"/>
                  <a:pt x="145189" y="498599"/>
                </a:cubicBezTo>
                <a:cubicBezTo>
                  <a:pt x="133458" y="501951"/>
                  <a:pt x="122040" y="506316"/>
                  <a:pt x="110465" y="510174"/>
                </a:cubicBezTo>
                <a:cubicBezTo>
                  <a:pt x="0" y="473351"/>
                  <a:pt x="67111" y="508103"/>
                  <a:pt x="87316" y="255531"/>
                </a:cubicBezTo>
                <a:cubicBezTo>
                  <a:pt x="89694" y="225806"/>
                  <a:pt x="95765" y="201848"/>
                  <a:pt x="122040" y="186083"/>
                </a:cubicBezTo>
                <a:cubicBezTo>
                  <a:pt x="132502" y="179806"/>
                  <a:pt x="145189" y="178366"/>
                  <a:pt x="156764" y="174508"/>
                </a:cubicBezTo>
                <a:lnTo>
                  <a:pt x="145189" y="17450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0971" name="Ellipse 29"/>
          <p:cNvSpPr>
            <a:spLocks noChangeArrowheads="1"/>
          </p:cNvSpPr>
          <p:nvPr/>
        </p:nvSpPr>
        <p:spPr bwMode="auto">
          <a:xfrm>
            <a:off x="1692275" y="2420938"/>
            <a:ext cx="71438" cy="144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2" name="Ellipse 30"/>
          <p:cNvSpPr>
            <a:spLocks noChangeArrowheads="1"/>
          </p:cNvSpPr>
          <p:nvPr/>
        </p:nvSpPr>
        <p:spPr bwMode="auto">
          <a:xfrm>
            <a:off x="1692275" y="3141663"/>
            <a:ext cx="71438" cy="1428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Freihandform 32"/>
          <p:cNvSpPr/>
          <p:nvPr/>
        </p:nvSpPr>
        <p:spPr bwMode="auto">
          <a:xfrm>
            <a:off x="2555875" y="2565400"/>
            <a:ext cx="179388" cy="163513"/>
          </a:xfrm>
          <a:custGeom>
            <a:avLst/>
            <a:gdLst>
              <a:gd name="connsiteX0" fmla="*/ 1188 w 179178"/>
              <a:gd name="connsiteY0" fmla="*/ 0 h 163499"/>
              <a:gd name="connsiteX1" fmla="*/ 1188 w 179178"/>
              <a:gd name="connsiteY1" fmla="*/ 0 h 163499"/>
              <a:gd name="connsiteX2" fmla="*/ 12763 w 179178"/>
              <a:gd name="connsiteY2" fmla="*/ 138896 h 163499"/>
              <a:gd name="connsiteX3" fmla="*/ 47487 w 179178"/>
              <a:gd name="connsiteY3" fmla="*/ 162045 h 163499"/>
              <a:gd name="connsiteX4" fmla="*/ 128509 w 179178"/>
              <a:gd name="connsiteY4" fmla="*/ 138896 h 163499"/>
              <a:gd name="connsiteX5" fmla="*/ 140084 w 179178"/>
              <a:gd name="connsiteY5" fmla="*/ 104172 h 163499"/>
              <a:gd name="connsiteX6" fmla="*/ 174808 w 179178"/>
              <a:gd name="connsiteY6" fmla="*/ 69448 h 163499"/>
              <a:gd name="connsiteX7" fmla="*/ 163233 w 179178"/>
              <a:gd name="connsiteY7" fmla="*/ 23149 h 163499"/>
              <a:gd name="connsiteX8" fmla="*/ 128509 w 179178"/>
              <a:gd name="connsiteY8" fmla="*/ 11575 h 163499"/>
              <a:gd name="connsiteX9" fmla="*/ 1188 w 179178"/>
              <a:gd name="connsiteY9" fmla="*/ 0 h 1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78" h="163499">
                <a:moveTo>
                  <a:pt x="1188" y="0"/>
                </a:moveTo>
                <a:lnTo>
                  <a:pt x="1188" y="0"/>
                </a:lnTo>
                <a:cubicBezTo>
                  <a:pt x="5046" y="46299"/>
                  <a:pt x="0" y="94224"/>
                  <a:pt x="12763" y="138896"/>
                </a:cubicBezTo>
                <a:cubicBezTo>
                  <a:pt x="16585" y="152272"/>
                  <a:pt x="33716" y="160078"/>
                  <a:pt x="47487" y="162045"/>
                </a:cubicBezTo>
                <a:cubicBezTo>
                  <a:pt x="57663" y="163499"/>
                  <a:pt x="115477" y="143240"/>
                  <a:pt x="128509" y="138896"/>
                </a:cubicBezTo>
                <a:cubicBezTo>
                  <a:pt x="132367" y="127321"/>
                  <a:pt x="133316" y="114324"/>
                  <a:pt x="140084" y="104172"/>
                </a:cubicBezTo>
                <a:cubicBezTo>
                  <a:pt x="149164" y="90552"/>
                  <a:pt x="170311" y="85187"/>
                  <a:pt x="174808" y="69448"/>
                </a:cubicBezTo>
                <a:cubicBezTo>
                  <a:pt x="179178" y="54152"/>
                  <a:pt x="173171" y="35571"/>
                  <a:pt x="163233" y="23149"/>
                </a:cubicBezTo>
                <a:cubicBezTo>
                  <a:pt x="155611" y="13622"/>
                  <a:pt x="140660" y="12680"/>
                  <a:pt x="128509" y="11575"/>
                </a:cubicBezTo>
                <a:lnTo>
                  <a:pt x="118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 bwMode="auto">
          <a:xfrm>
            <a:off x="4067175" y="1916113"/>
            <a:ext cx="2017713" cy="17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36" name="Gerade Verbindung 35"/>
          <p:cNvCxnSpPr>
            <a:stCxn id="34" idx="0"/>
          </p:cNvCxnSpPr>
          <p:nvPr/>
        </p:nvCxnSpPr>
        <p:spPr bwMode="auto">
          <a:xfrm rot="16200000" flipH="1">
            <a:off x="4824413" y="2168525"/>
            <a:ext cx="576262" cy="714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>
            <a:endCxn id="34" idx="2"/>
          </p:cNvCxnSpPr>
          <p:nvPr/>
        </p:nvCxnSpPr>
        <p:spPr bwMode="auto">
          <a:xfrm rot="5400000">
            <a:off x="4680744" y="3177381"/>
            <a:ext cx="863600" cy="714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4498" name="Picture 2" descr="C:\Users\Kurt Ludewig\Pictures\Ele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205038"/>
            <a:ext cx="533400" cy="377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34499" name="Picture 3" descr="C:\Users\Kurt Ludewig\Pictures\Ele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24175"/>
            <a:ext cx="5699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hteck 41"/>
          <p:cNvSpPr/>
          <p:nvPr/>
        </p:nvSpPr>
        <p:spPr bwMode="auto">
          <a:xfrm>
            <a:off x="5508625" y="2565400"/>
            <a:ext cx="287338" cy="287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980" name="Rechteck 48"/>
          <p:cNvSpPr>
            <a:spLocks noChangeArrowheads="1"/>
          </p:cNvSpPr>
          <p:nvPr/>
        </p:nvSpPr>
        <p:spPr bwMode="auto">
          <a:xfrm>
            <a:off x="2627313" y="4076700"/>
            <a:ext cx="3240087" cy="20161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34500" name="Picture 4" descr="C:\Users\Kurt Ludewig\Pictures\Tü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197350"/>
            <a:ext cx="11398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 descr="C:\Users\Kurt Ludewig\Pictures\P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4221163"/>
            <a:ext cx="15113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6443663" y="2205038"/>
            <a:ext cx="2449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Verhaltens-</a:t>
            </a:r>
          </a:p>
          <a:p>
            <a:pPr algn="ctr"/>
            <a:r>
              <a:rPr lang="de-DE"/>
              <a:t>koordinationen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6443663" y="4292600"/>
            <a:ext cx="2305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„Linguieren“:</a:t>
            </a:r>
          </a:p>
          <a:p>
            <a:pPr algn="ctr"/>
            <a:r>
              <a:rPr lang="de-DE"/>
              <a:t>Verhaltens-koordination höherer Ordnung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2" grpId="0" animBg="1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198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E93D6-94A5-43B3-A189-4C84E350027C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331640" y="404664"/>
            <a:ext cx="62642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 sz="4000"/>
              <a:t>2.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4000"/>
              <a:t>  Systeme und              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4000"/>
              <a:t> 	Systemisches Denken</a:t>
            </a:r>
          </a:p>
        </p:txBody>
      </p:sp>
      <p:pic>
        <p:nvPicPr>
          <p:cNvPr id="6" name="Grafik 5" descr="1986 Tagung IGST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140968"/>
            <a:ext cx="2749644" cy="2583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30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A1C61-A75E-4863-9F91-813D8119E85B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1331913" y="260350"/>
            <a:ext cx="6408737" cy="588963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Einheiten und Systeme I</a:t>
            </a:r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611188" y="1412875"/>
            <a:ext cx="792162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CC3300"/>
                </a:solidFill>
              </a:rPr>
              <a:t>Einfache Einheit:</a:t>
            </a:r>
            <a:r>
              <a:rPr lang="de-DE"/>
              <a:t>       definiert durch Eigenschaften</a:t>
            </a:r>
          </a:p>
          <a:p>
            <a:pPr>
              <a:spcBef>
                <a:spcPct val="50000"/>
              </a:spcBef>
            </a:pPr>
            <a:r>
              <a:rPr lang="de-DE"/>
              <a:t>   Beobachten</a:t>
            </a:r>
          </a:p>
          <a:p>
            <a:r>
              <a:rPr lang="de-DE"/>
              <a:t>&lt;unterscheiden&gt;</a:t>
            </a:r>
          </a:p>
          <a:p>
            <a:pPr>
              <a:spcBef>
                <a:spcPct val="50000"/>
              </a:spcBef>
            </a:pPr>
            <a:r>
              <a:rPr lang="de-DE"/>
              <a:t>                                           </a:t>
            </a:r>
          </a:p>
          <a:p>
            <a:pPr>
              <a:spcBef>
                <a:spcPct val="50000"/>
              </a:spcBef>
            </a:pPr>
            <a:r>
              <a:rPr lang="de-DE"/>
              <a:t>                                          </a:t>
            </a:r>
            <a:r>
              <a:rPr lang="de-DE" b="1">
                <a:solidFill>
                  <a:srgbClr val="CC3300"/>
                </a:solidFill>
              </a:rPr>
              <a:t>EINHEIT</a:t>
            </a:r>
            <a:r>
              <a:rPr lang="de-DE"/>
              <a:t>                </a:t>
            </a:r>
            <a:r>
              <a:rPr lang="de-DE" b="1">
                <a:solidFill>
                  <a:srgbClr val="336600"/>
                </a:solidFill>
              </a:rPr>
              <a:t>UMWELT</a:t>
            </a:r>
          </a:p>
          <a:p>
            <a:pPr>
              <a:spcBef>
                <a:spcPct val="50000"/>
              </a:spcBef>
            </a:pPr>
            <a:endParaRPr lang="de-DE"/>
          </a:p>
          <a:p>
            <a:pPr>
              <a:spcBef>
                <a:spcPct val="25000"/>
              </a:spcBef>
            </a:pPr>
            <a:endParaRPr lang="de-DE"/>
          </a:p>
          <a:p>
            <a:pPr>
              <a:spcBef>
                <a:spcPct val="50000"/>
              </a:spcBef>
            </a:pPr>
            <a:r>
              <a:rPr lang="de-DE"/>
              <a:t>                                                     </a:t>
            </a:r>
            <a:r>
              <a:rPr lang="de-DE" b="1"/>
              <a:t>Einheit der Differenz</a:t>
            </a:r>
          </a:p>
          <a:p>
            <a:pPr>
              <a:spcBef>
                <a:spcPct val="50000"/>
              </a:spcBef>
            </a:pPr>
            <a:r>
              <a:rPr lang="de-DE"/>
              <a:t>                                                   </a:t>
            </a:r>
            <a:r>
              <a:rPr lang="de-DE" b="1">
                <a:solidFill>
                  <a:srgbClr val="CC3300"/>
                </a:solidFill>
              </a:rPr>
              <a:t>Differenz Einheit / Umwelt</a:t>
            </a:r>
            <a:r>
              <a:rPr lang="de-DE"/>
              <a:t> </a:t>
            </a:r>
          </a:p>
        </p:txBody>
      </p:sp>
      <p:sp>
        <p:nvSpPr>
          <p:cNvPr id="473101" name="Line 13"/>
          <p:cNvSpPr>
            <a:spLocks noChangeShapeType="1"/>
          </p:cNvSpPr>
          <p:nvPr/>
        </p:nvSpPr>
        <p:spPr bwMode="auto">
          <a:xfrm>
            <a:off x="2555875" y="2349500"/>
            <a:ext cx="1223963" cy="6477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73102" name="Oval 14"/>
          <p:cNvSpPr>
            <a:spLocks noChangeArrowheads="1"/>
          </p:cNvSpPr>
          <p:nvPr/>
        </p:nvSpPr>
        <p:spPr bwMode="auto">
          <a:xfrm>
            <a:off x="3563938" y="2781300"/>
            <a:ext cx="1944687" cy="1800225"/>
          </a:xfrm>
          <a:prstGeom prst="ellipse">
            <a:avLst/>
          </a:prstGeom>
          <a:solidFill>
            <a:srgbClr val="FFFFFF">
              <a:alpha val="30196"/>
            </a:srgbClr>
          </a:solidFill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7" name="AutoShape 15"/>
          <p:cNvSpPr>
            <a:spLocks noChangeArrowheads="1"/>
          </p:cNvSpPr>
          <p:nvPr/>
        </p:nvSpPr>
        <p:spPr bwMode="auto">
          <a:xfrm>
            <a:off x="5580063" y="3573463"/>
            <a:ext cx="719137" cy="215900"/>
          </a:xfrm>
          <a:prstGeom prst="leftRightArrow">
            <a:avLst>
              <a:gd name="adj1" fmla="val 50000"/>
              <a:gd name="adj2" fmla="val 66618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8" name="AutoShape 16"/>
          <p:cNvSpPr>
            <a:spLocks/>
          </p:cNvSpPr>
          <p:nvPr/>
        </p:nvSpPr>
        <p:spPr bwMode="auto">
          <a:xfrm rot="5400000">
            <a:off x="5904706" y="3104357"/>
            <a:ext cx="287337" cy="3384550"/>
          </a:xfrm>
          <a:prstGeom prst="rightBrace">
            <a:avLst>
              <a:gd name="adj1" fmla="val 98159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635375" y="5661025"/>
            <a:ext cx="792163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3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473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73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3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1" grpId="0" animBg="1"/>
      <p:bldP spid="473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40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8F306-5CAF-49B1-B4C0-7A207E7C19AF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1331913" y="404813"/>
            <a:ext cx="6408737" cy="588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Einheiten und Systeme II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2843213" y="162877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Differenzierung</a:t>
            </a:r>
          </a:p>
        </p:txBody>
      </p:sp>
      <p:sp>
        <p:nvSpPr>
          <p:cNvPr id="44039" name="Oval 14"/>
          <p:cNvSpPr>
            <a:spLocks noChangeArrowheads="1"/>
          </p:cNvSpPr>
          <p:nvPr/>
        </p:nvSpPr>
        <p:spPr bwMode="auto">
          <a:xfrm>
            <a:off x="1042988" y="2349500"/>
            <a:ext cx="2303462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4127" name="Oval 15"/>
          <p:cNvSpPr>
            <a:spLocks noChangeArrowheads="1"/>
          </p:cNvSpPr>
          <p:nvPr/>
        </p:nvSpPr>
        <p:spPr bwMode="auto">
          <a:xfrm>
            <a:off x="5076825" y="2420938"/>
            <a:ext cx="2232025" cy="20161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4128" name="Line 16"/>
          <p:cNvSpPr>
            <a:spLocks noChangeShapeType="1"/>
          </p:cNvSpPr>
          <p:nvPr/>
        </p:nvSpPr>
        <p:spPr bwMode="auto">
          <a:xfrm>
            <a:off x="6227763" y="2420938"/>
            <a:ext cx="0" cy="20161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4129" name="Text Box 17"/>
          <p:cNvSpPr txBox="1">
            <a:spLocks noChangeArrowheads="1"/>
          </p:cNvSpPr>
          <p:nvPr/>
        </p:nvSpPr>
        <p:spPr bwMode="auto">
          <a:xfrm>
            <a:off x="5364163" y="30686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CC3300"/>
                </a:solidFill>
              </a:rPr>
              <a:t>E</a:t>
            </a:r>
            <a:r>
              <a:rPr lang="de-DE" sz="4000" baseline="-25000">
                <a:solidFill>
                  <a:srgbClr val="CC3300"/>
                </a:solidFill>
              </a:rPr>
              <a:t>1</a:t>
            </a:r>
            <a:endParaRPr lang="de-DE" sz="4000">
              <a:solidFill>
                <a:srgbClr val="CC3300"/>
              </a:solidFill>
            </a:endParaRPr>
          </a:p>
        </p:txBody>
      </p:sp>
      <p:sp>
        <p:nvSpPr>
          <p:cNvPr id="474130" name="Text Box 18"/>
          <p:cNvSpPr txBox="1">
            <a:spLocks noChangeArrowheads="1"/>
          </p:cNvSpPr>
          <p:nvPr/>
        </p:nvSpPr>
        <p:spPr bwMode="auto">
          <a:xfrm>
            <a:off x="6372225" y="30686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E</a:t>
            </a:r>
            <a:r>
              <a:rPr lang="de-DE" sz="4000" baseline="-25000">
                <a:solidFill>
                  <a:srgbClr val="333399"/>
                </a:solidFill>
              </a:rPr>
              <a:t>2</a:t>
            </a:r>
            <a:endParaRPr lang="de-DE" sz="4000">
              <a:solidFill>
                <a:srgbClr val="333399"/>
              </a:solidFill>
            </a:endParaRPr>
          </a:p>
        </p:txBody>
      </p:sp>
      <p:sp>
        <p:nvSpPr>
          <p:cNvPr id="474131" name="Text Box 19"/>
          <p:cNvSpPr txBox="1">
            <a:spLocks noChangeArrowheads="1"/>
          </p:cNvSpPr>
          <p:nvPr/>
        </p:nvSpPr>
        <p:spPr bwMode="auto">
          <a:xfrm>
            <a:off x="5940425" y="1916113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74132" name="Text Box 20"/>
          <p:cNvSpPr txBox="1">
            <a:spLocks noChangeArrowheads="1"/>
          </p:cNvSpPr>
          <p:nvPr/>
        </p:nvSpPr>
        <p:spPr bwMode="auto">
          <a:xfrm>
            <a:off x="5292725" y="4005263"/>
            <a:ext cx="57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solidFill>
                  <a:srgbClr val="008000"/>
                </a:solidFill>
              </a:rPr>
              <a:t>G</a:t>
            </a:r>
          </a:p>
        </p:txBody>
      </p:sp>
      <p:sp>
        <p:nvSpPr>
          <p:cNvPr id="474133" name="AutoShape 21"/>
          <p:cNvSpPr>
            <a:spLocks noChangeArrowheads="1"/>
          </p:cNvSpPr>
          <p:nvPr/>
        </p:nvSpPr>
        <p:spPr bwMode="auto">
          <a:xfrm>
            <a:off x="3851275" y="3284538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4134" name="Text Box 22"/>
          <p:cNvSpPr txBox="1">
            <a:spLocks noChangeArrowheads="1"/>
          </p:cNvSpPr>
          <p:nvPr/>
        </p:nvSpPr>
        <p:spPr bwMode="auto">
          <a:xfrm>
            <a:off x="7019925" y="2060575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hlink"/>
                </a:solidFill>
              </a:rPr>
              <a:t>Relation</a:t>
            </a:r>
          </a:p>
        </p:txBody>
      </p:sp>
      <p:sp>
        <p:nvSpPr>
          <p:cNvPr id="474135" name="Text Box 23"/>
          <p:cNvSpPr txBox="1">
            <a:spLocks noChangeArrowheads="1"/>
          </p:cNvSpPr>
          <p:nvPr/>
        </p:nvSpPr>
        <p:spPr bwMode="auto">
          <a:xfrm>
            <a:off x="7308850" y="3213100"/>
            <a:ext cx="183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333399"/>
                </a:solidFill>
              </a:rPr>
              <a:t>Elemente</a:t>
            </a:r>
          </a:p>
        </p:txBody>
      </p:sp>
      <p:sp>
        <p:nvSpPr>
          <p:cNvPr id="474136" name="Text Box 24"/>
          <p:cNvSpPr txBox="1">
            <a:spLocks noChangeArrowheads="1"/>
          </p:cNvSpPr>
          <p:nvPr/>
        </p:nvSpPr>
        <p:spPr bwMode="auto">
          <a:xfrm>
            <a:off x="7019925" y="4076700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000"/>
                </a:solidFill>
              </a:rPr>
              <a:t>Grenze</a:t>
            </a:r>
          </a:p>
        </p:txBody>
      </p:sp>
      <p:sp>
        <p:nvSpPr>
          <p:cNvPr id="44050" name="Text Box 25"/>
          <p:cNvSpPr txBox="1">
            <a:spLocks noChangeArrowheads="1"/>
          </p:cNvSpPr>
          <p:nvPr/>
        </p:nvSpPr>
        <p:spPr bwMode="auto">
          <a:xfrm>
            <a:off x="250825" y="5013325"/>
            <a:ext cx="4103688" cy="52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 Einheit / Umwelt</a:t>
            </a:r>
          </a:p>
        </p:txBody>
      </p:sp>
      <p:sp>
        <p:nvSpPr>
          <p:cNvPr id="474138" name="Text Box 26"/>
          <p:cNvSpPr txBox="1">
            <a:spLocks noChangeArrowheads="1"/>
          </p:cNvSpPr>
          <p:nvPr/>
        </p:nvSpPr>
        <p:spPr bwMode="auto">
          <a:xfrm>
            <a:off x="4643438" y="5013325"/>
            <a:ext cx="4248150" cy="5286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 System / Umwelt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7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7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7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7" grpId="0" animBg="1"/>
      <p:bldP spid="474128" grpId="0" animBg="1"/>
      <p:bldP spid="474129" grpId="0"/>
      <p:bldP spid="474130" grpId="0"/>
      <p:bldP spid="474131" grpId="0"/>
      <p:bldP spid="474132" grpId="0"/>
      <p:bldP spid="474133" grpId="0" animBg="1"/>
      <p:bldP spid="474134" grpId="0"/>
      <p:bldP spid="474135" grpId="0"/>
      <p:bldP spid="474136" grpId="0"/>
      <p:bldP spid="474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25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5FF17-7952-4FDF-9539-310ACF8BF460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124075" y="2781300"/>
            <a:ext cx="4895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>
                <a:solidFill>
                  <a:srgbClr val="333399"/>
                </a:solidFill>
              </a:rPr>
              <a:t>Literaturhinweise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50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7A95A-0B28-4D19-BE7F-3A142B67A91A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331913" y="404813"/>
            <a:ext cx="6408737" cy="588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Einheiten und Systeme III</a:t>
            </a:r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916238" y="2060575"/>
            <a:ext cx="2232025" cy="20161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3995738" y="2060575"/>
            <a:ext cx="0" cy="2016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132138" y="2708275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CC3300"/>
                </a:solidFill>
              </a:rPr>
              <a:t>E</a:t>
            </a:r>
            <a:r>
              <a:rPr lang="de-DE" sz="4000" baseline="-25000">
                <a:solidFill>
                  <a:srgbClr val="CC3300"/>
                </a:solidFill>
              </a:rPr>
              <a:t>1</a:t>
            </a:r>
            <a:endParaRPr lang="de-DE" sz="4000">
              <a:solidFill>
                <a:srgbClr val="CC3300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140200" y="2708275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E</a:t>
            </a:r>
            <a:r>
              <a:rPr lang="de-DE" sz="4000" baseline="-25000">
                <a:solidFill>
                  <a:srgbClr val="333399"/>
                </a:solidFill>
              </a:rPr>
              <a:t>2</a:t>
            </a:r>
            <a:endParaRPr lang="de-DE" sz="4000">
              <a:solidFill>
                <a:srgbClr val="333399"/>
              </a:solidFill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779838" y="1628775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276600" y="3644900"/>
            <a:ext cx="57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solidFill>
                  <a:srgbClr val="008000"/>
                </a:solidFill>
              </a:rPr>
              <a:t>G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580063" y="2133600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chemeClr val="hlink"/>
                </a:solidFill>
              </a:rPr>
              <a:t>R = Relation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580063" y="2924175"/>
            <a:ext cx="2519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chemeClr val="bg1"/>
                </a:solidFill>
              </a:rPr>
              <a:t>E = Elemente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580063" y="3860800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008000"/>
                </a:solidFill>
              </a:rPr>
              <a:t>G = Grenze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27088" y="4724400"/>
            <a:ext cx="7705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>
                <a:solidFill>
                  <a:srgbClr val="333399"/>
                </a:solidFill>
              </a:rPr>
              <a:t>System :=  </a:t>
            </a:r>
            <a:r>
              <a:rPr lang="de-DE" sz="3600">
                <a:solidFill>
                  <a:srgbClr val="333399"/>
                </a:solidFill>
              </a:rPr>
              <a:t>abgegrenztes Gebilde</a:t>
            </a:r>
          </a:p>
          <a:p>
            <a:r>
              <a:rPr lang="de-DE" sz="3600">
                <a:solidFill>
                  <a:srgbClr val="333399"/>
                </a:solidFill>
              </a:rPr>
              <a:t>	 	   aus relationierten Elementen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60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F08ED4-8B87-436E-A93B-73A63F976F8A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827088" y="838200"/>
            <a:ext cx="7707312" cy="532765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>
                <a:solidFill>
                  <a:srgbClr val="800080"/>
                </a:solidFill>
              </a:rPr>
              <a:t>Interdisziplinäre Denkbewegung</a:t>
            </a:r>
            <a:r>
              <a:rPr lang="de-DE">
                <a:solidFill>
                  <a:srgbClr val="800080"/>
                </a:solidFill>
              </a:rPr>
              <a:t>:</a:t>
            </a:r>
          </a:p>
          <a:p>
            <a:pPr marL="342900" indent="-342900">
              <a:spcBef>
                <a:spcPct val="10000"/>
              </a:spcBef>
            </a:pPr>
            <a:r>
              <a:rPr lang="de-DE">
                <a:solidFill>
                  <a:srgbClr val="333399"/>
                </a:solidFill>
              </a:rPr>
              <a:t>     u.a. Systemtheorie, Selbstorganisation, Kybernetik, Auto-poiesis, Synergetik, Theorie dissipative Strukturen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>
                <a:solidFill>
                  <a:srgbClr val="800080"/>
                </a:solidFill>
              </a:rPr>
              <a:t>Gegenstand:</a:t>
            </a:r>
            <a:r>
              <a:rPr lang="de-DE">
                <a:solidFill>
                  <a:srgbClr val="333399"/>
                </a:solidFill>
              </a:rPr>
              <a:t>  </a:t>
            </a:r>
          </a:p>
          <a:p>
            <a:pPr marL="342900" indent="-342900">
              <a:spcBef>
                <a:spcPct val="10000"/>
              </a:spcBef>
            </a:pPr>
            <a:r>
              <a:rPr lang="de-DE">
                <a:solidFill>
                  <a:srgbClr val="333399"/>
                </a:solidFill>
              </a:rPr>
              <a:t>     </a:t>
            </a:r>
            <a:r>
              <a:rPr lang="de-DE" b="1">
                <a:solidFill>
                  <a:srgbClr val="CC3300"/>
                </a:solidFill>
              </a:rPr>
              <a:t>Komplexität</a:t>
            </a:r>
            <a:r>
              <a:rPr lang="de-DE">
                <a:solidFill>
                  <a:srgbClr val="333399"/>
                </a:solidFill>
              </a:rPr>
              <a:t> und Vernetzung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>
                <a:solidFill>
                  <a:srgbClr val="800080"/>
                </a:solidFill>
              </a:rPr>
              <a:t>Ziel:</a:t>
            </a:r>
          </a:p>
          <a:p>
            <a:pPr marL="342900" indent="-342900">
              <a:spcBef>
                <a:spcPct val="10000"/>
              </a:spcBef>
            </a:pPr>
            <a:r>
              <a:rPr lang="de-DE">
                <a:solidFill>
                  <a:srgbClr val="333399"/>
                </a:solidFill>
              </a:rPr>
              <a:t>    „</a:t>
            </a:r>
            <a:r>
              <a:rPr lang="de-DE" i="1">
                <a:solidFill>
                  <a:srgbClr val="333399"/>
                </a:solidFill>
              </a:rPr>
              <a:t>komplexitätserhaltende Komplexitätsreduktion“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>
                <a:solidFill>
                  <a:srgbClr val="800080"/>
                </a:solidFill>
              </a:rPr>
              <a:t>Menschenbild:</a:t>
            </a:r>
            <a:r>
              <a:rPr lang="de-DE">
                <a:solidFill>
                  <a:srgbClr val="333399"/>
                </a:solidFill>
              </a:rPr>
              <a:t> </a:t>
            </a:r>
          </a:p>
          <a:p>
            <a:pPr marL="342900" indent="-342900">
              <a:spcBef>
                <a:spcPct val="10000"/>
              </a:spcBef>
            </a:pPr>
            <a:r>
              <a:rPr lang="de-DE">
                <a:solidFill>
                  <a:srgbClr val="333399"/>
                </a:solidFill>
              </a:rPr>
              <a:t>	Polysystemisches Lebewesen, das zugleich biologisch selbst-ständig, psychisch polyphren </a:t>
            </a:r>
            <a:r>
              <a:rPr lang="de-DE" b="1" i="1" u="sng">
                <a:solidFill>
                  <a:srgbClr val="CC3300"/>
                </a:solidFill>
              </a:rPr>
              <a:t>und</a:t>
            </a:r>
            <a:r>
              <a:rPr lang="de-DE">
                <a:solidFill>
                  <a:srgbClr val="CC3300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kommunikativ vielfältig eingebunden ist.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>
                <a:solidFill>
                  <a:srgbClr val="800080"/>
                </a:solidFill>
              </a:rPr>
              <a:t>Erkenntnistheorie:</a:t>
            </a:r>
            <a:r>
              <a:rPr lang="de-DE">
                <a:solidFill>
                  <a:srgbClr val="333399"/>
                </a:solidFill>
              </a:rPr>
              <a:t>    </a:t>
            </a:r>
          </a:p>
          <a:p>
            <a:pPr marL="342900" indent="-342900">
              <a:spcBef>
                <a:spcPct val="10000"/>
              </a:spcBef>
            </a:pPr>
            <a:r>
              <a:rPr lang="de-DE">
                <a:solidFill>
                  <a:srgbClr val="333399"/>
                </a:solidFill>
              </a:rPr>
              <a:t>     Theorie des Beobachtens bzw. Beobachter-Theorie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>
              <a:solidFill>
                <a:srgbClr val="333399"/>
              </a:solidFill>
            </a:endParaRP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2209800" y="228600"/>
            <a:ext cx="4724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Systemisches Denken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8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8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8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8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8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8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71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6FEC96-11D3-4B1A-8759-CC7294EAF898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258888" y="2349500"/>
            <a:ext cx="6337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3.</a:t>
            </a:r>
          </a:p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Das systemische Prinzip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813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81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DF0B4-F12C-47D4-AE0F-0D3383A35942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638800" cy="1143000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4000" smtClean="0">
                <a:solidFill>
                  <a:schemeClr val="hlink"/>
                </a:solidFill>
              </a:rPr>
              <a:t> </a:t>
            </a:r>
            <a:r>
              <a:rPr lang="de-DE" sz="4000" smtClean="0">
                <a:solidFill>
                  <a:srgbClr val="C00000"/>
                </a:solidFill>
              </a:rPr>
              <a:t>Systemisches Denken </a:t>
            </a:r>
            <a:r>
              <a:rPr lang="de-DE" sz="4000" smtClean="0">
                <a:solidFill>
                  <a:srgbClr val="CC3300"/>
                </a:solidFill>
              </a:rPr>
              <a:t/>
            </a:r>
            <a:br>
              <a:rPr lang="de-DE" sz="40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CC3300"/>
                </a:solidFill>
              </a:rPr>
              <a:t>- das systemische Prinzip -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solidFill>
            <a:srgbClr val="CCFFFF"/>
          </a:solidFill>
          <a:ln w="38100" cmpd="dbl"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smtClean="0"/>
              <a:t>Menschen sind konstitutiv veranlagt, ihre biologische  Individualität durch </a:t>
            </a:r>
            <a:r>
              <a:rPr lang="de-DE" sz="2400" u="sng" smtClean="0"/>
              <a:t>Konsensualisierung</a:t>
            </a:r>
            <a:r>
              <a:rPr lang="de-DE" sz="2400" smtClean="0"/>
              <a:t> zu überschreiten.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smtClean="0"/>
              <a:t>Dafür benötigen sie existentiell andere, denen </a:t>
            </a:r>
            <a:r>
              <a:rPr lang="de-DE" sz="2400" u="sng" smtClean="0"/>
              <a:t>Gleich-artigkeit</a:t>
            </a:r>
            <a:r>
              <a:rPr lang="de-DE" sz="2400" smtClean="0"/>
              <a:t> zugeschrieben wird.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smtClean="0"/>
              <a:t>Erkennen heißt Unterscheiden. </a:t>
            </a:r>
            <a:r>
              <a:rPr lang="de-DE" sz="2400" b="1" smtClean="0">
                <a:solidFill>
                  <a:srgbClr val="CC3300"/>
                </a:solidFill>
              </a:rPr>
              <a:t>ICH</a:t>
            </a:r>
            <a:r>
              <a:rPr lang="de-DE" sz="2400" smtClean="0"/>
              <a:t> kann als ICH erst im Unterschied zu einem anderen Ich, also einem </a:t>
            </a:r>
            <a:r>
              <a:rPr lang="de-DE" sz="2400" b="1" smtClean="0">
                <a:solidFill>
                  <a:srgbClr val="CC3300"/>
                </a:solidFill>
              </a:rPr>
              <a:t>DU</a:t>
            </a:r>
            <a:r>
              <a:rPr lang="de-DE" sz="2400" smtClean="0"/>
              <a:t>, ent-stehen. Dabei: Ich und Du &lt;=&gt; </a:t>
            </a:r>
            <a:r>
              <a:rPr lang="de-DE" sz="2400" b="1" smtClean="0">
                <a:solidFill>
                  <a:srgbClr val="CC3300"/>
                </a:solidFill>
              </a:rPr>
              <a:t>WIR</a:t>
            </a:r>
            <a:r>
              <a:rPr lang="de-DE" sz="2400" smtClean="0"/>
              <a:t>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smtClean="0"/>
              <a:t>Erst im</a:t>
            </a:r>
            <a:r>
              <a:rPr lang="de-DE" sz="2400" smtClean="0">
                <a:solidFill>
                  <a:srgbClr val="333399"/>
                </a:solidFill>
              </a:rPr>
              <a:t> </a:t>
            </a:r>
            <a:r>
              <a:rPr lang="de-DE" sz="2400" smtClean="0"/>
              <a:t>WIR</a:t>
            </a:r>
            <a:r>
              <a:rPr lang="de-DE" sz="2400" smtClean="0">
                <a:solidFill>
                  <a:srgbClr val="CC3300"/>
                </a:solidFill>
              </a:rPr>
              <a:t> &lt;</a:t>
            </a:r>
            <a:r>
              <a:rPr lang="de-DE" sz="2400" b="1" i="1" u="sng" smtClean="0">
                <a:solidFill>
                  <a:srgbClr val="CC3300"/>
                </a:solidFill>
              </a:rPr>
              <a:t>Soziales System</a:t>
            </a:r>
            <a:r>
              <a:rPr lang="de-DE" sz="2400" smtClean="0">
                <a:solidFill>
                  <a:srgbClr val="CC3300"/>
                </a:solidFill>
              </a:rPr>
              <a:t>&gt;</a:t>
            </a:r>
            <a:r>
              <a:rPr lang="de-DE" sz="2400" smtClean="0">
                <a:solidFill>
                  <a:srgbClr val="333399"/>
                </a:solidFill>
              </a:rPr>
              <a:t> </a:t>
            </a:r>
            <a:r>
              <a:rPr lang="de-DE" sz="2400" smtClean="0"/>
              <a:t>entsteht das Menschsein</a:t>
            </a:r>
            <a:r>
              <a:rPr lang="de-DE" sz="240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smtClean="0"/>
              <a:t>Das </a:t>
            </a:r>
            <a:r>
              <a:rPr lang="de-DE" sz="2400" b="1" smtClean="0">
                <a:solidFill>
                  <a:srgbClr val="CC3300"/>
                </a:solidFill>
              </a:rPr>
              <a:t>WIR</a:t>
            </a:r>
            <a:r>
              <a:rPr lang="de-DE" sz="2400" smtClean="0"/>
              <a:t> hebt in sich die biologisch-individuelle </a:t>
            </a:r>
            <a:r>
              <a:rPr lang="de-DE" sz="2400" b="1" i="1" smtClean="0">
                <a:solidFill>
                  <a:srgbClr val="CC3300"/>
                </a:solidFill>
              </a:rPr>
              <a:t>und</a:t>
            </a:r>
            <a:r>
              <a:rPr lang="de-DE" sz="2400" smtClean="0">
                <a:solidFill>
                  <a:srgbClr val="CC3300"/>
                </a:solidFill>
              </a:rPr>
              <a:t> </a:t>
            </a:r>
            <a:r>
              <a:rPr lang="de-DE" sz="2400" smtClean="0"/>
              <a:t>die sozial-kommunikative Identität des Menschen auf</a:t>
            </a:r>
            <a:r>
              <a:rPr lang="de-DE" sz="2400" smtClean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smtClean="0">
                <a:solidFill>
                  <a:srgbClr val="333399"/>
                </a:solidFill>
              </a:rPr>
              <a:t>    			</a:t>
            </a:r>
            <a:r>
              <a:rPr lang="de-DE" sz="2400" smtClean="0">
                <a:solidFill>
                  <a:srgbClr val="CC3300"/>
                </a:solidFill>
              </a:rPr>
              <a:t>=&gt; </a:t>
            </a:r>
            <a:r>
              <a:rPr lang="de-DE" sz="2400" b="1" i="1" smtClean="0">
                <a:solidFill>
                  <a:srgbClr val="CC3300"/>
                </a:solidFill>
              </a:rPr>
              <a:t>das systemische Prinzip</a:t>
            </a:r>
            <a:r>
              <a:rPr lang="de-DE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491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29EEF2-FB53-4249-A239-0AD0F2E2B5E4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1524000" y="304800"/>
            <a:ext cx="5638800" cy="11430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chemeClr val="hlink"/>
                </a:solidFill>
              </a:rPr>
              <a:t> </a:t>
            </a:r>
            <a:r>
              <a:rPr lang="de-DE" sz="3600">
                <a:solidFill>
                  <a:srgbClr val="C00000"/>
                </a:solidFill>
              </a:rPr>
              <a:t>Systemisches Denken </a:t>
            </a:r>
            <a:r>
              <a:rPr lang="de-DE" sz="3600">
                <a:solidFill>
                  <a:srgbClr val="CC3300"/>
                </a:solidFill>
              </a:rPr>
              <a:t/>
            </a:r>
            <a:br>
              <a:rPr lang="de-DE" sz="3600">
                <a:solidFill>
                  <a:srgbClr val="CC3300"/>
                </a:solidFill>
              </a:rPr>
            </a:br>
            <a:r>
              <a:rPr lang="de-DE" sz="2800">
                <a:solidFill>
                  <a:srgbClr val="CC3300"/>
                </a:solidFill>
              </a:rPr>
              <a:t>- ethische Folgerungen -</a:t>
            </a:r>
            <a:endParaRPr lang="de-DE" sz="4400">
              <a:solidFill>
                <a:srgbClr val="CC3300"/>
              </a:solidFill>
            </a:endParaRP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827088" y="1885950"/>
            <a:ext cx="7488237" cy="1992313"/>
          </a:xfrm>
          <a:prstGeom prst="rect">
            <a:avLst/>
          </a:prstGeom>
          <a:solidFill>
            <a:srgbClr val="FF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de-DE" sz="2800">
                <a:solidFill>
                  <a:srgbClr val="CC3300"/>
                </a:solidFill>
                <a:latin typeface="Arial" pitchFamily="34" charset="0"/>
              </a:rPr>
              <a:t>Grundmatrix menschlicher Existenz</a:t>
            </a:r>
          </a:p>
          <a:p>
            <a:pPr>
              <a:lnSpc>
                <a:spcPct val="70000"/>
              </a:lnSpc>
            </a:pPr>
            <a:endParaRPr lang="de-DE" sz="4000">
              <a:latin typeface="Arial" pitchFamily="34" charset="0"/>
            </a:endParaRPr>
          </a:p>
          <a:p>
            <a:r>
              <a:rPr lang="de-DE" sz="4000">
                <a:latin typeface="Arial" pitchFamily="34" charset="0"/>
              </a:rPr>
              <a:t>ICH</a:t>
            </a:r>
            <a:r>
              <a:rPr lang="de-DE" sz="4000" baseline="-25000">
                <a:latin typeface="Arial" pitchFamily="34" charset="0"/>
              </a:rPr>
              <a:t>DU</a:t>
            </a:r>
            <a:r>
              <a:rPr lang="de-DE" sz="4000">
                <a:latin typeface="Arial" pitchFamily="34" charset="0"/>
              </a:rPr>
              <a:t> / DU</a:t>
            </a:r>
            <a:r>
              <a:rPr lang="de-DE" sz="4000" baseline="-25000">
                <a:latin typeface="Arial" pitchFamily="34" charset="0"/>
              </a:rPr>
              <a:t>ICH</a:t>
            </a:r>
            <a:r>
              <a:rPr lang="de-DE" sz="4000">
                <a:latin typeface="Arial" pitchFamily="34" charset="0"/>
              </a:rPr>
              <a:t>           WIR</a:t>
            </a:r>
            <a:r>
              <a:rPr lang="de-DE" sz="4000" baseline="-25000">
                <a:latin typeface="Arial" pitchFamily="34" charset="0"/>
              </a:rPr>
              <a:t>ICH/DU</a:t>
            </a:r>
            <a:r>
              <a:rPr lang="de-DE" sz="4000">
                <a:latin typeface="Arial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de-DE" sz="4000">
              <a:latin typeface="Arial" pitchFamily="34" charset="0"/>
            </a:endParaRPr>
          </a:p>
        </p:txBody>
      </p:sp>
      <p:sp>
        <p:nvSpPr>
          <p:cNvPr id="49159" name="Line 4"/>
          <p:cNvSpPr>
            <a:spLocks noChangeShapeType="1"/>
          </p:cNvSpPr>
          <p:nvPr/>
        </p:nvSpPr>
        <p:spPr bwMode="auto">
          <a:xfrm>
            <a:off x="4787900" y="2852738"/>
            <a:ext cx="5048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0" name="Line 5"/>
          <p:cNvSpPr>
            <a:spLocks noChangeShapeType="1"/>
          </p:cNvSpPr>
          <p:nvPr/>
        </p:nvSpPr>
        <p:spPr bwMode="auto">
          <a:xfrm flipH="1">
            <a:off x="4787900" y="3068638"/>
            <a:ext cx="5048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900113" y="429260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>
                <a:latin typeface="Arial" pitchFamily="34" charset="0"/>
              </a:rPr>
              <a:t>Ethische Folgerungen:</a:t>
            </a:r>
          </a:p>
          <a:p>
            <a:pPr>
              <a:spcBef>
                <a:spcPct val="50000"/>
              </a:spcBef>
            </a:pP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Akzeptanz:</a:t>
            </a:r>
            <a:r>
              <a:rPr lang="de-DE">
                <a:latin typeface="Arial" pitchFamily="34" charset="0"/>
              </a:rPr>
              <a:t>  Achte die Vielfalt individueller Welten!</a:t>
            </a:r>
          </a:p>
          <a:p>
            <a:pPr>
              <a:spcBef>
                <a:spcPct val="50000"/>
              </a:spcBef>
            </a:pP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Respekt   :</a:t>
            </a:r>
            <a:r>
              <a:rPr lang="de-DE">
                <a:latin typeface="Arial" pitchFamily="34" charset="0"/>
              </a:rPr>
              <a:t>   Achte den anderen als ebenbürtig!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2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2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  <a:endParaRPr lang="en-US"/>
          </a:p>
        </p:txBody>
      </p:sp>
      <p:sp>
        <p:nvSpPr>
          <p:cNvPr id="378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DDF2D9-38B4-4DBA-A9C6-FD0DB27280B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683568" y="476672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smtClean="0">
                <a:solidFill>
                  <a:srgbClr val="800080"/>
                </a:solidFill>
              </a:rPr>
              <a:t>b.  Sozialtheoretische </a:t>
            </a:r>
            <a:r>
              <a:rPr lang="de-DE" sz="3600">
                <a:solidFill>
                  <a:srgbClr val="800080"/>
                </a:solidFill>
              </a:rPr>
              <a:t>Grundlagen:</a:t>
            </a:r>
          </a:p>
          <a:p>
            <a:pPr algn="ctr">
              <a:spcBef>
                <a:spcPct val="50000"/>
              </a:spcBef>
            </a:pPr>
            <a:r>
              <a:rPr lang="de-DE" sz="3200" smtClean="0">
                <a:solidFill>
                  <a:srgbClr val="333399"/>
                </a:solidFill>
              </a:rPr>
              <a:t>Kommunikation / Soziale Systeme </a:t>
            </a:r>
            <a:endParaRPr lang="de-DE" sz="3200">
              <a:solidFill>
                <a:srgbClr val="333399"/>
              </a:solidFill>
            </a:endParaRPr>
          </a:p>
        </p:txBody>
      </p:sp>
      <p:pic>
        <p:nvPicPr>
          <p:cNvPr id="6" name="Grafik 5" descr="1990 ISS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924164"/>
            <a:ext cx="2952328" cy="40366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28184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smtClean="0">
                <a:solidFill>
                  <a:srgbClr val="000066"/>
                </a:solidFill>
              </a:rPr>
              <a:t>Niklas Luhmann Hamburg 1990</a:t>
            </a:r>
            <a:endParaRPr lang="de-DE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12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801AF-46A1-4562-A13D-C549EAE62A0F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195513" y="2060575"/>
            <a:ext cx="50403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Einführung:</a:t>
            </a:r>
          </a:p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Modelle sozialer 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22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DAA43F-0D17-4168-8DD0-260A02BAA078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1331913" y="333375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00000"/>
                </a:solidFill>
              </a:rPr>
              <a:t>Modelle sozialer Systeme I</a:t>
            </a:r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1692275" y="1989138"/>
            <a:ext cx="1366838" cy="935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4356100" y="206057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1692275" y="414972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4356100" y="414972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3132138" y="2492375"/>
            <a:ext cx="1152525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>
            <a:off x="5003800" y="3068638"/>
            <a:ext cx="0" cy="9366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0276" name="Line 20"/>
          <p:cNvSpPr>
            <a:spLocks noChangeShapeType="1"/>
          </p:cNvSpPr>
          <p:nvPr/>
        </p:nvSpPr>
        <p:spPr bwMode="auto">
          <a:xfrm flipH="1">
            <a:off x="3132138" y="4652963"/>
            <a:ext cx="1152525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0277" name="Line 21"/>
          <p:cNvSpPr>
            <a:spLocks noChangeShapeType="1"/>
          </p:cNvSpPr>
          <p:nvPr/>
        </p:nvSpPr>
        <p:spPr bwMode="auto">
          <a:xfrm flipV="1">
            <a:off x="2268538" y="3068638"/>
            <a:ext cx="0" cy="10080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0278" name="AutoShape 22"/>
          <p:cNvSpPr>
            <a:spLocks noChangeArrowheads="1"/>
          </p:cNvSpPr>
          <p:nvPr/>
        </p:nvSpPr>
        <p:spPr bwMode="auto">
          <a:xfrm>
            <a:off x="6011863" y="45815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7019925" y="4508500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Intervention</a:t>
            </a:r>
          </a:p>
        </p:txBody>
      </p:sp>
      <p:sp>
        <p:nvSpPr>
          <p:cNvPr id="52240" name="Text Box 24"/>
          <p:cNvSpPr txBox="1">
            <a:spLocks noChangeArrowheads="1"/>
          </p:cNvSpPr>
          <p:nvPr/>
        </p:nvSpPr>
        <p:spPr bwMode="auto">
          <a:xfrm>
            <a:off x="1547813" y="1196975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Modell „Mobilé“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1692275" y="5516563"/>
            <a:ext cx="597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tx1"/>
                </a:solidFill>
              </a:rPr>
              <a:t>        </a:t>
            </a:r>
            <a:r>
              <a:rPr lang="de-DE" sz="2800">
                <a:solidFill>
                  <a:srgbClr val="993300"/>
                </a:solidFill>
              </a:rPr>
              <a:t>Mechanisch-physikalische Analogie</a:t>
            </a:r>
          </a:p>
        </p:txBody>
      </p:sp>
      <p:sp>
        <p:nvSpPr>
          <p:cNvPr id="52242" name="AutoShape 26"/>
          <p:cNvSpPr>
            <a:spLocks noChangeArrowheads="1"/>
          </p:cNvSpPr>
          <p:nvPr/>
        </p:nvSpPr>
        <p:spPr bwMode="auto">
          <a:xfrm>
            <a:off x="1835150" y="5661025"/>
            <a:ext cx="288925" cy="73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0283" name="AutoShape 27"/>
          <p:cNvSpPr>
            <a:spLocks noChangeArrowheads="1"/>
          </p:cNvSpPr>
          <p:nvPr/>
        </p:nvSpPr>
        <p:spPr bwMode="auto">
          <a:xfrm>
            <a:off x="1619250" y="5516563"/>
            <a:ext cx="6477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8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8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8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8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8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70" grpId="0" animBg="1"/>
      <p:bldP spid="480271" grpId="0" animBg="1"/>
      <p:bldP spid="480272" grpId="0" animBg="1"/>
      <p:bldP spid="480273" grpId="0" animBg="1"/>
      <p:bldP spid="480274" grpId="0" animBg="1"/>
      <p:bldP spid="480275" grpId="0" animBg="1"/>
      <p:bldP spid="480276" grpId="0" animBg="1"/>
      <p:bldP spid="480277" grpId="0" animBg="1"/>
      <p:bldP spid="480278" grpId="0" animBg="1"/>
      <p:bldP spid="480279" grpId="0"/>
      <p:bldP spid="480281" grpId="0"/>
      <p:bldP spid="4802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32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A00B7-2FC7-46EC-9511-1B630EFE21BE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331913" y="188913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00000"/>
                </a:solidFill>
              </a:rPr>
              <a:t>Modelle sozialer Systeme II</a:t>
            </a:r>
          </a:p>
        </p:txBody>
      </p:sp>
      <p:sp>
        <p:nvSpPr>
          <p:cNvPr id="481286" name="Oval 6"/>
          <p:cNvSpPr>
            <a:spLocks noChangeArrowheads="1"/>
          </p:cNvSpPr>
          <p:nvPr/>
        </p:nvSpPr>
        <p:spPr bwMode="auto">
          <a:xfrm>
            <a:off x="971550" y="17732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287" name="Oval 7"/>
          <p:cNvSpPr>
            <a:spLocks noChangeArrowheads="1"/>
          </p:cNvSpPr>
          <p:nvPr/>
        </p:nvSpPr>
        <p:spPr bwMode="auto">
          <a:xfrm>
            <a:off x="3348038" y="17732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288" name="Oval 8"/>
          <p:cNvSpPr>
            <a:spLocks noChangeArrowheads="1"/>
          </p:cNvSpPr>
          <p:nvPr/>
        </p:nvSpPr>
        <p:spPr bwMode="auto">
          <a:xfrm>
            <a:off x="971550" y="3789363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289" name="Oval 9"/>
          <p:cNvSpPr>
            <a:spLocks noChangeArrowheads="1"/>
          </p:cNvSpPr>
          <p:nvPr/>
        </p:nvSpPr>
        <p:spPr bwMode="auto">
          <a:xfrm>
            <a:off x="3419475" y="37163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195513" y="4005263"/>
            <a:ext cx="1008062" cy="287337"/>
            <a:chOff x="1383" y="2523"/>
            <a:chExt cx="635" cy="181"/>
          </a:xfrm>
        </p:grpSpPr>
        <p:sp>
          <p:nvSpPr>
            <p:cNvPr id="53276" name="Line 13"/>
            <p:cNvSpPr>
              <a:spLocks noChangeShapeType="1"/>
            </p:cNvSpPr>
            <p:nvPr/>
          </p:nvSpPr>
          <p:spPr bwMode="auto">
            <a:xfrm>
              <a:off x="1383" y="2523"/>
              <a:ext cx="635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77" name="Line 14"/>
            <p:cNvSpPr>
              <a:spLocks noChangeShapeType="1"/>
            </p:cNvSpPr>
            <p:nvPr/>
          </p:nvSpPr>
          <p:spPr bwMode="auto">
            <a:xfrm flipH="1">
              <a:off x="1383" y="2704"/>
              <a:ext cx="59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95513" y="2060575"/>
            <a:ext cx="1008062" cy="288925"/>
            <a:chOff x="1383" y="1298"/>
            <a:chExt cx="635" cy="182"/>
          </a:xfrm>
        </p:grpSpPr>
        <p:sp>
          <p:nvSpPr>
            <p:cNvPr id="53274" name="Line 10"/>
            <p:cNvSpPr>
              <a:spLocks noChangeShapeType="1"/>
            </p:cNvSpPr>
            <p:nvPr/>
          </p:nvSpPr>
          <p:spPr bwMode="auto">
            <a:xfrm>
              <a:off x="1383" y="1298"/>
              <a:ext cx="635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75" name="Line 15"/>
            <p:cNvSpPr>
              <a:spLocks noChangeShapeType="1"/>
            </p:cNvSpPr>
            <p:nvPr/>
          </p:nvSpPr>
          <p:spPr bwMode="auto">
            <a:xfrm flipH="1">
              <a:off x="1383" y="1480"/>
              <a:ext cx="59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31913" y="2781300"/>
            <a:ext cx="215900" cy="863600"/>
            <a:chOff x="839" y="1752"/>
            <a:chExt cx="136" cy="544"/>
          </a:xfrm>
        </p:grpSpPr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 flipV="1">
              <a:off x="839" y="1752"/>
              <a:ext cx="0" cy="544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73" name="Line 18"/>
            <p:cNvSpPr>
              <a:spLocks noChangeShapeType="1"/>
            </p:cNvSpPr>
            <p:nvPr/>
          </p:nvSpPr>
          <p:spPr bwMode="auto">
            <a:xfrm>
              <a:off x="975" y="1797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779838" y="2781300"/>
            <a:ext cx="287337" cy="792163"/>
            <a:chOff x="2381" y="1752"/>
            <a:chExt cx="181" cy="499"/>
          </a:xfrm>
        </p:grpSpPr>
        <p:sp>
          <p:nvSpPr>
            <p:cNvPr id="53270" name="Line 17"/>
            <p:cNvSpPr>
              <a:spLocks noChangeShapeType="1"/>
            </p:cNvSpPr>
            <p:nvPr/>
          </p:nvSpPr>
          <p:spPr bwMode="auto">
            <a:xfrm flipV="1">
              <a:off x="2381" y="1752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71" name="Line 19"/>
            <p:cNvSpPr>
              <a:spLocks noChangeShapeType="1"/>
            </p:cNvSpPr>
            <p:nvPr/>
          </p:nvSpPr>
          <p:spPr bwMode="auto">
            <a:xfrm>
              <a:off x="2562" y="1752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835150" y="2565400"/>
            <a:ext cx="1584325" cy="1150938"/>
            <a:chOff x="1156" y="1616"/>
            <a:chExt cx="998" cy="725"/>
          </a:xfrm>
        </p:grpSpPr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 flipV="1">
              <a:off x="1156" y="1616"/>
              <a:ext cx="953" cy="72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1247" y="1661"/>
              <a:ext cx="907" cy="68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302" name="AutoShape 22"/>
          <p:cNvSpPr>
            <a:spLocks noChangeArrowheads="1"/>
          </p:cNvSpPr>
          <p:nvPr/>
        </p:nvSpPr>
        <p:spPr bwMode="auto">
          <a:xfrm>
            <a:off x="4716463" y="4149725"/>
            <a:ext cx="792162" cy="288925"/>
          </a:xfrm>
          <a:prstGeom prst="leftArrow">
            <a:avLst>
              <a:gd name="adj1" fmla="val 50000"/>
              <a:gd name="adj2" fmla="val 685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303" name="Text Box 23"/>
          <p:cNvSpPr txBox="1">
            <a:spLocks noChangeArrowheads="1"/>
          </p:cNvSpPr>
          <p:nvPr/>
        </p:nvSpPr>
        <p:spPr bwMode="auto">
          <a:xfrm>
            <a:off x="5580063" y="4005263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Intervention</a:t>
            </a:r>
          </a:p>
        </p:txBody>
      </p:sp>
      <p:sp>
        <p:nvSpPr>
          <p:cNvPr id="53265" name="Text Box 24"/>
          <p:cNvSpPr txBox="1">
            <a:spLocks noChangeArrowheads="1"/>
          </p:cNvSpPr>
          <p:nvPr/>
        </p:nvSpPr>
        <p:spPr bwMode="auto">
          <a:xfrm>
            <a:off x="1042988" y="981075"/>
            <a:ext cx="6697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Modell „Organismus“ (Vernetzung)</a:t>
            </a:r>
          </a:p>
        </p:txBody>
      </p:sp>
      <p:sp>
        <p:nvSpPr>
          <p:cNvPr id="481305" name="AutoShape 25"/>
          <p:cNvSpPr>
            <a:spLocks noChangeArrowheads="1"/>
          </p:cNvSpPr>
          <p:nvPr/>
        </p:nvSpPr>
        <p:spPr bwMode="auto">
          <a:xfrm>
            <a:off x="1042988" y="5300663"/>
            <a:ext cx="7207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306" name="Text Box 26"/>
          <p:cNvSpPr txBox="1">
            <a:spLocks noChangeArrowheads="1"/>
          </p:cNvSpPr>
          <p:nvPr/>
        </p:nvSpPr>
        <p:spPr bwMode="auto">
          <a:xfrm>
            <a:off x="1979613" y="53006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Biologische Analogie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8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6" grpId="0" animBg="1"/>
      <p:bldP spid="481287" grpId="0" animBg="1"/>
      <p:bldP spid="481288" grpId="0" animBg="1"/>
      <p:bldP spid="481289" grpId="0" animBg="1"/>
      <p:bldP spid="481302" grpId="0" animBg="1"/>
      <p:bldP spid="481303" grpId="0"/>
      <p:bldP spid="481305" grpId="0" animBg="1"/>
      <p:bldP spid="4813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42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C9716-F5DC-4665-8BA8-7D2F3637D457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331913" y="188913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00000"/>
                </a:solidFill>
              </a:rPr>
              <a:t>Modelle sozialer Systeme III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993300"/>
                </a:solidFill>
              </a:rPr>
              <a:t>Modell „Kommunikation“</a:t>
            </a:r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81359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i="1">
                <a:solidFill>
                  <a:srgbClr val="008000"/>
                </a:solidFill>
              </a:rPr>
              <a:t>Hast Du Hausaufgaben?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</a:t>
            </a:r>
            <a:r>
              <a:rPr lang="de-DE" sz="2200" b="1" i="1">
                <a:solidFill>
                  <a:srgbClr val="008000"/>
                </a:solidFill>
              </a:rPr>
              <a:t>Nee, hab keine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</a:t>
            </a:r>
            <a:r>
              <a:rPr lang="de-DE" sz="2200" b="1" i="1">
                <a:solidFill>
                  <a:srgbClr val="008000"/>
                </a:solidFill>
              </a:rPr>
              <a:t>Und das stimmt, oder?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	</a:t>
            </a:r>
            <a:r>
              <a:rPr lang="de-DE" sz="2200" b="1" i="1">
                <a:solidFill>
                  <a:srgbClr val="008000"/>
                </a:solidFill>
              </a:rPr>
              <a:t>Klar doch, heute nicht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		</a:t>
            </a:r>
            <a:r>
              <a:rPr lang="de-DE" sz="2200" b="1" i="1">
                <a:solidFill>
                  <a:srgbClr val="008000"/>
                </a:solidFill>
              </a:rPr>
              <a:t>Ich rufe die Lehrerin morgen an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 b="1">
                <a:solidFill>
                  <a:srgbClr val="008000"/>
                </a:solidFill>
              </a:rPr>
              <a:t>						          .................&gt;&gt;&gt;</a:t>
            </a:r>
            <a:endParaRPr lang="de-DE" sz="2200">
              <a:solidFill>
                <a:srgbClr val="008000"/>
              </a:solidFill>
            </a:endParaRPr>
          </a:p>
        </p:txBody>
      </p:sp>
      <p:sp>
        <p:nvSpPr>
          <p:cNvPr id="484359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81010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>
                <a:solidFill>
                  <a:srgbClr val="CC3300"/>
                </a:solidFill>
              </a:rPr>
              <a:t>Was gibt es heute zum Essen?</a:t>
            </a:r>
          </a:p>
          <a:p>
            <a:r>
              <a:rPr lang="de-DE" sz="2200" b="1">
                <a:solidFill>
                  <a:srgbClr val="CC3300"/>
                </a:solidFill>
              </a:rPr>
              <a:t>	Muss Du immer das Gleiche fragen?</a:t>
            </a:r>
          </a:p>
          <a:p>
            <a:r>
              <a:rPr lang="de-DE" sz="2200" b="1">
                <a:solidFill>
                  <a:srgbClr val="CC3300"/>
                </a:solidFill>
              </a:rPr>
              <a:t>		Papi, es gibt Mirácoli, hmm!</a:t>
            </a:r>
          </a:p>
          <a:p>
            <a:r>
              <a:rPr lang="de-DE" sz="2200" b="1">
                <a:solidFill>
                  <a:srgbClr val="CC3300"/>
                </a:solidFill>
              </a:rPr>
              <a:t>			Ach, schon wieder...</a:t>
            </a:r>
          </a:p>
          <a:p>
            <a:r>
              <a:rPr lang="de-DE" sz="2200" b="1">
                <a:solidFill>
                  <a:srgbClr val="CC3300"/>
                </a:solidFill>
              </a:rPr>
              <a:t>				    Für Dich gibt es einen Steak</a:t>
            </a:r>
          </a:p>
          <a:p>
            <a:r>
              <a:rPr lang="de-DE" sz="2200" b="1">
                <a:solidFill>
                  <a:srgbClr val="CC3300"/>
                </a:solidFill>
              </a:rPr>
              <a:t>						        .................&gt;&gt;&gt;</a:t>
            </a:r>
          </a:p>
          <a:p>
            <a:r>
              <a:rPr lang="de-DE" sz="2200" b="1">
                <a:solidFill>
                  <a:schemeClr val="bg1"/>
                </a:solidFill>
              </a:rPr>
              <a:t>==========================================&gt;&gt;&gt; </a:t>
            </a:r>
            <a:r>
              <a:rPr lang="de-DE" sz="2200" b="1" i="1">
                <a:solidFill>
                  <a:schemeClr val="bg1"/>
                </a:solidFill>
              </a:rPr>
              <a:t>ZEIT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/>
      <p:bldP spid="4843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  <a:endParaRPr lang="en-US" smtClean="0"/>
          </a:p>
        </p:txBody>
      </p:sp>
      <p:sp>
        <p:nvSpPr>
          <p:cNvPr id="235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06E49-B712-4545-8352-7E3CF7A8CD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1547813" y="188913"/>
            <a:ext cx="5943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Systemische Therapie</a:t>
            </a:r>
            <a:r>
              <a:rPr lang="de-DE" sz="4400">
                <a:solidFill>
                  <a:srgbClr val="CC3300"/>
                </a:solidFill>
              </a:rPr>
              <a:t/>
            </a:r>
            <a:br>
              <a:rPr lang="de-DE" sz="4400">
                <a:solidFill>
                  <a:srgbClr val="CC3300"/>
                </a:solidFill>
              </a:rPr>
            </a:br>
            <a:r>
              <a:rPr lang="de-DE">
                <a:solidFill>
                  <a:srgbClr val="CC3300"/>
                </a:solidFill>
              </a:rPr>
              <a:t>Literaturhinweise des Referenten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762000" y="1295400"/>
            <a:ext cx="80772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3200">
                <a:solidFill>
                  <a:schemeClr val="tx2"/>
                </a:solidFill>
              </a:rPr>
              <a:t>                </a:t>
            </a:r>
            <a:endParaRPr lang="de-DE" sz="200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850" y="1341438"/>
            <a:ext cx="16573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>
            <a:lum bright="-2000" contrast="20000"/>
          </a:blip>
          <a:srcRect/>
          <a:stretch>
            <a:fillRect/>
          </a:stretch>
        </p:blipFill>
        <p:spPr bwMode="auto">
          <a:xfrm>
            <a:off x="323850" y="3860800"/>
            <a:ext cx="1657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 descr="Buch Auer gruen"/>
          <p:cNvPicPr>
            <a:picLocks noChangeAspect="1" noChangeArrowheads="1"/>
          </p:cNvPicPr>
          <p:nvPr/>
        </p:nvPicPr>
        <p:blipFill>
          <a:blip r:embed="rId5" cstate="print">
            <a:lum bright="-10000" contrast="32000"/>
          </a:blip>
          <a:srcRect/>
          <a:stretch>
            <a:fillRect/>
          </a:stretch>
        </p:blipFill>
        <p:spPr bwMode="auto">
          <a:xfrm>
            <a:off x="3923928" y="3861048"/>
            <a:ext cx="16573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2051720" y="1772816"/>
            <a:ext cx="2088902" cy="185691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chemeClr val="bg2"/>
                </a:solidFill>
              </a:rPr>
              <a:t>Klett-</a:t>
            </a:r>
            <a:r>
              <a:rPr lang="de-DE" sz="1800" dirty="0" err="1">
                <a:solidFill>
                  <a:schemeClr val="bg2"/>
                </a:solidFill>
              </a:rPr>
              <a:t>Cotta</a:t>
            </a:r>
            <a:endParaRPr lang="de-DE" sz="1800" dirty="0">
              <a:solidFill>
                <a:schemeClr val="bg2"/>
              </a:solidFill>
            </a:endParaRPr>
          </a:p>
          <a:p>
            <a:pPr algn="ctr"/>
            <a:r>
              <a:rPr lang="de-DE" sz="1800" dirty="0">
                <a:solidFill>
                  <a:schemeClr val="bg2"/>
                </a:solidFill>
              </a:rPr>
              <a:t>1992, </a:t>
            </a:r>
            <a:r>
              <a:rPr lang="de-DE" sz="1800" dirty="0" smtClean="0">
                <a:solidFill>
                  <a:schemeClr val="bg2"/>
                </a:solidFill>
              </a:rPr>
              <a:t>1997</a:t>
            </a:r>
            <a:r>
              <a:rPr lang="de-DE" sz="1800" baseline="30000" dirty="0" smtClean="0">
                <a:solidFill>
                  <a:schemeClr val="bg2"/>
                </a:solidFill>
              </a:rPr>
              <a:t>4</a:t>
            </a:r>
          </a:p>
          <a:p>
            <a:endParaRPr lang="de-DE" sz="2000" baseline="30000" dirty="0">
              <a:solidFill>
                <a:schemeClr val="bg2"/>
              </a:solidFill>
            </a:endParaRPr>
          </a:p>
          <a:p>
            <a:pPr algn="ctr"/>
            <a:r>
              <a:rPr lang="de-DE" sz="2000" baseline="30000" dirty="0">
                <a:solidFill>
                  <a:schemeClr val="bg2"/>
                </a:solidFill>
              </a:rPr>
              <a:t>-vergriffen </a:t>
            </a:r>
            <a:r>
              <a:rPr lang="de-DE" sz="2000" baseline="30000" dirty="0" smtClean="0">
                <a:solidFill>
                  <a:schemeClr val="bg2"/>
                </a:solidFill>
              </a:rPr>
              <a:t>–</a:t>
            </a:r>
          </a:p>
          <a:p>
            <a:pPr algn="ctr"/>
            <a:r>
              <a:rPr lang="de-DE" sz="1600" baseline="30000" dirty="0" smtClean="0">
                <a:solidFill>
                  <a:schemeClr val="bg2"/>
                </a:solidFill>
              </a:rPr>
              <a:t>Typoskript unter:</a:t>
            </a:r>
          </a:p>
          <a:p>
            <a:pPr algn="ctr"/>
            <a:r>
              <a:rPr lang="de-DE" sz="1600" baseline="30000" dirty="0" smtClean="0">
                <a:solidFill>
                  <a:schemeClr val="bg2"/>
                </a:solidFill>
                <a:hlinkClick r:id="rId6"/>
              </a:rPr>
              <a:t>www.kurtludewig.de/Texte</a:t>
            </a:r>
            <a:endParaRPr lang="de-DE" sz="1600" baseline="30000" dirty="0" smtClean="0">
              <a:solidFill>
                <a:schemeClr val="bg2"/>
              </a:solidFill>
            </a:endParaRPr>
          </a:p>
          <a:p>
            <a:pPr algn="ctr"/>
            <a:r>
              <a:rPr lang="de-DE" sz="1600" baseline="30000" dirty="0" smtClean="0">
                <a:solidFill>
                  <a:schemeClr val="bg2"/>
                </a:solidFill>
              </a:rPr>
              <a:t>Wird voraussichtlich im 2014 bei Auer-Verlag neu erscheinen</a:t>
            </a:r>
            <a:endParaRPr lang="de-DE" sz="1600" dirty="0">
              <a:solidFill>
                <a:schemeClr val="bg2"/>
              </a:solidFill>
            </a:endParaRP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2051720" y="5445224"/>
            <a:ext cx="1440160" cy="64633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chemeClr val="bg2"/>
                </a:solidFill>
              </a:rPr>
              <a:t>Klett-</a:t>
            </a:r>
            <a:r>
              <a:rPr lang="de-DE" sz="1800" dirty="0" err="1">
                <a:solidFill>
                  <a:schemeClr val="bg2"/>
                </a:solidFill>
              </a:rPr>
              <a:t>Cotta</a:t>
            </a:r>
            <a:endParaRPr lang="de-DE" sz="1800" dirty="0">
              <a:solidFill>
                <a:schemeClr val="bg2"/>
              </a:solidFill>
            </a:endParaRPr>
          </a:p>
          <a:p>
            <a:pPr algn="ctr"/>
            <a:r>
              <a:rPr lang="de-DE" sz="1800" dirty="0">
                <a:solidFill>
                  <a:schemeClr val="bg2"/>
                </a:solidFill>
              </a:rPr>
              <a:t>2002 </a:t>
            </a:r>
          </a:p>
        </p:txBody>
      </p:sp>
      <p:sp>
        <p:nvSpPr>
          <p:cNvPr id="23564" name="Text Box 9"/>
          <p:cNvSpPr txBox="1">
            <a:spLocks noChangeArrowheads="1"/>
          </p:cNvSpPr>
          <p:nvPr/>
        </p:nvSpPr>
        <p:spPr bwMode="auto">
          <a:xfrm>
            <a:off x="5580113" y="4077072"/>
            <a:ext cx="1296144" cy="85151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2"/>
                </a:solidFill>
              </a:rPr>
              <a:t>Carl-Auer</a:t>
            </a:r>
          </a:p>
          <a:p>
            <a:r>
              <a:rPr lang="de-DE" sz="1800" dirty="0">
                <a:solidFill>
                  <a:schemeClr val="bg2"/>
                </a:solidFill>
              </a:rPr>
              <a:t>2005, </a:t>
            </a:r>
            <a:r>
              <a:rPr lang="de-DE" sz="1800" dirty="0" smtClean="0">
                <a:solidFill>
                  <a:schemeClr val="bg2"/>
                </a:solidFill>
              </a:rPr>
              <a:t>2009</a:t>
            </a:r>
            <a:r>
              <a:rPr lang="de-DE" sz="1800" baseline="30000" dirty="0" smtClean="0">
                <a:solidFill>
                  <a:schemeClr val="bg2"/>
                </a:solidFill>
              </a:rPr>
              <a:t>2</a:t>
            </a:r>
          </a:p>
          <a:p>
            <a:endParaRPr lang="de-DE" sz="2000" baseline="30000" dirty="0">
              <a:solidFill>
                <a:schemeClr val="bg2"/>
              </a:solidFill>
            </a:endParaRP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6948264" y="2924944"/>
            <a:ext cx="1080120" cy="64633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dirty="0" err="1">
                <a:solidFill>
                  <a:schemeClr val="bg2"/>
                </a:solidFill>
              </a:rPr>
              <a:t>Hogrefe</a:t>
            </a:r>
            <a:endParaRPr lang="de-DE" sz="1800" dirty="0">
              <a:solidFill>
                <a:schemeClr val="bg2"/>
              </a:solidFill>
            </a:endParaRPr>
          </a:p>
          <a:p>
            <a:pPr algn="ctr"/>
            <a:r>
              <a:rPr lang="de-DE" sz="1800" dirty="0">
                <a:solidFill>
                  <a:schemeClr val="bg2"/>
                </a:solidFill>
              </a:rPr>
              <a:t>2000 </a:t>
            </a:r>
          </a:p>
        </p:txBody>
      </p:sp>
      <p:pic>
        <p:nvPicPr>
          <p:cNvPr id="120843" name="Picture 11" descr="Familienbrett"/>
          <p:cNvPicPr>
            <a:picLocks noChangeAspect="1" noChangeArrowheads="1"/>
          </p:cNvPicPr>
          <p:nvPr/>
        </p:nvPicPr>
        <p:blipFill>
          <a:blip r:embed="rId7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5220072" y="1268413"/>
            <a:ext cx="1656978" cy="234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868144" y="5445224"/>
            <a:ext cx="1440159" cy="64633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</a:rPr>
              <a:t>Carl-Auer</a:t>
            </a:r>
          </a:p>
          <a:p>
            <a:r>
              <a:rPr lang="de-DE" sz="1800" dirty="0" smtClean="0">
                <a:solidFill>
                  <a:schemeClr val="bg2"/>
                </a:solidFill>
              </a:rPr>
              <a:t>  2013 </a:t>
            </a:r>
            <a:endParaRPr lang="de-DE" sz="1800" baseline="30000" dirty="0">
              <a:solidFill>
                <a:schemeClr val="bg2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10800000">
            <a:off x="6084168" y="4725144"/>
            <a:ext cx="504056" cy="21602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6732240" y="5877272"/>
            <a:ext cx="504056" cy="21602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Grafik 20" descr="Auer2 7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861048"/>
            <a:ext cx="1512168" cy="23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12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12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890D21-4239-4AFF-9D64-DC9EAB867814}" type="slidenum">
              <a:rPr lang="de-DE" smtClean="0"/>
              <a:pPr/>
              <a:t>40</a:t>
            </a:fld>
            <a:endParaRPr lang="de-DE" smtClean="0"/>
          </a:p>
        </p:txBody>
      </p:sp>
      <p:graphicFrame>
        <p:nvGraphicFramePr>
          <p:cNvPr id="5122" name="Object 23"/>
          <p:cNvGraphicFramePr>
            <a:graphicFrameLocks noChangeAspect="1"/>
          </p:cNvGraphicFramePr>
          <p:nvPr/>
        </p:nvGraphicFramePr>
        <p:xfrm>
          <a:off x="1979613" y="188913"/>
          <a:ext cx="5184775" cy="5976937"/>
        </p:xfrm>
        <a:graphic>
          <a:graphicData uri="http://schemas.openxmlformats.org/presentationml/2006/ole">
            <p:oleObj spid="_x0000_s5122" name="Dokument" r:id="rId4" imgW="5996302" imgH="832150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52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5542E-273B-4DA7-B0D6-3037162763B0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55301" name="Text Box 2"/>
          <p:cNvSpPr txBox="1">
            <a:spLocks noChangeArrowheads="1"/>
          </p:cNvSpPr>
          <p:nvPr/>
        </p:nvSpPr>
        <p:spPr bwMode="auto">
          <a:xfrm>
            <a:off x="1043608" y="980728"/>
            <a:ext cx="67691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3399"/>
                </a:solidFill>
                <a:latin typeface="Arial" pitchFamily="34" charset="0"/>
              </a:rPr>
              <a:t>1.</a:t>
            </a:r>
          </a:p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3399"/>
                </a:solidFill>
                <a:latin typeface="Arial" pitchFamily="34" charset="0"/>
              </a:rPr>
              <a:t>Kommunikationstheorie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003399"/>
                </a:solidFill>
                <a:latin typeface="Arial" pitchFamily="34" charset="0"/>
              </a:rPr>
              <a:t>n. Niklas Luhmann</a:t>
            </a:r>
          </a:p>
        </p:txBody>
      </p:sp>
      <p:pic>
        <p:nvPicPr>
          <p:cNvPr id="6" name="Grafik 5" descr="1986 Niklas Luhman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56992"/>
            <a:ext cx="161507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632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63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37B2B-2D3F-4F65-B261-67AD41A6EE18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918450" cy="3992562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de-DE" sz="2800" b="1" smtClean="0">
                <a:solidFill>
                  <a:srgbClr val="CC3300"/>
                </a:solidFill>
              </a:rPr>
              <a:t>Kommunikation -</a:t>
            </a:r>
            <a:endParaRPr lang="de-DE" sz="2800" smtClean="0">
              <a:solidFill>
                <a:srgbClr val="CC3300"/>
              </a:solidFill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de-DE" sz="2600" b="1" i="1" smtClean="0"/>
              <a:t>	</a:t>
            </a:r>
            <a:r>
              <a:rPr lang="de-DE" sz="2600" b="1" smtClean="0">
                <a:solidFill>
                  <a:srgbClr val="333399"/>
                </a:solidFill>
              </a:rPr>
              <a:t>dreistelliger Selektionsprozess, bei dem erst der Adressat die Kommunikation als solche qualifiziert:</a:t>
            </a:r>
            <a:endParaRPr lang="de-DE" sz="2600" smtClean="0">
              <a:solidFill>
                <a:srgbClr val="333399"/>
              </a:solidFill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de-DE" sz="2600" smtClean="0">
                <a:solidFill>
                  <a:srgbClr val="333399"/>
                </a:solidFill>
              </a:rPr>
              <a:t>1) Wahl einer</a:t>
            </a:r>
            <a:r>
              <a:rPr lang="de-DE" sz="2600" smtClean="0"/>
              <a:t> </a:t>
            </a:r>
            <a:r>
              <a:rPr lang="de-DE" sz="2600" b="1" smtClean="0">
                <a:solidFill>
                  <a:srgbClr val="800080"/>
                </a:solidFill>
              </a:rPr>
              <a:t>Information:</a:t>
            </a:r>
            <a:r>
              <a:rPr lang="de-DE" sz="2600" smtClean="0"/>
              <a:t>  </a:t>
            </a:r>
            <a:r>
              <a:rPr lang="de-DE" sz="2600" b="1" smtClean="0">
                <a:solidFill>
                  <a:schemeClr val="hlink"/>
                </a:solidFill>
              </a:rPr>
              <a:t>was?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de-DE" sz="2600" smtClean="0">
                <a:solidFill>
                  <a:srgbClr val="333399"/>
                </a:solidFill>
              </a:rPr>
              <a:t>2) Wahl eines</a:t>
            </a:r>
            <a:r>
              <a:rPr lang="de-DE" sz="2600" smtClean="0"/>
              <a:t> </a:t>
            </a:r>
            <a:r>
              <a:rPr lang="de-DE" sz="2600" b="1" smtClean="0">
                <a:solidFill>
                  <a:srgbClr val="800080"/>
                </a:solidFill>
              </a:rPr>
              <a:t>Mitteilungsverhaltens:</a:t>
            </a:r>
            <a:r>
              <a:rPr lang="de-DE" sz="2600" smtClean="0"/>
              <a:t>  </a:t>
            </a:r>
            <a:r>
              <a:rPr lang="de-DE" sz="2600" b="1" smtClean="0">
                <a:solidFill>
                  <a:schemeClr val="hlink"/>
                </a:solidFill>
              </a:rPr>
              <a:t>wie?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de-DE" sz="2600" smtClean="0">
                <a:solidFill>
                  <a:srgbClr val="333399"/>
                </a:solidFill>
              </a:rPr>
              <a:t>3)</a:t>
            </a:r>
            <a:r>
              <a:rPr lang="de-DE" sz="2600" smtClean="0"/>
              <a:t> </a:t>
            </a:r>
            <a:r>
              <a:rPr lang="de-DE" sz="2600" b="1" smtClean="0">
                <a:solidFill>
                  <a:srgbClr val="800080"/>
                </a:solidFill>
              </a:rPr>
              <a:t>Verstehen:</a:t>
            </a:r>
            <a:r>
              <a:rPr lang="de-DE" sz="2600" smtClean="0"/>
              <a:t> </a:t>
            </a:r>
            <a:r>
              <a:rPr lang="de-DE" sz="2600" smtClean="0">
                <a:solidFill>
                  <a:srgbClr val="333399"/>
                </a:solidFill>
              </a:rPr>
              <a:t>Beobachten, d.h. Unterscheidung zwischen Information/Mitteilung und Auffassung der Beobachtung als Mitteilung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629400" cy="1143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Grundlagen systemischer Therapie:</a:t>
            </a:r>
            <a:r>
              <a:rPr lang="de-DE" sz="3200" smtClean="0">
                <a:solidFill>
                  <a:srgbClr val="CC3300"/>
                </a:solidFill>
              </a:rPr>
              <a:t/>
            </a:r>
            <a:br>
              <a:rPr lang="de-DE" sz="3200" smtClean="0">
                <a:solidFill>
                  <a:srgbClr val="CC3300"/>
                </a:solidFill>
              </a:rPr>
            </a:br>
            <a:r>
              <a:rPr lang="de-DE" sz="3200" smtClean="0">
                <a:solidFill>
                  <a:srgbClr val="FF3300"/>
                </a:solidFill>
              </a:rPr>
              <a:t> </a:t>
            </a:r>
            <a:r>
              <a:rPr lang="de-DE" sz="2800" smtClean="0">
                <a:solidFill>
                  <a:srgbClr val="000066"/>
                </a:solidFill>
              </a:rPr>
              <a:t>Kommunikation I</a:t>
            </a:r>
            <a:r>
              <a:rPr lang="de-DE" sz="3200" smtClean="0">
                <a:solidFill>
                  <a:srgbClr val="000066"/>
                </a:solidFill>
              </a:rPr>
              <a:t>  </a:t>
            </a:r>
            <a:r>
              <a:rPr lang="de-DE" sz="2400" smtClean="0">
                <a:solidFill>
                  <a:srgbClr val="000066"/>
                </a:solidFill>
              </a:rPr>
              <a:t>&lt;nach Niklas Luhmann&gt;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8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8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8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14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14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5A59B-CCF2-4B66-8396-1850B967C33A}" type="slidenum">
              <a:rPr lang="de-DE" smtClean="0"/>
              <a:pPr/>
              <a:t>43</a:t>
            </a:fld>
            <a:endParaRPr lang="de-DE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00200" y="228600"/>
          <a:ext cx="5983288" cy="6450013"/>
        </p:xfrm>
        <a:graphic>
          <a:graphicData uri="http://schemas.openxmlformats.org/presentationml/2006/ole">
            <p:oleObj spid="_x0000_s6146" name="Document" r:id="rId4" imgW="5981760" imgH="6448320" progId="">
              <p:embed/>
            </p:oleObj>
          </a:graphicData>
        </a:graphic>
      </p:graphicFrame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91000" y="1108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?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!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6858000" y="36576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...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73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6506D-E0B8-4A67-8609-E0EC252D43C6}" type="slidenum">
              <a:rPr lang="de-DE" smtClean="0"/>
              <a:pPr/>
              <a:t>44</a:t>
            </a:fld>
            <a:endParaRPr lang="de-DE" smtClean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051050" y="3068638"/>
            <a:ext cx="936625" cy="2305050"/>
            <a:chOff x="1292" y="1933"/>
            <a:chExt cx="590" cy="1452"/>
          </a:xfrm>
        </p:grpSpPr>
        <p:sp>
          <p:nvSpPr>
            <p:cNvPr id="57382" name="Oval 5"/>
            <p:cNvSpPr>
              <a:spLocks noChangeArrowheads="1"/>
            </p:cNvSpPr>
            <p:nvPr/>
          </p:nvSpPr>
          <p:spPr bwMode="auto">
            <a:xfrm>
              <a:off x="1429" y="1933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83" name="Line 7"/>
            <p:cNvSpPr>
              <a:spLocks noChangeShapeType="1"/>
            </p:cNvSpPr>
            <p:nvPr/>
          </p:nvSpPr>
          <p:spPr bwMode="auto">
            <a:xfrm>
              <a:off x="1610" y="2251"/>
              <a:ext cx="0" cy="58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4" name="Line 8"/>
            <p:cNvSpPr>
              <a:spLocks noChangeShapeType="1"/>
            </p:cNvSpPr>
            <p:nvPr/>
          </p:nvSpPr>
          <p:spPr bwMode="auto">
            <a:xfrm flipH="1">
              <a:off x="1292" y="2387"/>
              <a:ext cx="318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5" name="Line 9"/>
            <p:cNvSpPr>
              <a:spLocks noChangeShapeType="1"/>
            </p:cNvSpPr>
            <p:nvPr/>
          </p:nvSpPr>
          <p:spPr bwMode="auto">
            <a:xfrm>
              <a:off x="1610" y="2387"/>
              <a:ext cx="272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6" name="Line 10"/>
            <p:cNvSpPr>
              <a:spLocks noChangeShapeType="1"/>
            </p:cNvSpPr>
            <p:nvPr/>
          </p:nvSpPr>
          <p:spPr bwMode="auto">
            <a:xfrm flipH="1">
              <a:off x="1383" y="2840"/>
              <a:ext cx="227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7" name="Line 11"/>
            <p:cNvSpPr>
              <a:spLocks noChangeShapeType="1"/>
            </p:cNvSpPr>
            <p:nvPr/>
          </p:nvSpPr>
          <p:spPr bwMode="auto">
            <a:xfrm flipH="1" flipV="1">
              <a:off x="1292" y="3339"/>
              <a:ext cx="91" cy="46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8" name="Line 12"/>
            <p:cNvSpPr>
              <a:spLocks noChangeShapeType="1"/>
            </p:cNvSpPr>
            <p:nvPr/>
          </p:nvSpPr>
          <p:spPr bwMode="auto">
            <a:xfrm>
              <a:off x="1610" y="2840"/>
              <a:ext cx="181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9" name="Line 13"/>
            <p:cNvSpPr>
              <a:spLocks noChangeShapeType="1"/>
            </p:cNvSpPr>
            <p:nvPr/>
          </p:nvSpPr>
          <p:spPr bwMode="auto">
            <a:xfrm flipV="1">
              <a:off x="1791" y="3339"/>
              <a:ext cx="91" cy="4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9534" name="AutoShape 62"/>
          <p:cNvSpPr>
            <a:spLocks noChangeArrowheads="1"/>
          </p:cNvSpPr>
          <p:nvPr/>
        </p:nvSpPr>
        <p:spPr bwMode="auto">
          <a:xfrm>
            <a:off x="2627313" y="1700213"/>
            <a:ext cx="1873250" cy="1657350"/>
          </a:xfrm>
          <a:prstGeom prst="cloudCallout">
            <a:avLst>
              <a:gd name="adj1" fmla="val -49917"/>
              <a:gd name="adj2" fmla="val 43009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CL">
              <a:solidFill>
                <a:srgbClr val="993300"/>
              </a:solidFill>
            </a:endParaRPr>
          </a:p>
        </p:txBody>
      </p:sp>
      <p:sp>
        <p:nvSpPr>
          <p:cNvPr id="573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48712" cy="72072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Kommunikation: Problem doppelter Kontingenz I</a:t>
            </a:r>
          </a:p>
        </p:txBody>
      </p:sp>
      <p:sp>
        <p:nvSpPr>
          <p:cNvPr id="5735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Soziale Begegnung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003800" y="2997200"/>
            <a:ext cx="1368425" cy="2160588"/>
            <a:chOff x="3152" y="1888"/>
            <a:chExt cx="862" cy="1361"/>
          </a:xfrm>
        </p:grpSpPr>
        <p:sp>
          <p:nvSpPr>
            <p:cNvPr id="57374" name="Oval 6"/>
            <p:cNvSpPr>
              <a:spLocks noChangeArrowheads="1"/>
            </p:cNvSpPr>
            <p:nvPr/>
          </p:nvSpPr>
          <p:spPr bwMode="auto">
            <a:xfrm>
              <a:off x="3379" y="1888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75" name="AutoShape 15"/>
            <p:cNvSpPr>
              <a:spLocks noChangeArrowheads="1"/>
            </p:cNvSpPr>
            <p:nvPr/>
          </p:nvSpPr>
          <p:spPr bwMode="auto">
            <a:xfrm>
              <a:off x="3288" y="2205"/>
              <a:ext cx="590" cy="81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76" name="Line 16"/>
            <p:cNvSpPr>
              <a:spLocks noChangeShapeType="1"/>
            </p:cNvSpPr>
            <p:nvPr/>
          </p:nvSpPr>
          <p:spPr bwMode="auto">
            <a:xfrm flipV="1">
              <a:off x="3696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77" name="Line 17"/>
            <p:cNvSpPr>
              <a:spLocks noChangeShapeType="1"/>
            </p:cNvSpPr>
            <p:nvPr/>
          </p:nvSpPr>
          <p:spPr bwMode="auto">
            <a:xfrm flipH="1" flipV="1">
              <a:off x="3152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78" name="Line 18"/>
            <p:cNvSpPr>
              <a:spLocks noChangeShapeType="1"/>
            </p:cNvSpPr>
            <p:nvPr/>
          </p:nvSpPr>
          <p:spPr bwMode="auto">
            <a:xfrm>
              <a:off x="3470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79" name="Line 19"/>
            <p:cNvSpPr>
              <a:spLocks noChangeShapeType="1"/>
            </p:cNvSpPr>
            <p:nvPr/>
          </p:nvSpPr>
          <p:spPr bwMode="auto">
            <a:xfrm>
              <a:off x="3379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0" name="Line 20"/>
            <p:cNvSpPr>
              <a:spLocks noChangeShapeType="1"/>
            </p:cNvSpPr>
            <p:nvPr/>
          </p:nvSpPr>
          <p:spPr bwMode="auto">
            <a:xfrm>
              <a:off x="3696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81" name="Line 21"/>
            <p:cNvSpPr>
              <a:spLocks noChangeShapeType="1"/>
            </p:cNvSpPr>
            <p:nvPr/>
          </p:nvSpPr>
          <p:spPr bwMode="auto">
            <a:xfrm>
              <a:off x="3696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9494" name="AutoShape 22"/>
          <p:cNvSpPr>
            <a:spLocks noChangeArrowheads="1"/>
          </p:cNvSpPr>
          <p:nvPr/>
        </p:nvSpPr>
        <p:spPr bwMode="auto">
          <a:xfrm>
            <a:off x="5867400" y="1700213"/>
            <a:ext cx="1512888" cy="1512887"/>
          </a:xfrm>
          <a:prstGeom prst="cloudCallout">
            <a:avLst>
              <a:gd name="adj1" fmla="val -53356"/>
              <a:gd name="adj2" fmla="val 51889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89511" name="Text Box 39"/>
          <p:cNvSpPr txBox="1">
            <a:spLocks noChangeArrowheads="1"/>
          </p:cNvSpPr>
          <p:nvPr/>
        </p:nvSpPr>
        <p:spPr bwMode="auto">
          <a:xfrm>
            <a:off x="3708400" y="1989138"/>
            <a:ext cx="433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489518" name="Text Box 46"/>
          <p:cNvSpPr txBox="1">
            <a:spLocks noChangeArrowheads="1"/>
          </p:cNvSpPr>
          <p:nvPr/>
        </p:nvSpPr>
        <p:spPr bwMode="auto">
          <a:xfrm>
            <a:off x="6659563" y="1844675"/>
            <a:ext cx="433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489519" name="Text Box 47"/>
          <p:cNvSpPr txBox="1">
            <a:spLocks noChangeArrowheads="1"/>
          </p:cNvSpPr>
          <p:nvPr/>
        </p:nvSpPr>
        <p:spPr bwMode="auto">
          <a:xfrm>
            <a:off x="250825" y="5589588"/>
            <a:ext cx="8642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b="1">
                <a:solidFill>
                  <a:srgbClr val="CC3300"/>
                </a:solidFill>
              </a:rPr>
              <a:t>Denn:</a:t>
            </a:r>
            <a:r>
              <a:rPr lang="de-DE" sz="2600">
                <a:solidFill>
                  <a:srgbClr val="993300"/>
                </a:solidFill>
              </a:rPr>
              <a:t> Sie sind füreinander undurchschaubar u. unberechenbar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300788" y="1989138"/>
            <a:ext cx="360362" cy="1008062"/>
            <a:chOff x="4332" y="2387"/>
            <a:chExt cx="227" cy="635"/>
          </a:xfrm>
        </p:grpSpPr>
        <p:sp>
          <p:nvSpPr>
            <p:cNvPr id="57368" name="Line 45"/>
            <p:cNvSpPr>
              <a:spLocks noChangeShapeType="1"/>
            </p:cNvSpPr>
            <p:nvPr/>
          </p:nvSpPr>
          <p:spPr bwMode="auto">
            <a:xfrm>
              <a:off x="4468" y="2614"/>
              <a:ext cx="91" cy="9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69" name="Oval 40"/>
            <p:cNvSpPr>
              <a:spLocks noChangeArrowheads="1"/>
            </p:cNvSpPr>
            <p:nvPr/>
          </p:nvSpPr>
          <p:spPr bwMode="auto">
            <a:xfrm>
              <a:off x="4378" y="238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70" name="Line 42"/>
            <p:cNvSpPr>
              <a:spLocks noChangeShapeType="1"/>
            </p:cNvSpPr>
            <p:nvPr/>
          </p:nvSpPr>
          <p:spPr bwMode="auto">
            <a:xfrm flipH="1">
              <a:off x="4378" y="2795"/>
              <a:ext cx="9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71" name="Line 43"/>
            <p:cNvSpPr>
              <a:spLocks noChangeShapeType="1"/>
            </p:cNvSpPr>
            <p:nvPr/>
          </p:nvSpPr>
          <p:spPr bwMode="auto">
            <a:xfrm>
              <a:off x="4468" y="2795"/>
              <a:ext cx="91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72" name="Line 44"/>
            <p:cNvSpPr>
              <a:spLocks noChangeShapeType="1"/>
            </p:cNvSpPr>
            <p:nvPr/>
          </p:nvSpPr>
          <p:spPr bwMode="auto">
            <a:xfrm flipH="1">
              <a:off x="4332" y="2614"/>
              <a:ext cx="136" cy="9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73" name="Line 50"/>
            <p:cNvSpPr>
              <a:spLocks noChangeShapeType="1"/>
            </p:cNvSpPr>
            <p:nvPr/>
          </p:nvSpPr>
          <p:spPr bwMode="auto">
            <a:xfrm>
              <a:off x="4468" y="2523"/>
              <a:ext cx="0" cy="27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132138" y="2060575"/>
            <a:ext cx="647700" cy="863600"/>
            <a:chOff x="3152" y="1888"/>
            <a:chExt cx="862" cy="1361"/>
          </a:xfrm>
        </p:grpSpPr>
        <p:sp>
          <p:nvSpPr>
            <p:cNvPr id="57360" name="Oval 54"/>
            <p:cNvSpPr>
              <a:spLocks noChangeArrowheads="1"/>
            </p:cNvSpPr>
            <p:nvPr/>
          </p:nvSpPr>
          <p:spPr bwMode="auto">
            <a:xfrm>
              <a:off x="3379" y="1888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61" name="AutoShape 55"/>
            <p:cNvSpPr>
              <a:spLocks noChangeArrowheads="1"/>
            </p:cNvSpPr>
            <p:nvPr/>
          </p:nvSpPr>
          <p:spPr bwMode="auto">
            <a:xfrm>
              <a:off x="3288" y="2205"/>
              <a:ext cx="590" cy="81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62" name="Line 56"/>
            <p:cNvSpPr>
              <a:spLocks noChangeShapeType="1"/>
            </p:cNvSpPr>
            <p:nvPr/>
          </p:nvSpPr>
          <p:spPr bwMode="auto">
            <a:xfrm flipV="1">
              <a:off x="3696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63" name="Line 57"/>
            <p:cNvSpPr>
              <a:spLocks noChangeShapeType="1"/>
            </p:cNvSpPr>
            <p:nvPr/>
          </p:nvSpPr>
          <p:spPr bwMode="auto">
            <a:xfrm flipH="1" flipV="1">
              <a:off x="3152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64" name="Line 58"/>
            <p:cNvSpPr>
              <a:spLocks noChangeShapeType="1"/>
            </p:cNvSpPr>
            <p:nvPr/>
          </p:nvSpPr>
          <p:spPr bwMode="auto">
            <a:xfrm>
              <a:off x="3470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65" name="Line 59"/>
            <p:cNvSpPr>
              <a:spLocks noChangeShapeType="1"/>
            </p:cNvSpPr>
            <p:nvPr/>
          </p:nvSpPr>
          <p:spPr bwMode="auto">
            <a:xfrm>
              <a:off x="3379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66" name="Line 60"/>
            <p:cNvSpPr>
              <a:spLocks noChangeShapeType="1"/>
            </p:cNvSpPr>
            <p:nvPr/>
          </p:nvSpPr>
          <p:spPr bwMode="auto">
            <a:xfrm>
              <a:off x="3696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67" name="Line 61"/>
            <p:cNvSpPr>
              <a:spLocks noChangeShapeType="1"/>
            </p:cNvSpPr>
            <p:nvPr/>
          </p:nvSpPr>
          <p:spPr bwMode="auto">
            <a:xfrm>
              <a:off x="3696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8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8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8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534" grpId="0" animBg="1"/>
      <p:bldP spid="489494" grpId="0" animBg="1"/>
      <p:bldP spid="489511" grpId="0"/>
      <p:bldP spid="489518" grpId="0"/>
      <p:bldP spid="4895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83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CDC2D-33E8-40D7-9499-8CC00D7A275B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Kommunikation: Problem doppelter Kontingenz II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Doppelte Kontingenz:</a:t>
            </a:r>
          </a:p>
        </p:txBody>
      </p:sp>
      <p:sp>
        <p:nvSpPr>
          <p:cNvPr id="58375" name="Oval 6"/>
          <p:cNvSpPr>
            <a:spLocks noChangeArrowheads="1"/>
          </p:cNvSpPr>
          <p:nvPr/>
        </p:nvSpPr>
        <p:spPr bwMode="auto">
          <a:xfrm>
            <a:off x="2484438" y="2205038"/>
            <a:ext cx="6477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>
            <a:off x="2771775" y="2781300"/>
            <a:ext cx="0" cy="7191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 flipH="1">
            <a:off x="2266950" y="2997200"/>
            <a:ext cx="50482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>
            <a:off x="2771775" y="29972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 flipH="1">
            <a:off x="2411413" y="3500438"/>
            <a:ext cx="360362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 flipH="1" flipV="1">
            <a:off x="2268538" y="4292600"/>
            <a:ext cx="144462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2771775" y="3500438"/>
            <a:ext cx="287338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 flipV="1">
            <a:off x="3059113" y="4292600"/>
            <a:ext cx="144462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684213" y="5013325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8000"/>
                </a:solidFill>
              </a:rPr>
              <a:t>Ich kann dies oder das</a:t>
            </a:r>
          </a:p>
          <a:p>
            <a:r>
              <a:rPr lang="de-DE" sz="2800">
                <a:solidFill>
                  <a:srgbClr val="008000"/>
                </a:solidFill>
              </a:rPr>
              <a:t>so oder so mitteilen</a:t>
            </a:r>
          </a:p>
        </p:txBody>
      </p:sp>
      <p:sp>
        <p:nvSpPr>
          <p:cNvPr id="58384" name="AutoShape 15"/>
          <p:cNvSpPr>
            <a:spLocks noChangeArrowheads="1"/>
          </p:cNvSpPr>
          <p:nvPr/>
        </p:nvSpPr>
        <p:spPr bwMode="auto">
          <a:xfrm>
            <a:off x="6443663" y="2708275"/>
            <a:ext cx="936625" cy="1154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 flipH="1" flipV="1">
            <a:off x="6227763" y="2781300"/>
            <a:ext cx="504825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6" name="Line 17"/>
          <p:cNvSpPr>
            <a:spLocks noChangeShapeType="1"/>
          </p:cNvSpPr>
          <p:nvPr/>
        </p:nvSpPr>
        <p:spPr bwMode="auto">
          <a:xfrm>
            <a:off x="6732588" y="3862388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>
            <a:off x="6588125" y="4222750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8" name="Line 19"/>
          <p:cNvSpPr>
            <a:spLocks noChangeShapeType="1"/>
          </p:cNvSpPr>
          <p:nvPr/>
        </p:nvSpPr>
        <p:spPr bwMode="auto">
          <a:xfrm>
            <a:off x="7091363" y="3862388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9" name="Line 20"/>
          <p:cNvSpPr>
            <a:spLocks noChangeShapeType="1"/>
          </p:cNvSpPr>
          <p:nvPr/>
        </p:nvSpPr>
        <p:spPr bwMode="auto">
          <a:xfrm>
            <a:off x="7091363" y="4222750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90" name="Line 21"/>
          <p:cNvSpPr>
            <a:spLocks noChangeShapeType="1"/>
          </p:cNvSpPr>
          <p:nvPr/>
        </p:nvSpPr>
        <p:spPr bwMode="auto">
          <a:xfrm flipV="1">
            <a:off x="7092950" y="27813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91" name="Oval 22"/>
          <p:cNvSpPr>
            <a:spLocks noChangeArrowheads="1"/>
          </p:cNvSpPr>
          <p:nvPr/>
        </p:nvSpPr>
        <p:spPr bwMode="auto">
          <a:xfrm>
            <a:off x="6588125" y="2205038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0519" name="Text Box 23"/>
          <p:cNvSpPr txBox="1">
            <a:spLocks noChangeArrowheads="1"/>
          </p:cNvSpPr>
          <p:nvPr/>
        </p:nvSpPr>
        <p:spPr bwMode="auto">
          <a:xfrm>
            <a:off x="5724525" y="5013325"/>
            <a:ext cx="288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CC3300"/>
                </a:solidFill>
              </a:rPr>
              <a:t>… sie/er kann dies </a:t>
            </a:r>
          </a:p>
          <a:p>
            <a:r>
              <a:rPr lang="de-DE" sz="2800">
                <a:solidFill>
                  <a:srgbClr val="CC3300"/>
                </a:solidFill>
              </a:rPr>
              <a:t>oder das verstehen</a:t>
            </a:r>
          </a:p>
        </p:txBody>
      </p:sp>
      <p:sp>
        <p:nvSpPr>
          <p:cNvPr id="490520" name="Text Box 24"/>
          <p:cNvSpPr txBox="1">
            <a:spLocks noChangeArrowheads="1"/>
          </p:cNvSpPr>
          <p:nvPr/>
        </p:nvSpPr>
        <p:spPr bwMode="auto">
          <a:xfrm>
            <a:off x="4427538" y="544512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chemeClr val="hlink"/>
                </a:solidFill>
              </a:rPr>
              <a:t>UND</a:t>
            </a:r>
          </a:p>
        </p:txBody>
      </p:sp>
      <p:sp>
        <p:nvSpPr>
          <p:cNvPr id="490521" name="Text Box 25"/>
          <p:cNvSpPr txBox="1">
            <a:spLocks noChangeArrowheads="1"/>
          </p:cNvSpPr>
          <p:nvPr/>
        </p:nvSpPr>
        <p:spPr bwMode="auto">
          <a:xfrm>
            <a:off x="323850" y="443706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Denn: für beide gilt: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0" grpId="0"/>
      <p:bldP spid="490519" grpId="0"/>
      <p:bldP spid="490520" grpId="0"/>
      <p:bldP spid="4905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593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9F74D-D7EF-4702-9CA7-384814E472E7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Kommunikation: Problem doppelter Kontingenz III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Lösung:</a:t>
            </a:r>
          </a:p>
        </p:txBody>
      </p:sp>
      <p:sp>
        <p:nvSpPr>
          <p:cNvPr id="493582" name="Text Box 14"/>
          <p:cNvSpPr txBox="1">
            <a:spLocks noChangeArrowheads="1"/>
          </p:cNvSpPr>
          <p:nvPr/>
        </p:nvSpPr>
        <p:spPr bwMode="auto">
          <a:xfrm>
            <a:off x="2916238" y="2276475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Ich winke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300788" y="1557338"/>
            <a:ext cx="1296987" cy="2017712"/>
            <a:chOff x="3969" y="981"/>
            <a:chExt cx="817" cy="1271"/>
          </a:xfrm>
        </p:grpSpPr>
        <p:sp>
          <p:nvSpPr>
            <p:cNvPr id="59416" name="AutoShape 15"/>
            <p:cNvSpPr>
              <a:spLocks noChangeArrowheads="1"/>
            </p:cNvSpPr>
            <p:nvPr/>
          </p:nvSpPr>
          <p:spPr bwMode="auto">
            <a:xfrm>
              <a:off x="4105" y="1298"/>
              <a:ext cx="590" cy="7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17" name="Line 16"/>
            <p:cNvSpPr>
              <a:spLocks noChangeShapeType="1"/>
            </p:cNvSpPr>
            <p:nvPr/>
          </p:nvSpPr>
          <p:spPr bwMode="auto">
            <a:xfrm flipH="1" flipV="1">
              <a:off x="3969" y="1344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8" name="Line 17"/>
            <p:cNvSpPr>
              <a:spLocks noChangeShapeType="1"/>
            </p:cNvSpPr>
            <p:nvPr/>
          </p:nvSpPr>
          <p:spPr bwMode="auto">
            <a:xfrm>
              <a:off x="4287" y="2025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9" name="Line 18"/>
            <p:cNvSpPr>
              <a:spLocks noChangeShapeType="1"/>
            </p:cNvSpPr>
            <p:nvPr/>
          </p:nvSpPr>
          <p:spPr bwMode="auto">
            <a:xfrm>
              <a:off x="4196" y="2252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0" name="Line 19"/>
            <p:cNvSpPr>
              <a:spLocks noChangeShapeType="1"/>
            </p:cNvSpPr>
            <p:nvPr/>
          </p:nvSpPr>
          <p:spPr bwMode="auto">
            <a:xfrm>
              <a:off x="4513" y="2025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1" name="Line 20"/>
            <p:cNvSpPr>
              <a:spLocks noChangeShapeType="1"/>
            </p:cNvSpPr>
            <p:nvPr/>
          </p:nvSpPr>
          <p:spPr bwMode="auto">
            <a:xfrm>
              <a:off x="4513" y="2252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2" name="Line 21"/>
            <p:cNvSpPr>
              <a:spLocks noChangeShapeType="1"/>
            </p:cNvSpPr>
            <p:nvPr/>
          </p:nvSpPr>
          <p:spPr bwMode="auto">
            <a:xfrm flipV="1">
              <a:off x="4514" y="1344"/>
              <a:ext cx="272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3" name="Oval 22"/>
            <p:cNvSpPr>
              <a:spLocks noChangeArrowheads="1"/>
            </p:cNvSpPr>
            <p:nvPr/>
          </p:nvSpPr>
          <p:spPr bwMode="auto">
            <a:xfrm>
              <a:off x="4195" y="981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3591" name="AutoShape 23"/>
          <p:cNvSpPr>
            <a:spLocks noChangeArrowheads="1"/>
          </p:cNvSpPr>
          <p:nvPr/>
        </p:nvSpPr>
        <p:spPr bwMode="auto">
          <a:xfrm>
            <a:off x="6011863" y="1700213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chemeClr val="accent1"/>
              </a:solidFill>
            </a:endParaRPr>
          </a:p>
        </p:txBody>
      </p:sp>
      <p:sp>
        <p:nvSpPr>
          <p:cNvPr id="493592" name="Text Box 24"/>
          <p:cNvSpPr txBox="1">
            <a:spLocks noChangeArrowheads="1"/>
          </p:cNvSpPr>
          <p:nvPr/>
        </p:nvSpPr>
        <p:spPr bwMode="auto">
          <a:xfrm>
            <a:off x="4284663" y="1268413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8000"/>
                </a:solidFill>
              </a:rPr>
              <a:t>Sie beobachtet</a:t>
            </a:r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827088" y="3933825"/>
            <a:ext cx="7848600" cy="5286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Also:     </a:t>
            </a:r>
            <a:r>
              <a:rPr lang="de-DE" sz="2800" b="1">
                <a:solidFill>
                  <a:srgbClr val="333399"/>
                </a:solidFill>
              </a:rPr>
              <a:t>Ich handle</a:t>
            </a:r>
            <a:r>
              <a:rPr lang="de-DE" sz="2800">
                <a:solidFill>
                  <a:srgbClr val="993300"/>
                </a:solidFill>
              </a:rPr>
              <a:t>            ---</a:t>
            </a:r>
            <a:r>
              <a:rPr lang="de-DE" sz="2800">
                <a:solidFill>
                  <a:srgbClr val="993300"/>
                </a:solidFill>
                <a:sym typeface="Wingdings" pitchFamily="2" charset="2"/>
              </a:rPr>
              <a:t></a:t>
            </a:r>
            <a:r>
              <a:rPr lang="de-DE" sz="2800">
                <a:solidFill>
                  <a:srgbClr val="993300"/>
                </a:solidFill>
              </a:rPr>
              <a:t>       </a:t>
            </a:r>
            <a:r>
              <a:rPr lang="de-DE" sz="2800" b="1">
                <a:solidFill>
                  <a:srgbClr val="008000"/>
                </a:solidFill>
              </a:rPr>
              <a:t>sie „versteht“</a:t>
            </a:r>
            <a:r>
              <a:rPr lang="de-DE">
                <a:solidFill>
                  <a:schemeClr val="tx1"/>
                </a:solidFill>
              </a:rPr>
              <a:t>         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266950" y="1557338"/>
            <a:ext cx="1081088" cy="2160587"/>
            <a:chOff x="1428" y="981"/>
            <a:chExt cx="681" cy="1361"/>
          </a:xfrm>
        </p:grpSpPr>
        <p:sp>
          <p:nvSpPr>
            <p:cNvPr id="59408" name="Oval 6"/>
            <p:cNvSpPr>
              <a:spLocks noChangeArrowheads="1"/>
            </p:cNvSpPr>
            <p:nvPr/>
          </p:nvSpPr>
          <p:spPr bwMode="auto">
            <a:xfrm>
              <a:off x="1565" y="981"/>
              <a:ext cx="408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09" name="Line 7"/>
            <p:cNvSpPr>
              <a:spLocks noChangeShapeType="1"/>
            </p:cNvSpPr>
            <p:nvPr/>
          </p:nvSpPr>
          <p:spPr bwMode="auto">
            <a:xfrm>
              <a:off x="1746" y="1344"/>
              <a:ext cx="0" cy="453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0" name="Line 8"/>
            <p:cNvSpPr>
              <a:spLocks noChangeShapeType="1"/>
            </p:cNvSpPr>
            <p:nvPr/>
          </p:nvSpPr>
          <p:spPr bwMode="auto">
            <a:xfrm flipH="1">
              <a:off x="1428" y="1480"/>
              <a:ext cx="318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1" name="Freeform 9"/>
            <p:cNvSpPr>
              <a:spLocks/>
            </p:cNvSpPr>
            <p:nvPr/>
          </p:nvSpPr>
          <p:spPr bwMode="auto">
            <a:xfrm>
              <a:off x="1746" y="1298"/>
              <a:ext cx="363" cy="182"/>
            </a:xfrm>
            <a:custGeom>
              <a:avLst/>
              <a:gdLst>
                <a:gd name="T0" fmla="*/ 0 w 348"/>
                <a:gd name="T1" fmla="*/ 971 h 160"/>
                <a:gd name="T2" fmla="*/ 629 w 348"/>
                <a:gd name="T3" fmla="*/ 0 h 160"/>
                <a:gd name="T4" fmla="*/ 0 60000 65536"/>
                <a:gd name="T5" fmla="*/ 0 60000 65536"/>
                <a:gd name="T6" fmla="*/ 0 w 348"/>
                <a:gd name="T7" fmla="*/ 0 h 160"/>
                <a:gd name="T8" fmla="*/ 348 w 3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60">
                  <a:moveTo>
                    <a:pt x="0" y="160"/>
                  </a:moveTo>
                  <a:lnTo>
                    <a:pt x="348" y="0"/>
                  </a:lnTo>
                </a:path>
              </a:pathLst>
            </a:custGeom>
            <a:noFill/>
            <a:ln w="28575" cmpd="sng">
              <a:solidFill>
                <a:srgbClr val="33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2" name="Line 10"/>
            <p:cNvSpPr>
              <a:spLocks noChangeShapeType="1"/>
            </p:cNvSpPr>
            <p:nvPr/>
          </p:nvSpPr>
          <p:spPr bwMode="auto">
            <a:xfrm flipH="1">
              <a:off x="1519" y="1797"/>
              <a:ext cx="227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3" name="Line 11"/>
            <p:cNvSpPr>
              <a:spLocks noChangeShapeType="1"/>
            </p:cNvSpPr>
            <p:nvPr/>
          </p:nvSpPr>
          <p:spPr bwMode="auto">
            <a:xfrm flipH="1" flipV="1">
              <a:off x="1429" y="2296"/>
              <a:ext cx="91" cy="46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4" name="Line 12"/>
            <p:cNvSpPr>
              <a:spLocks noChangeShapeType="1"/>
            </p:cNvSpPr>
            <p:nvPr/>
          </p:nvSpPr>
          <p:spPr bwMode="auto">
            <a:xfrm>
              <a:off x="1746" y="1797"/>
              <a:ext cx="181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5" name="Line 13"/>
            <p:cNvSpPr>
              <a:spLocks noChangeShapeType="1"/>
            </p:cNvSpPr>
            <p:nvPr/>
          </p:nvSpPr>
          <p:spPr bwMode="auto">
            <a:xfrm flipV="1">
              <a:off x="1927" y="2296"/>
              <a:ext cx="91" cy="4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3596" name="Line 28"/>
          <p:cNvSpPr>
            <a:spLocks noChangeShapeType="1"/>
          </p:cNvSpPr>
          <p:nvPr/>
        </p:nvSpPr>
        <p:spPr bwMode="auto">
          <a:xfrm flipV="1">
            <a:off x="3348038" y="1844675"/>
            <a:ext cx="71437" cy="215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93597" name="Text Box 29"/>
          <p:cNvSpPr txBox="1">
            <a:spLocks noChangeArrowheads="1"/>
          </p:cNvSpPr>
          <p:nvPr/>
        </p:nvSpPr>
        <p:spPr bwMode="auto">
          <a:xfrm>
            <a:off x="0" y="4581525"/>
            <a:ext cx="475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333399"/>
                </a:solidFill>
              </a:rPr>
              <a:t>D.h.: Ich gehe ein Risiko ein,</a:t>
            </a:r>
          </a:p>
          <a:p>
            <a:r>
              <a:rPr lang="de-DE" sz="2800">
                <a:solidFill>
                  <a:srgbClr val="333399"/>
                </a:solidFill>
              </a:rPr>
              <a:t>         vertraue aber darauf,</a:t>
            </a:r>
          </a:p>
          <a:p>
            <a:r>
              <a:rPr lang="de-DE" sz="2800">
                <a:solidFill>
                  <a:srgbClr val="333399"/>
                </a:solidFill>
              </a:rPr>
              <a:t>         dass es ihr auch so geht…</a:t>
            </a:r>
          </a:p>
        </p:txBody>
      </p:sp>
      <p:sp>
        <p:nvSpPr>
          <p:cNvPr id="493598" name="Text Box 30"/>
          <p:cNvSpPr txBox="1">
            <a:spLocks noChangeArrowheads="1"/>
          </p:cNvSpPr>
          <p:nvPr/>
        </p:nvSpPr>
        <p:spPr bwMode="auto">
          <a:xfrm>
            <a:off x="4932363" y="4581525"/>
            <a:ext cx="42116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8000"/>
                </a:solidFill>
              </a:rPr>
              <a:t>… sie differenziert</a:t>
            </a:r>
          </a:p>
          <a:p>
            <a:r>
              <a:rPr lang="de-DE" sz="2800">
                <a:solidFill>
                  <a:srgbClr val="008000"/>
                </a:solidFill>
              </a:rPr>
              <a:t>zwischen Information und Mitteilung… und reagiert…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9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935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2" grpId="0"/>
      <p:bldP spid="493591" grpId="0" animBg="1"/>
      <p:bldP spid="493591" grpId="1" animBg="1"/>
      <p:bldP spid="493592" grpId="0"/>
      <p:bldP spid="493593" grpId="0" animBg="1"/>
      <p:bldP spid="493596" grpId="0" animBg="1"/>
      <p:bldP spid="493596" grpId="1" animBg="1"/>
      <p:bldP spid="493597" grpId="0"/>
      <p:bldP spid="4935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04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528315-10A1-4AC1-94C6-7CA1E1159901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Kommunikation: Problem doppelter Kontingenz IV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827088" y="1484313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Ergebnis: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971550" y="2349500"/>
            <a:ext cx="7129463" cy="2878138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333399"/>
                </a:solidFill>
              </a:rPr>
              <a:t>Kommunikationen schließen aneinander </a:t>
            </a:r>
          </a:p>
          <a:p>
            <a:r>
              <a:rPr lang="de-DE" sz="2800">
                <a:solidFill>
                  <a:srgbClr val="333399"/>
                </a:solidFill>
              </a:rPr>
              <a:t>( =&gt; </a:t>
            </a:r>
            <a:r>
              <a:rPr lang="de-DE" sz="2800" b="1">
                <a:solidFill>
                  <a:srgbClr val="CC3300"/>
                </a:solidFill>
              </a:rPr>
              <a:t>Anschlussbildungen</a:t>
            </a:r>
            <a:r>
              <a:rPr lang="de-DE" sz="2800">
                <a:solidFill>
                  <a:srgbClr val="333399"/>
                </a:solidFill>
              </a:rPr>
              <a:t>) zu einem Kommunikationsablauf an, der sich nach und nach strukturiert und dabei Erwartungen bildet.</a:t>
            </a:r>
          </a:p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Erwartungsbildung</a:t>
            </a:r>
            <a:r>
              <a:rPr lang="de-DE" sz="2800">
                <a:solidFill>
                  <a:srgbClr val="333399"/>
                </a:solidFill>
              </a:rPr>
              <a:t> (Redundanzen, Normen, Rituale) ermöglicht dauerhafte Kommunikation.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1443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14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CE365-1A17-4609-ABC1-6DF4CC6F7084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0668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Grundlagen systemischer Therapie:</a:t>
            </a:r>
            <a:r>
              <a:rPr lang="de-DE" sz="3200" smtClean="0">
                <a:solidFill>
                  <a:srgbClr val="FF3300"/>
                </a:solidFill>
              </a:rPr>
              <a:t/>
            </a:r>
            <a:br>
              <a:rPr lang="de-DE" sz="3200" smtClean="0">
                <a:solidFill>
                  <a:srgbClr val="FF3300"/>
                </a:solidFill>
              </a:rPr>
            </a:br>
            <a:r>
              <a:rPr lang="de-DE" sz="3200" smtClean="0">
                <a:solidFill>
                  <a:srgbClr val="FF3300"/>
                </a:solidFill>
              </a:rPr>
              <a:t> </a:t>
            </a:r>
            <a:r>
              <a:rPr lang="de-DE" sz="2800" smtClean="0">
                <a:solidFill>
                  <a:srgbClr val="000066"/>
                </a:solidFill>
              </a:rPr>
              <a:t>Kommunikation II</a:t>
            </a:r>
            <a:r>
              <a:rPr lang="de-DE" sz="3200" smtClean="0">
                <a:solidFill>
                  <a:srgbClr val="000066"/>
                </a:solidFill>
              </a:rPr>
              <a:t>  </a:t>
            </a:r>
            <a:r>
              <a:rPr lang="de-DE" sz="2400" smtClean="0">
                <a:solidFill>
                  <a:srgbClr val="000066"/>
                </a:solidFill>
              </a:rPr>
              <a:t>&lt;nach Niklas Luhmann&gt;</a:t>
            </a:r>
            <a:endParaRPr lang="de-DE" sz="2400" smtClean="0">
              <a:solidFill>
                <a:srgbClr val="333300"/>
              </a:solidFill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280400" cy="4868863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30238">
              <a:spcBef>
                <a:spcPct val="35000"/>
              </a:spcBef>
            </a:pPr>
            <a:r>
              <a:rPr lang="de-DE">
                <a:solidFill>
                  <a:srgbClr val="800080"/>
                </a:solidFill>
              </a:rPr>
              <a:t>Die Folgen:</a:t>
            </a:r>
          </a:p>
          <a:p>
            <a:pPr defTabSz="630238">
              <a:spcBef>
                <a:spcPct val="35000"/>
              </a:spcBef>
              <a:buFont typeface="WP MathA" pitchFamily="2" charset="2"/>
              <a:buNone/>
            </a:pPr>
            <a:r>
              <a:rPr lang="de-DE"/>
              <a:t>►</a:t>
            </a:r>
            <a:r>
              <a:rPr lang="de-DE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rgbClr val="333399"/>
                </a:solidFill>
              </a:rPr>
              <a:t>Erst der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CC3300"/>
                </a:solidFill>
              </a:rPr>
              <a:t>Adressat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qualifiziert eine Handlung als</a:t>
            </a:r>
            <a:r>
              <a:rPr lang="de-DE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rgbClr val="CC3300"/>
                </a:solidFill>
              </a:rPr>
              <a:t>Kommunikation</a:t>
            </a:r>
            <a:r>
              <a:rPr lang="de-DE">
                <a:solidFill>
                  <a:schemeClr val="tx1"/>
                </a:solidFill>
              </a:rPr>
              <a:t>, </a:t>
            </a:r>
            <a:r>
              <a:rPr lang="de-DE">
                <a:solidFill>
                  <a:srgbClr val="333399"/>
                </a:solidFill>
              </a:rPr>
              <a:t>wenn er der beobachteten Handlung den 	Sinn einer Mitteilung und nicht den einer bloßen Information 	über ein Verhalten gibt.</a:t>
            </a:r>
          </a:p>
          <a:p>
            <a:pPr defTabSz="630238">
              <a:spcBef>
                <a:spcPct val="35000"/>
              </a:spcBef>
              <a:buFont typeface="WP MathA" pitchFamily="2" charset="2"/>
              <a:buNone/>
            </a:pPr>
            <a:r>
              <a:rPr lang="de-DE"/>
              <a:t>►</a:t>
            </a:r>
            <a:r>
              <a:rPr lang="de-DE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rgbClr val="333399"/>
                </a:solidFill>
              </a:rPr>
              <a:t>Kommunikation ist als selbstreferentielles,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CC3300"/>
                </a:solidFill>
              </a:rPr>
              <a:t>temporalisiertes</a:t>
            </a:r>
            <a:r>
              <a:rPr lang="de-DE">
                <a:solidFill>
                  <a:schemeClr val="tx1"/>
                </a:solidFill>
              </a:rPr>
              <a:t> 	</a:t>
            </a:r>
            <a:r>
              <a:rPr lang="de-DE">
                <a:solidFill>
                  <a:srgbClr val="333399"/>
                </a:solidFill>
              </a:rPr>
              <a:t>(nicht räumliches), instabiles Geschehen 	prinzipiell offen für 	Zufälle, Unerwartetes, Missverständnisse, also ein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CC3300"/>
                </a:solidFill>
              </a:rPr>
              <a:t>riskanter 	Ablauf</a:t>
            </a:r>
            <a:r>
              <a:rPr lang="de-DE">
                <a:solidFill>
                  <a:schemeClr val="tx2"/>
                </a:solidFill>
              </a:rPr>
              <a:t>.</a:t>
            </a:r>
          </a:p>
          <a:p>
            <a:pPr defTabSz="630238">
              <a:spcBef>
                <a:spcPct val="35000"/>
              </a:spcBef>
              <a:buFont typeface="WP MathA" pitchFamily="2" charset="2"/>
              <a:buNone/>
            </a:pPr>
            <a:r>
              <a:rPr lang="de-DE"/>
              <a:t>►</a:t>
            </a:r>
            <a:r>
              <a:rPr lang="de-DE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rgbClr val="333399"/>
                </a:solidFill>
              </a:rPr>
              <a:t>Über die Zeit bilden sich Redundanzen und so auch</a:t>
            </a:r>
            <a:r>
              <a:rPr lang="de-DE">
                <a:solidFill>
                  <a:schemeClr val="tx1"/>
                </a:solidFill>
              </a:rPr>
              <a:t> 	</a:t>
            </a:r>
            <a:r>
              <a:rPr lang="de-DE">
                <a:solidFill>
                  <a:srgbClr val="CC3300"/>
                </a:solidFill>
              </a:rPr>
              <a:t>Erwartungsstrukturen</a:t>
            </a:r>
            <a:r>
              <a:rPr lang="de-DE">
                <a:solidFill>
                  <a:srgbClr val="800080"/>
                </a:solidFill>
              </a:rPr>
              <a:t>,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die das Risiko verringern, jedoch 	nicht ausschließen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24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2B03BE-9FCB-4CFF-AE8C-926B968BE2FE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62469" name="Text Box 2"/>
          <p:cNvSpPr txBox="1">
            <a:spLocks noChangeArrowheads="1"/>
          </p:cNvSpPr>
          <p:nvPr/>
        </p:nvSpPr>
        <p:spPr bwMode="auto">
          <a:xfrm>
            <a:off x="1187450" y="2060575"/>
            <a:ext cx="65532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3399"/>
                </a:solidFill>
                <a:latin typeface="Arial" pitchFamily="34" charset="0"/>
              </a:rPr>
              <a:t>2.</a:t>
            </a:r>
          </a:p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3399"/>
                </a:solidFill>
                <a:latin typeface="Arial" pitchFamily="34" charset="0"/>
              </a:rPr>
              <a:t>Theorie sozialer Systeme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003399"/>
                </a:solidFill>
                <a:latin typeface="Arial" pitchFamily="34" charset="0"/>
              </a:rPr>
              <a:t>n. Niklas Luhmann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  <a:endParaRPr lang="en-US" smtClean="0"/>
          </a:p>
        </p:txBody>
      </p:sp>
      <p:sp>
        <p:nvSpPr>
          <p:cNvPr id="2457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45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56E2CD-C4A6-495D-8AAE-2A6718D00CD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35000"/>
              </a:spcAft>
              <a:buFontTx/>
              <a:buNone/>
              <a:defRPr/>
            </a:pPr>
            <a:r>
              <a:rPr lang="de-DE" sz="2000" b="1" dirty="0" smtClean="0">
                <a:solidFill>
                  <a:srgbClr val="800080"/>
                </a:solidFill>
              </a:rPr>
              <a:t>Theorie</a:t>
            </a:r>
            <a:endParaRPr lang="de-DE" sz="2000" dirty="0" smtClean="0">
              <a:solidFill>
                <a:srgbClr val="800080"/>
              </a:solidFill>
            </a:endParaRPr>
          </a:p>
          <a:p>
            <a:pPr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srgbClr val="333399"/>
                </a:solidFill>
              </a:rPr>
              <a:t>Haken, H., G. </a:t>
            </a:r>
            <a:r>
              <a:rPr lang="de-DE" sz="2000" b="1" dirty="0" err="1" smtClean="0">
                <a:solidFill>
                  <a:srgbClr val="333399"/>
                </a:solidFill>
              </a:rPr>
              <a:t>Schiepek</a:t>
            </a:r>
            <a:r>
              <a:rPr lang="de-DE" sz="2000" dirty="0" smtClean="0">
                <a:solidFill>
                  <a:srgbClr val="333399"/>
                </a:solidFill>
              </a:rPr>
              <a:t> (2006): </a:t>
            </a:r>
            <a:r>
              <a:rPr lang="de-DE" sz="2000" dirty="0" err="1" smtClean="0">
                <a:solidFill>
                  <a:srgbClr val="333399"/>
                </a:solidFill>
              </a:rPr>
              <a:t>Synergetik</a:t>
            </a:r>
            <a:r>
              <a:rPr lang="de-DE" sz="2000" dirty="0" smtClean="0">
                <a:solidFill>
                  <a:srgbClr val="333399"/>
                </a:solidFill>
              </a:rPr>
              <a:t> in der Psychologie. Selbst-</a:t>
            </a:r>
            <a:r>
              <a:rPr lang="de-DE" sz="2000" dirty="0" err="1" smtClean="0">
                <a:solidFill>
                  <a:srgbClr val="333399"/>
                </a:solidFill>
              </a:rPr>
              <a:t>organisation</a:t>
            </a:r>
            <a:r>
              <a:rPr lang="de-DE" sz="2000" dirty="0" smtClean="0">
                <a:solidFill>
                  <a:srgbClr val="333399"/>
                </a:solidFill>
              </a:rPr>
              <a:t> verstehen und gestalten. Göttingen (</a:t>
            </a:r>
            <a:r>
              <a:rPr lang="de-DE" sz="2000" i="1" dirty="0" err="1" smtClean="0">
                <a:solidFill>
                  <a:srgbClr val="333399"/>
                </a:solidFill>
              </a:rPr>
              <a:t>Hogrefe</a:t>
            </a:r>
            <a:r>
              <a:rPr lang="de-DE" sz="2000" dirty="0" smtClean="0">
                <a:solidFill>
                  <a:srgbClr val="333399"/>
                </a:solidFill>
              </a:rPr>
              <a:t>). </a:t>
            </a:r>
          </a:p>
          <a:p>
            <a:pPr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srgbClr val="333399"/>
                </a:solidFill>
              </a:rPr>
              <a:t>Luhmann, N. </a:t>
            </a:r>
            <a:r>
              <a:rPr lang="de-DE" sz="2000" dirty="0" smtClean="0">
                <a:solidFill>
                  <a:srgbClr val="333399"/>
                </a:solidFill>
              </a:rPr>
              <a:t>(1984), Soziale Systeme. Frankfurt a.M. (</a:t>
            </a:r>
            <a:r>
              <a:rPr lang="de-DE" sz="2000" i="1" dirty="0" smtClean="0">
                <a:solidFill>
                  <a:srgbClr val="333399"/>
                </a:solidFill>
              </a:rPr>
              <a:t>Suhrkamp</a:t>
            </a:r>
            <a:r>
              <a:rPr lang="de-DE" sz="2000" dirty="0" smtClean="0">
                <a:solidFill>
                  <a:srgbClr val="333399"/>
                </a:solidFill>
              </a:rPr>
              <a:t>).</a:t>
            </a:r>
          </a:p>
          <a:p>
            <a:pPr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srgbClr val="333399"/>
                </a:solidFill>
              </a:rPr>
              <a:t>Maturana, H.R., F.J. Varela </a:t>
            </a:r>
            <a:r>
              <a:rPr lang="de-DE" sz="2000" dirty="0" smtClean="0">
                <a:solidFill>
                  <a:srgbClr val="333399"/>
                </a:solidFill>
              </a:rPr>
              <a:t>(1987), Der Baum der Erkenntnis. Bern </a:t>
            </a:r>
            <a:r>
              <a:rPr lang="de-DE" sz="2000" i="1" dirty="0" smtClean="0">
                <a:solidFill>
                  <a:srgbClr val="333399"/>
                </a:solidFill>
              </a:rPr>
              <a:t>(Scherz).</a:t>
            </a:r>
            <a:endParaRPr lang="de-DE" sz="2000" dirty="0" smtClean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solidFill>
                  <a:srgbClr val="333399"/>
                </a:solidFill>
              </a:rPr>
              <a:t>Ludewig, K., H.R.</a:t>
            </a:r>
            <a:r>
              <a:rPr lang="de-DE" sz="2000" dirty="0" smtClean="0">
                <a:solidFill>
                  <a:srgbClr val="333399"/>
                </a:solidFill>
              </a:rPr>
              <a:t> </a:t>
            </a:r>
            <a:r>
              <a:rPr lang="de-DE" sz="2000" b="1" dirty="0" smtClean="0">
                <a:solidFill>
                  <a:srgbClr val="333399"/>
                </a:solidFill>
              </a:rPr>
              <a:t>Maturana </a:t>
            </a:r>
            <a:r>
              <a:rPr lang="de-DE" sz="2000" dirty="0" smtClean="0">
                <a:solidFill>
                  <a:srgbClr val="333399"/>
                </a:solidFill>
              </a:rPr>
              <a:t>(2006), Gespräche mit Humberto Maturana. In: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de-DE" sz="2000" i="1" dirty="0" smtClean="0">
                <a:solidFill>
                  <a:srgbClr val="333399"/>
                </a:solidFill>
              </a:rPr>
              <a:t>	</a:t>
            </a:r>
            <a:r>
              <a:rPr lang="de-DE" sz="2000" b="1" i="1" dirty="0" smtClean="0">
                <a:solidFill>
                  <a:srgbClr val="FF0000"/>
                </a:solidFill>
              </a:rPr>
              <a:t>http://www.systemagazin.de/bibliothek/texte/ludewig-maturana.pdf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de-DE" sz="2000" b="1" dirty="0" smtClean="0">
                <a:solidFill>
                  <a:srgbClr val="800080"/>
                </a:solidFill>
              </a:rPr>
              <a:t>Praxis</a:t>
            </a:r>
          </a:p>
          <a:p>
            <a:pPr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srgbClr val="333399"/>
                </a:solidFill>
              </a:rPr>
              <a:t>Klein, R., A. </a:t>
            </a:r>
            <a:r>
              <a:rPr lang="de-DE" sz="2000" b="1" dirty="0" err="1" smtClean="0">
                <a:solidFill>
                  <a:srgbClr val="333399"/>
                </a:solidFill>
              </a:rPr>
              <a:t>Kannicht</a:t>
            </a:r>
            <a:r>
              <a:rPr lang="de-DE" sz="2000" i="1" dirty="0" smtClean="0">
                <a:solidFill>
                  <a:srgbClr val="333399"/>
                </a:solidFill>
              </a:rPr>
              <a:t> </a:t>
            </a:r>
            <a:r>
              <a:rPr lang="de-DE" sz="2000" dirty="0" smtClean="0">
                <a:solidFill>
                  <a:srgbClr val="333399"/>
                </a:solidFill>
              </a:rPr>
              <a:t>(2007), Einführung in die Praxis der systemischen Therapie und Beratung. Heidelberg </a:t>
            </a:r>
            <a:r>
              <a:rPr lang="de-DE" sz="2000" i="1" dirty="0" smtClean="0">
                <a:solidFill>
                  <a:srgbClr val="333399"/>
                </a:solidFill>
              </a:rPr>
              <a:t>(Carl-Auer-Systeme).</a:t>
            </a:r>
          </a:p>
          <a:p>
            <a:pPr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Schweitzer, J., A. von Schlippe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(2006):</a:t>
            </a: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Lehrbuch der systemischen Therapie und Beratung II. Das störungsspezifische Wissen. Göttingen (V &amp; R).</a:t>
            </a:r>
            <a:endParaRPr lang="de-DE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srgbClr val="333399"/>
                </a:solidFill>
              </a:rPr>
              <a:t>Wirth, J.V., H. Kleve</a:t>
            </a:r>
            <a:r>
              <a:rPr lang="de-DE" sz="2000" dirty="0" smtClean="0">
                <a:solidFill>
                  <a:srgbClr val="333399"/>
                </a:solidFill>
              </a:rPr>
              <a:t> (</a:t>
            </a:r>
            <a:r>
              <a:rPr lang="de-DE" sz="2000" dirty="0" err="1" smtClean="0">
                <a:solidFill>
                  <a:srgbClr val="333399"/>
                </a:solidFill>
              </a:rPr>
              <a:t>Hrsg</a:t>
            </a:r>
            <a:r>
              <a:rPr lang="de-DE" sz="2000" dirty="0" smtClean="0">
                <a:solidFill>
                  <a:srgbClr val="333399"/>
                </a:solidFill>
              </a:rPr>
              <a:t>)(2012), Lexikon des systemischen Arbeitens. Grundbegriffe der systemischen Praxis, Methodik und Theorie. HD</a:t>
            </a:r>
            <a:r>
              <a:rPr lang="de-DE" sz="2000" i="1" dirty="0" smtClean="0">
                <a:solidFill>
                  <a:srgbClr val="333399"/>
                </a:solidFill>
              </a:rPr>
              <a:t> (Carl-Auer)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4572000" cy="762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Systemische Therapie</a:t>
            </a:r>
            <a:r>
              <a:rPr lang="de-DE" smtClean="0">
                <a:solidFill>
                  <a:srgbClr val="CC3300"/>
                </a:solidFill>
              </a:rPr>
              <a:t/>
            </a:r>
            <a:br>
              <a:rPr lang="de-DE" smtClean="0">
                <a:solidFill>
                  <a:srgbClr val="CC3300"/>
                </a:solidFill>
              </a:rPr>
            </a:br>
            <a:r>
              <a:rPr lang="de-DE" sz="2400" smtClean="0">
                <a:solidFill>
                  <a:srgbClr val="000066"/>
                </a:solidFill>
              </a:rPr>
              <a:t>Ergänzende Literaturhinweise</a:t>
            </a:r>
            <a:endParaRPr 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34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CA0D3-AD5A-4794-9616-E542DD64504B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63493" name="Textfeld 4"/>
          <p:cNvSpPr txBox="1">
            <a:spLocks noChangeArrowheads="1"/>
          </p:cNvSpPr>
          <p:nvPr/>
        </p:nvSpPr>
        <p:spPr bwMode="auto">
          <a:xfrm>
            <a:off x="827088" y="404813"/>
            <a:ext cx="7561262" cy="58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Was heisst System?</a:t>
            </a:r>
          </a:p>
        </p:txBody>
      </p:sp>
      <p:sp>
        <p:nvSpPr>
          <p:cNvPr id="63494" name="Textfeld 5"/>
          <p:cNvSpPr txBox="1">
            <a:spLocks noChangeArrowheads="1"/>
          </p:cNvSpPr>
          <p:nvPr/>
        </p:nvSpPr>
        <p:spPr bwMode="auto">
          <a:xfrm>
            <a:off x="755650" y="1125538"/>
            <a:ext cx="7920038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Ältere Definitionen wie die von Hall und </a:t>
            </a:r>
            <a:r>
              <a:rPr lang="de-DE" dirty="0" err="1"/>
              <a:t>Fagan</a:t>
            </a:r>
            <a:r>
              <a:rPr lang="de-DE" dirty="0"/>
              <a:t> (um 1954) fassten Systeme so auf, dass sie </a:t>
            </a:r>
            <a:r>
              <a:rPr lang="de-DE" dirty="0" smtClean="0"/>
              <a:t>Elemente </a:t>
            </a:r>
            <a:r>
              <a:rPr lang="de-DE" dirty="0"/>
              <a:t>sammeln und miteinander </a:t>
            </a:r>
            <a:r>
              <a:rPr lang="de-DE" dirty="0" err="1"/>
              <a:t>relationieren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Neuere Definitionen gehen davon aus, dass die Elemente, ihre Relationen untereinander und die Systemgrenze mit dem Auftreten des System gemeinsam entstehen.</a:t>
            </a:r>
          </a:p>
          <a:p>
            <a:endParaRPr lang="de-DE" dirty="0"/>
          </a:p>
          <a:p>
            <a:r>
              <a:rPr lang="de-DE" sz="2800" dirty="0">
                <a:solidFill>
                  <a:srgbClr val="336600"/>
                </a:solidFill>
              </a:rPr>
              <a:t>Beispiel: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Steine aus einem Steinhaufen ≠ Steine in </a:t>
            </a:r>
            <a:r>
              <a:rPr lang="de-DE" dirty="0" smtClean="0"/>
              <a:t>einer </a:t>
            </a:r>
            <a:r>
              <a:rPr lang="de-DE" dirty="0"/>
              <a:t>Mauer</a:t>
            </a:r>
          </a:p>
          <a:p>
            <a:r>
              <a:rPr lang="de-DE" dirty="0"/>
              <a:t>  (durch Zunahme und Einschränkung von Eigenschaften).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 Atome Na und Cl ≠ Bestandteile von </a:t>
            </a:r>
            <a:r>
              <a:rPr lang="de-DE" dirty="0" err="1"/>
              <a:t>NaCl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17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17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2E1D6-4DE7-4299-BAE8-E9BA6DF80CB5}" type="slidenum">
              <a:rPr lang="de-DE" smtClean="0"/>
              <a:pPr/>
              <a:t>51</a:t>
            </a:fld>
            <a:endParaRPr lang="de-DE" smtClean="0"/>
          </a:p>
        </p:txBody>
      </p:sp>
      <p:graphicFrame>
        <p:nvGraphicFramePr>
          <p:cNvPr id="571394" name="Object 2"/>
          <p:cNvGraphicFramePr>
            <a:graphicFrameLocks noChangeAspect="1"/>
          </p:cNvGraphicFramePr>
          <p:nvPr/>
        </p:nvGraphicFramePr>
        <p:xfrm>
          <a:off x="468313" y="1700213"/>
          <a:ext cx="8207375" cy="4392612"/>
        </p:xfrm>
        <a:graphic>
          <a:graphicData uri="http://schemas.openxmlformats.org/presentationml/2006/ole">
            <p:oleObj spid="_x0000_s7170" name="Document" r:id="rId4" imgW="5505120" imgH="3009600" progId="">
              <p:embed/>
            </p:oleObj>
          </a:graphicData>
        </a:graphic>
      </p:graphicFrame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08738" cy="992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00000"/>
                </a:solidFill>
                <a:latin typeface="Arial" pitchFamily="34" charset="0"/>
              </a:rPr>
              <a:t>Systeme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&lt;nach N. Luhmann 1984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45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45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D4D86-5CE0-41F5-BF70-A215FFF3DD43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3284538"/>
            <a:ext cx="7315200" cy="2667000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de-DE" sz="2800" b="1" i="1" smtClean="0">
                <a:solidFill>
                  <a:srgbClr val="800080"/>
                </a:solidFill>
                <a:latin typeface="Arial Standard"/>
              </a:rPr>
              <a:t>Für soziale Systeme folgt:</a:t>
            </a:r>
            <a:endParaRPr lang="de-DE" sz="2800" smtClean="0">
              <a:solidFill>
                <a:srgbClr val="800080"/>
              </a:solidFill>
              <a:latin typeface="Arial Standard"/>
            </a:endParaRPr>
          </a:p>
          <a:p>
            <a:r>
              <a:rPr lang="de-DE" smtClean="0">
                <a:solidFill>
                  <a:srgbClr val="333399"/>
                </a:solidFill>
                <a:latin typeface="Arial Standard"/>
              </a:rPr>
              <a:t>Elemente	=   Kommunikationen</a:t>
            </a:r>
          </a:p>
          <a:p>
            <a:r>
              <a:rPr lang="de-DE" smtClean="0">
                <a:solidFill>
                  <a:srgbClr val="333399"/>
                </a:solidFill>
                <a:latin typeface="Arial Standard"/>
              </a:rPr>
              <a:t>Relationen	=   Anschlussbildungen</a:t>
            </a:r>
          </a:p>
          <a:p>
            <a:r>
              <a:rPr lang="de-DE" smtClean="0">
                <a:solidFill>
                  <a:srgbClr val="333399"/>
                </a:solidFill>
                <a:latin typeface="Arial Standard"/>
              </a:rPr>
              <a:t>Grenze		=   Sinngrenze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smtClean="0">
              <a:solidFill>
                <a:srgbClr val="333399"/>
              </a:solidFill>
              <a:latin typeface="Arial Standard"/>
            </a:endParaRPr>
          </a:p>
          <a:p>
            <a:endParaRPr lang="de-DE" smtClean="0">
              <a:latin typeface="Arial Standard"/>
            </a:endParaRPr>
          </a:p>
          <a:p>
            <a:endParaRPr lang="de-DE" smtClean="0">
              <a:latin typeface="Arial Standard"/>
            </a:endParaRPr>
          </a:p>
          <a:p>
            <a:pPr lvl="2"/>
            <a:endParaRPr lang="de-DE" smtClean="0">
              <a:latin typeface="Arial Standard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661150" cy="1143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Grundlagen systemischer Therapie:</a:t>
            </a:r>
            <a:r>
              <a:rPr lang="de-DE" sz="3200" smtClean="0">
                <a:solidFill>
                  <a:srgbClr val="CC3300"/>
                </a:solidFill>
              </a:rPr>
              <a:t/>
            </a:r>
            <a:br>
              <a:rPr lang="de-DE" sz="3200" smtClean="0">
                <a:solidFill>
                  <a:srgbClr val="CC3300"/>
                </a:solidFill>
              </a:rPr>
            </a:br>
            <a:r>
              <a:rPr lang="de-DE" sz="3200" smtClean="0">
                <a:solidFill>
                  <a:srgbClr val="CC3300"/>
                </a:solidFill>
              </a:rPr>
              <a:t> </a:t>
            </a:r>
            <a:r>
              <a:rPr lang="de-DE" sz="2800" smtClean="0">
                <a:solidFill>
                  <a:srgbClr val="CC3300"/>
                </a:solidFill>
              </a:rPr>
              <a:t>Das soziale System I</a:t>
            </a:r>
            <a:r>
              <a:rPr lang="de-DE" sz="3200" smtClean="0">
                <a:solidFill>
                  <a:srgbClr val="FF3300"/>
                </a:solidFill>
              </a:rPr>
              <a:t>  </a:t>
            </a:r>
            <a:r>
              <a:rPr lang="de-DE" sz="2400" smtClean="0">
                <a:solidFill>
                  <a:srgbClr val="000066"/>
                </a:solidFill>
              </a:rPr>
              <a:t>&lt;n. Niklas Luhmann&gt;</a:t>
            </a:r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010400" cy="1219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800080"/>
                </a:solidFill>
                <a:latin typeface="Arial Standard"/>
              </a:rPr>
              <a:t>Systeme</a:t>
            </a:r>
            <a:r>
              <a:rPr lang="de-DE" sz="2800">
                <a:solidFill>
                  <a:schemeClr val="tx1"/>
                </a:solidFill>
                <a:latin typeface="Arial Standard"/>
              </a:rPr>
              <a:t> </a:t>
            </a:r>
            <a:r>
              <a:rPr lang="de-DE" sz="2800">
                <a:solidFill>
                  <a:srgbClr val="333399"/>
                </a:solidFill>
                <a:latin typeface="Arial Standard"/>
              </a:rPr>
              <a:t>sind beschreibbar durch Angabe ihrer Elemente, Relationen und Grenze.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  <p:bldP spid="163843" grpId="0" animBg="1" autoUpdateAnimBg="0"/>
      <p:bldP spid="16384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55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55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A6102-0694-423B-BBB2-047615FC59A1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305800" cy="3960813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2400" smtClean="0">
                <a:solidFill>
                  <a:srgbClr val="333399"/>
                </a:solidFill>
                <a:latin typeface="Arial Standard"/>
              </a:rPr>
              <a:t>Soziale Systeme verarbeiten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b="1" smtClean="0">
                <a:solidFill>
                  <a:srgbClr val="CC3300"/>
                </a:solidFill>
                <a:latin typeface="Arial Standard"/>
              </a:rPr>
              <a:t>Ereignisse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smtClean="0">
                <a:solidFill>
                  <a:srgbClr val="333399"/>
                </a:solidFill>
                <a:latin typeface="Arial Standard"/>
              </a:rPr>
              <a:t>(temporali-sierte Einheiten = Handlungen) zu Kommunikationen.</a:t>
            </a:r>
          </a:p>
          <a:p>
            <a:pPr>
              <a:spcBef>
                <a:spcPct val="40000"/>
              </a:spcBef>
            </a:pPr>
            <a:r>
              <a:rPr lang="de-DE" sz="2400" b="1" smtClean="0">
                <a:solidFill>
                  <a:srgbClr val="CC3300"/>
                </a:solidFill>
                <a:latin typeface="Arial Standard"/>
              </a:rPr>
              <a:t>Kommunikation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smtClean="0">
                <a:solidFill>
                  <a:srgbClr val="333399"/>
                </a:solidFill>
                <a:latin typeface="Arial Standard"/>
              </a:rPr>
              <a:t>verbindet Handlungen durch Sinn.</a:t>
            </a:r>
          </a:p>
          <a:p>
            <a:pPr>
              <a:spcBef>
                <a:spcPct val="40000"/>
              </a:spcBef>
            </a:pPr>
            <a:r>
              <a:rPr lang="de-DE" sz="2400" b="1" smtClean="0">
                <a:solidFill>
                  <a:srgbClr val="CC3300"/>
                </a:solidFill>
                <a:latin typeface="Arial Standard"/>
              </a:rPr>
              <a:t>Sinn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smtClean="0">
                <a:solidFill>
                  <a:srgbClr val="333399"/>
                </a:solidFill>
                <a:latin typeface="Arial Standard"/>
              </a:rPr>
              <a:t>meint eine bestimmte Strategie des selektiven Verhaltens vor dem Hintergrund hoher Komplexität.</a:t>
            </a:r>
            <a:r>
              <a:rPr lang="de-DE" sz="2400" smtClean="0">
                <a:latin typeface="Arial Standard"/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de-DE" sz="2400" smtClean="0">
                <a:solidFill>
                  <a:srgbClr val="333399"/>
                </a:solidFill>
                <a:latin typeface="Arial Standard"/>
              </a:rPr>
              <a:t>Die Grenze sozialer Systeme ist eine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b="1" smtClean="0">
                <a:solidFill>
                  <a:srgbClr val="CC3300"/>
                </a:solidFill>
                <a:latin typeface="Arial Standard"/>
              </a:rPr>
              <a:t>Sinngrenze</a:t>
            </a:r>
            <a:r>
              <a:rPr lang="de-DE" sz="2400" smtClean="0">
                <a:solidFill>
                  <a:srgbClr val="CC3300"/>
                </a:solidFill>
                <a:latin typeface="Arial Standard"/>
              </a:rPr>
              <a:t>,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smtClean="0">
                <a:solidFill>
                  <a:srgbClr val="333399"/>
                </a:solidFill>
                <a:latin typeface="Arial Standard"/>
              </a:rPr>
              <a:t>die dem System erlaubt, Kommunikationen als dazugehörig oder nicht zu erkennen und dem Sozialsystem zuzuordnen - der Sinn ist am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b="1" smtClean="0">
                <a:solidFill>
                  <a:srgbClr val="CC3300"/>
                </a:solidFill>
                <a:latin typeface="Arial Standard"/>
              </a:rPr>
              <a:t>Thema</a:t>
            </a:r>
            <a:r>
              <a:rPr lang="de-DE" sz="2400" smtClean="0">
                <a:latin typeface="Arial Standard"/>
              </a:rPr>
              <a:t> </a:t>
            </a:r>
            <a:r>
              <a:rPr lang="de-DE" sz="2400" smtClean="0">
                <a:solidFill>
                  <a:srgbClr val="333399"/>
                </a:solidFill>
                <a:latin typeface="Arial Standard"/>
              </a:rPr>
              <a:t>erkennbar.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162800" cy="1143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Grundlagen systemischer Therapie:</a:t>
            </a:r>
            <a:r>
              <a:rPr lang="de-DE" sz="3200" smtClean="0">
                <a:solidFill>
                  <a:srgbClr val="CC3300"/>
                </a:solidFill>
              </a:rPr>
              <a:t/>
            </a:r>
            <a:br>
              <a:rPr lang="de-DE" sz="3200" smtClean="0">
                <a:solidFill>
                  <a:srgbClr val="CC3300"/>
                </a:solidFill>
              </a:rPr>
            </a:br>
            <a:r>
              <a:rPr lang="de-DE" sz="3200" smtClean="0">
                <a:solidFill>
                  <a:srgbClr val="FF3300"/>
                </a:solidFill>
              </a:rPr>
              <a:t> </a:t>
            </a:r>
            <a:r>
              <a:rPr lang="de-DE" sz="2800" smtClean="0">
                <a:solidFill>
                  <a:srgbClr val="CC3300"/>
                </a:solidFill>
              </a:rPr>
              <a:t>Das soziale System II</a:t>
            </a:r>
            <a:r>
              <a:rPr lang="de-DE" sz="3200" smtClean="0">
                <a:solidFill>
                  <a:srgbClr val="FF3300"/>
                </a:solidFill>
              </a:rPr>
              <a:t>  </a:t>
            </a:r>
            <a:r>
              <a:rPr lang="de-DE" sz="2400" smtClean="0">
                <a:solidFill>
                  <a:srgbClr val="000066"/>
                </a:solidFill>
              </a:rPr>
              <a:t>&lt;n. Niklas Luhmann&gt;</a:t>
            </a:r>
            <a:endParaRPr 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65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D42FD-0C0D-46DD-9BCE-373B9F5F59D0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23850" y="1341438"/>
            <a:ext cx="8534400" cy="4751387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>
                <a:solidFill>
                  <a:srgbClr val="333399"/>
                </a:solidFill>
                <a:latin typeface="WP IconicSymbolsA" pitchFamily="2" charset="2"/>
              </a:rPr>
              <a:t>P</a:t>
            </a:r>
            <a:r>
              <a:rPr lang="de-DE">
                <a:latin typeface="Arial Standard"/>
              </a:rPr>
              <a:t> </a:t>
            </a:r>
            <a:r>
              <a:rPr lang="de-DE" sz="2000">
                <a:solidFill>
                  <a:srgbClr val="333399"/>
                </a:solidFill>
                <a:latin typeface="Arial Standard"/>
              </a:rPr>
              <a:t>Sinn reduziert </a:t>
            </a:r>
            <a:r>
              <a:rPr lang="de-DE" sz="2000" b="1">
                <a:solidFill>
                  <a:srgbClr val="C00000"/>
                </a:solidFill>
                <a:latin typeface="Arial Standard"/>
              </a:rPr>
              <a:t>Komplexität</a:t>
            </a:r>
            <a:r>
              <a:rPr lang="de-DE" sz="2000">
                <a:solidFill>
                  <a:srgbClr val="333399"/>
                </a:solidFill>
                <a:latin typeface="Arial Standard"/>
              </a:rPr>
              <a:t> und schafft Einheit in der Fülle des Möglichen; Sinn macht Komplexität für psychische und soziale Systeme verfügbar</a:t>
            </a:r>
            <a:r>
              <a:rPr lang="de-DE">
                <a:latin typeface="Arial Standard"/>
              </a:rPr>
              <a:t> </a:t>
            </a:r>
            <a:r>
              <a:rPr lang="de-DE">
                <a:latin typeface="Arial Standard"/>
                <a:sym typeface="Symbol" pitchFamily="18" charset="2"/>
              </a:rPr>
              <a:t></a:t>
            </a:r>
          </a:p>
          <a:p>
            <a:pPr marL="342900" indent="-342900" algn="ctr">
              <a:spcBef>
                <a:spcPct val="20000"/>
              </a:spcBef>
            </a:pPr>
            <a:r>
              <a:rPr lang="de-DE">
                <a:latin typeface="Arial Standard"/>
                <a:sym typeface="Symbol" pitchFamily="18" charset="2"/>
              </a:rPr>
              <a:t>	</a:t>
            </a:r>
            <a:r>
              <a:rPr lang="de-DE" sz="2000">
                <a:solidFill>
                  <a:srgbClr val="333399"/>
                </a:solidFill>
                <a:latin typeface="Arial Standard"/>
                <a:sym typeface="Symbol" pitchFamily="18" charset="2"/>
              </a:rPr>
              <a:t> </a:t>
            </a:r>
            <a:r>
              <a:rPr lang="de-DE">
                <a:solidFill>
                  <a:srgbClr val="333399"/>
                </a:solidFill>
                <a:latin typeface="Arial Standard"/>
              </a:rPr>
              <a:t>Sinn ist die</a:t>
            </a:r>
            <a:r>
              <a:rPr lang="de-DE">
                <a:latin typeface="Arial Standard"/>
              </a:rPr>
              <a:t> </a:t>
            </a:r>
            <a:r>
              <a:rPr lang="de-DE" b="1">
                <a:solidFill>
                  <a:srgbClr val="C00000"/>
                </a:solidFill>
                <a:latin typeface="Arial Standard"/>
              </a:rPr>
              <a:t>basale Operation</a:t>
            </a:r>
            <a:r>
              <a:rPr lang="de-DE">
                <a:solidFill>
                  <a:srgbClr val="C00000"/>
                </a:solidFill>
                <a:latin typeface="Arial Standard"/>
              </a:rPr>
              <a:t> </a:t>
            </a:r>
            <a:r>
              <a:rPr lang="de-DE">
                <a:solidFill>
                  <a:srgbClr val="333399"/>
                </a:solidFill>
                <a:latin typeface="Arial Standard"/>
              </a:rPr>
              <a:t>psychischer u. sozialer Systeme</a:t>
            </a:r>
          </a:p>
          <a:p>
            <a:pPr marL="342900" indent="-342900">
              <a:spcBef>
                <a:spcPct val="50000"/>
              </a:spcBef>
            </a:pPr>
            <a:r>
              <a:rPr lang="de-DE">
                <a:solidFill>
                  <a:srgbClr val="333399"/>
                </a:solidFill>
                <a:latin typeface="WP IconicSymbolsA" pitchFamily="2" charset="2"/>
              </a:rPr>
              <a:t>P</a:t>
            </a:r>
            <a:r>
              <a:rPr lang="de-DE">
                <a:latin typeface="Arial Standard"/>
              </a:rPr>
              <a:t> </a:t>
            </a:r>
            <a:r>
              <a:rPr lang="de-DE" sz="2000">
                <a:solidFill>
                  <a:srgbClr val="333399"/>
                </a:solidFill>
                <a:latin typeface="Arial Standard"/>
              </a:rPr>
              <a:t>Sinn ist selbstreferentiell und verweist immer nur auf Sinn. An Sinn gebundene Systeme können nicht sinnfrei erleben oder  handeln; für sie gibt es keine sinnfreien Gegenstände</a:t>
            </a:r>
          </a:p>
          <a:p>
            <a:pPr marL="342900" indent="-342900" algn="ctr">
              <a:spcBef>
                <a:spcPct val="20000"/>
              </a:spcBef>
            </a:pPr>
            <a:r>
              <a:rPr lang="de-DE">
                <a:latin typeface="Arial Standard"/>
                <a:sym typeface="Symbol" pitchFamily="18" charset="2"/>
              </a:rPr>
              <a:t>	</a:t>
            </a:r>
            <a:r>
              <a:rPr lang="de-DE">
                <a:solidFill>
                  <a:srgbClr val="333399"/>
                </a:solidFill>
                <a:latin typeface="Arial Standard"/>
                <a:sym typeface="Symbol" pitchFamily="18" charset="2"/>
              </a:rPr>
              <a:t></a:t>
            </a:r>
            <a:r>
              <a:rPr lang="de-DE">
                <a:solidFill>
                  <a:srgbClr val="333399"/>
                </a:solidFill>
                <a:latin typeface="Arial Standard"/>
              </a:rPr>
              <a:t> </a:t>
            </a:r>
            <a:r>
              <a:rPr lang="de-DE" i="1">
                <a:solidFill>
                  <a:srgbClr val="333399"/>
                </a:solidFill>
                <a:latin typeface="Arial Standard"/>
              </a:rPr>
              <a:t>Also:</a:t>
            </a:r>
            <a:r>
              <a:rPr lang="de-DE">
                <a:latin typeface="Arial Standard"/>
              </a:rPr>
              <a:t> </a:t>
            </a:r>
            <a:r>
              <a:rPr lang="de-DE" b="1">
                <a:solidFill>
                  <a:srgbClr val="C00000"/>
                </a:solidFill>
                <a:latin typeface="Arial Standard"/>
              </a:rPr>
              <a:t>Man kann nicht nicht Sinn machen!</a:t>
            </a:r>
            <a:endParaRPr lang="de-DE">
              <a:solidFill>
                <a:srgbClr val="C00000"/>
              </a:solidFill>
              <a:latin typeface="Arial Standard"/>
            </a:endParaRPr>
          </a:p>
          <a:p>
            <a:pPr marL="342900" indent="-342900">
              <a:spcBef>
                <a:spcPct val="50000"/>
              </a:spcBef>
            </a:pPr>
            <a:r>
              <a:rPr lang="de-DE">
                <a:solidFill>
                  <a:srgbClr val="333399"/>
                </a:solidFill>
                <a:latin typeface="WP IconicSymbolsA" pitchFamily="2" charset="2"/>
              </a:rPr>
              <a:t>P</a:t>
            </a:r>
            <a:r>
              <a:rPr lang="de-DE">
                <a:solidFill>
                  <a:srgbClr val="333399"/>
                </a:solidFill>
                <a:latin typeface="Arial Standard"/>
              </a:rPr>
              <a:t>	</a:t>
            </a:r>
            <a:r>
              <a:rPr lang="de-DE" sz="2000">
                <a:solidFill>
                  <a:srgbClr val="333399"/>
                </a:solidFill>
                <a:latin typeface="Arial Standard"/>
              </a:rPr>
              <a:t> Sinn ist als temporalisierte Komplexität</a:t>
            </a:r>
            <a:r>
              <a:rPr lang="de-DE" sz="2000">
                <a:latin typeface="Arial Standard"/>
              </a:rPr>
              <a:t> </a:t>
            </a:r>
            <a:r>
              <a:rPr lang="de-DE" b="1">
                <a:solidFill>
                  <a:srgbClr val="C00000"/>
                </a:solidFill>
                <a:latin typeface="Arial Standard"/>
              </a:rPr>
              <a:t>prinzipiell instabil</a:t>
            </a:r>
            <a:endParaRPr lang="de-DE">
              <a:solidFill>
                <a:srgbClr val="C00000"/>
              </a:solidFill>
              <a:latin typeface="Arial Standard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de-DE">
                <a:latin typeface="Arial Standard"/>
                <a:sym typeface="Symbol" pitchFamily="18" charset="2"/>
              </a:rPr>
              <a:t>	</a:t>
            </a:r>
            <a:r>
              <a:rPr lang="de-DE">
                <a:solidFill>
                  <a:srgbClr val="333399"/>
                </a:solidFill>
                <a:latin typeface="Arial Standard"/>
                <a:sym typeface="Symbol" pitchFamily="18" charset="2"/>
              </a:rPr>
              <a:t> </a:t>
            </a:r>
            <a:r>
              <a:rPr lang="de-DE">
                <a:solidFill>
                  <a:srgbClr val="333399"/>
                </a:solidFill>
                <a:latin typeface="Arial Standard"/>
              </a:rPr>
              <a:t>Jeder Sinn kann im nächsten Moment anders werden.</a:t>
            </a:r>
          </a:p>
        </p:txBody>
      </p:sp>
      <p:sp>
        <p:nvSpPr>
          <p:cNvPr id="66566" name="Rectangle 3"/>
          <p:cNvSpPr>
            <a:spLocks noChangeArrowheads="1"/>
          </p:cNvSpPr>
          <p:nvPr/>
        </p:nvSpPr>
        <p:spPr bwMode="auto">
          <a:xfrm>
            <a:off x="1143000" y="228600"/>
            <a:ext cx="6477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Grundlagen systemischer Therapie:</a:t>
            </a:r>
            <a:r>
              <a:rPr lang="de-DE" sz="3200">
                <a:solidFill>
                  <a:srgbClr val="FF3300"/>
                </a:solidFill>
              </a:rPr>
              <a:t/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3200">
                <a:solidFill>
                  <a:srgbClr val="FF3300"/>
                </a:solidFill>
              </a:rPr>
              <a:t> </a:t>
            </a:r>
            <a:r>
              <a:rPr lang="de-DE" sz="2800"/>
              <a:t>Sinn</a:t>
            </a:r>
            <a:r>
              <a:rPr lang="de-DE" sz="3200"/>
              <a:t>  </a:t>
            </a:r>
            <a:r>
              <a:rPr lang="de-DE"/>
              <a:t>&lt;n. Niklas Luhmann&gt;</a:t>
            </a:r>
            <a:endParaRPr lang="de-DE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758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A8443-5D34-4918-83E4-C8E3D747F934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67589" name="Text Box 2"/>
          <p:cNvSpPr txBox="1">
            <a:spLocks noChangeArrowheads="1"/>
          </p:cNvSpPr>
          <p:nvPr/>
        </p:nvSpPr>
        <p:spPr bwMode="auto">
          <a:xfrm>
            <a:off x="539750" y="1916113"/>
            <a:ext cx="8208963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CC3300"/>
                </a:solidFill>
              </a:rPr>
              <a:t>	Soziale Phänomene :=</a:t>
            </a:r>
          </a:p>
          <a:p>
            <a:pPr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	</a:t>
            </a:r>
            <a:r>
              <a:rPr lang="de-DE" sz="3200">
                <a:solidFill>
                  <a:srgbClr val="333399"/>
                </a:solidFill>
              </a:rPr>
              <a:t>Temporalisierte Einheiten aus Ereignissen</a:t>
            </a:r>
          </a:p>
          <a:p>
            <a:pPr>
              <a:spcBef>
                <a:spcPct val="50000"/>
              </a:spcBef>
            </a:pPr>
            <a:endParaRPr lang="de-DE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CC3300"/>
                </a:solidFill>
              </a:rPr>
              <a:t>	Soziale Systeme :=</a:t>
            </a:r>
          </a:p>
          <a:p>
            <a:pPr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	</a:t>
            </a:r>
            <a:r>
              <a:rPr lang="de-DE" sz="3200">
                <a:solidFill>
                  <a:srgbClr val="333399"/>
                </a:solidFill>
              </a:rPr>
              <a:t>Sinnzusammenhänge im Zeitablauf</a:t>
            </a:r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2124075" y="476250"/>
            <a:ext cx="4537075" cy="1216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4000">
                <a:solidFill>
                  <a:srgbClr val="CC3300"/>
                </a:solidFill>
              </a:rPr>
              <a:t>Fazit</a:t>
            </a:r>
          </a:p>
          <a:p>
            <a:pPr algn="ctr">
              <a:spcBef>
                <a:spcPts val="600"/>
              </a:spcBef>
            </a:pPr>
            <a:r>
              <a:rPr lang="de-DE" sz="2800"/>
              <a:t>im Sinne Luhmanns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  <a:endParaRPr lang="en-US"/>
          </a:p>
        </p:txBody>
      </p:sp>
      <p:sp>
        <p:nvSpPr>
          <p:cNvPr id="532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50E43-73F1-4D8F-83C1-9572DE9B098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3253" name="Text Box 2"/>
          <p:cNvSpPr txBox="1">
            <a:spLocks noChangeArrowheads="1"/>
          </p:cNvSpPr>
          <p:nvPr/>
        </p:nvSpPr>
        <p:spPr bwMode="auto">
          <a:xfrm>
            <a:off x="971600" y="404664"/>
            <a:ext cx="7272338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de-DE" sz="4000">
                <a:solidFill>
                  <a:srgbClr val="006600"/>
                </a:solidFill>
              </a:rPr>
              <a:t>Nachtrag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>
                <a:solidFill>
                  <a:srgbClr val="006600"/>
                </a:solidFill>
              </a:rPr>
              <a:t>nach K. Ludewig 1987, 1992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3600" smtClean="0">
                <a:solidFill>
                  <a:srgbClr val="000066"/>
                </a:solidFill>
              </a:rPr>
              <a:t>Eine </a:t>
            </a:r>
            <a:r>
              <a:rPr lang="de-DE" sz="3600">
                <a:solidFill>
                  <a:srgbClr val="000066"/>
                </a:solidFill>
              </a:rPr>
              <a:t>Bestimmung des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3600">
                <a:solidFill>
                  <a:srgbClr val="000066"/>
                </a:solidFill>
              </a:rPr>
              <a:t>Interaktionssystems</a:t>
            </a:r>
          </a:p>
          <a:p>
            <a:pPr algn="ctr">
              <a:spcBef>
                <a:spcPts val="600"/>
              </a:spcBef>
            </a:pPr>
            <a:r>
              <a:rPr lang="de-DE" sz="3600">
                <a:solidFill>
                  <a:srgbClr val="000066"/>
                </a:solidFill>
              </a:rPr>
              <a:t>für die klinische Theorie:</a:t>
            </a:r>
          </a:p>
          <a:p>
            <a:pPr algn="ctr">
              <a:spcBef>
                <a:spcPts val="600"/>
              </a:spcBef>
            </a:pPr>
            <a:r>
              <a:rPr lang="de-DE" sz="4000">
                <a:solidFill>
                  <a:srgbClr val="CC3300"/>
                </a:solidFill>
              </a:rPr>
              <a:t>Das Mitglied-Konzept</a:t>
            </a:r>
          </a:p>
        </p:txBody>
      </p:sp>
      <p:pic>
        <p:nvPicPr>
          <p:cNvPr id="6" name="Grafik 5" descr="1987 IS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491" y="4077072"/>
            <a:ext cx="3103012" cy="20528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12160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smtClean="0">
                <a:solidFill>
                  <a:srgbClr val="000066"/>
                </a:solidFill>
              </a:rPr>
              <a:t>ISS 1987</a:t>
            </a:r>
            <a:endParaRPr lang="de-DE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696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174329-6404-41C6-A025-AB7A8105260E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69637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6553200" cy="1230312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  <a:latin typeface="Arial" pitchFamily="34" charset="0"/>
              </a:rPr>
              <a:t>Soziale Systeme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800">
                <a:solidFill>
                  <a:srgbClr val="663300"/>
                </a:solidFill>
                <a:latin typeface="Arial" pitchFamily="34" charset="0"/>
              </a:rPr>
              <a:t>Interaktionssystem I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 (</a:t>
            </a:r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nach K. Ludewig 1992)</a:t>
            </a:r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497887" cy="4154488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560513">
              <a:spcBef>
                <a:spcPts val="1200"/>
              </a:spcBef>
              <a:tabLst>
                <a:tab pos="4303713" algn="l"/>
              </a:tabLst>
            </a:pPr>
            <a:r>
              <a:rPr lang="de-DE" b="1">
                <a:solidFill>
                  <a:srgbClr val="800080"/>
                </a:solidFill>
                <a:latin typeface="Arial" pitchFamily="34" charset="0"/>
              </a:rPr>
              <a:t>Ein Modell für die klinische Theorie</a:t>
            </a:r>
          </a:p>
          <a:p>
            <a:pPr defTabSz="1560513">
              <a:spcBef>
                <a:spcPts val="1200"/>
              </a:spcBef>
              <a:tabLst>
                <a:tab pos="4303713" algn="l"/>
              </a:tabLst>
            </a:pP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Problem:</a:t>
            </a:r>
            <a:r>
              <a:rPr lang="de-DE">
                <a:latin typeface="Arial" pitchFamily="34" charset="0"/>
              </a:rPr>
              <a:t> </a:t>
            </a:r>
            <a:r>
              <a:rPr lang="de-DE" sz="2200">
                <a:latin typeface="Arial" pitchFamily="34" charset="0"/>
              </a:rPr>
              <a:t>Bestimmung der Elemente, Relationen und der Grenze</a:t>
            </a:r>
          </a:p>
          <a:p>
            <a:pPr defTabSz="1560513">
              <a:tabLst>
                <a:tab pos="4303713" algn="l"/>
              </a:tabLst>
            </a:pPr>
            <a:r>
              <a:rPr lang="de-DE" sz="2200">
                <a:latin typeface="Arial" pitchFamily="34" charset="0"/>
              </a:rPr>
              <a:t>                   interaktioneller sozialer Systeme.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Lösungen: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  <a:latin typeface="Arial" pitchFamily="34" charset="0"/>
              </a:rPr>
              <a:t>Elemente</a:t>
            </a:r>
            <a:r>
              <a:rPr lang="de-DE">
                <a:latin typeface="Arial" pitchFamily="34" charset="0"/>
              </a:rPr>
              <a:t>    =    </a:t>
            </a:r>
            <a:r>
              <a:rPr lang="de-DE" b="1">
                <a:solidFill>
                  <a:srgbClr val="800080"/>
                </a:solidFill>
                <a:latin typeface="Arial" pitchFamily="34" charset="0"/>
              </a:rPr>
              <a:t>Mitglieder</a:t>
            </a:r>
            <a:r>
              <a:rPr lang="de-DE">
                <a:latin typeface="Arial" pitchFamily="34" charset="0"/>
              </a:rPr>
              <a:t>       </a:t>
            </a:r>
            <a:r>
              <a:rPr lang="de-DE" sz="2000">
                <a:latin typeface="Arial" pitchFamily="34" charset="0"/>
              </a:rPr>
              <a:t>&lt;Soziale Operatoren bzw. 		 Funktionseinheiten&gt;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  <a:latin typeface="Arial" pitchFamily="34" charset="0"/>
              </a:rPr>
              <a:t>Relationen</a:t>
            </a:r>
            <a:r>
              <a:rPr lang="de-DE">
                <a:latin typeface="Arial" pitchFamily="34" charset="0"/>
              </a:rPr>
              <a:t>  =    </a:t>
            </a:r>
            <a:r>
              <a:rPr lang="de-DE" b="1">
                <a:solidFill>
                  <a:srgbClr val="800080"/>
                </a:solidFill>
                <a:latin typeface="Arial" pitchFamily="34" charset="0"/>
              </a:rPr>
              <a:t>Anschlüsse</a:t>
            </a:r>
            <a:r>
              <a:rPr lang="de-DE">
                <a:latin typeface="Arial" pitchFamily="34" charset="0"/>
              </a:rPr>
              <a:t>    </a:t>
            </a:r>
            <a:r>
              <a:rPr lang="de-DE" sz="2000">
                <a:latin typeface="Arial" pitchFamily="34" charset="0"/>
              </a:rPr>
              <a:t>&lt;durch Kommunikationen&gt;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  <a:latin typeface="Arial" pitchFamily="34" charset="0"/>
              </a:rPr>
              <a:t>Grenze</a:t>
            </a:r>
            <a:r>
              <a:rPr lang="de-DE">
                <a:latin typeface="Arial" pitchFamily="34" charset="0"/>
              </a:rPr>
              <a:t>        =    </a:t>
            </a:r>
            <a:r>
              <a:rPr lang="de-DE" b="1">
                <a:solidFill>
                  <a:srgbClr val="800080"/>
                </a:solidFill>
                <a:latin typeface="Arial" pitchFamily="34" charset="0"/>
              </a:rPr>
              <a:t>Sinngrenze</a:t>
            </a:r>
            <a:r>
              <a:rPr lang="de-DE">
                <a:latin typeface="Arial" pitchFamily="34" charset="0"/>
              </a:rPr>
              <a:t>     </a:t>
            </a:r>
            <a:r>
              <a:rPr lang="de-DE" sz="2000">
                <a:latin typeface="Arial" pitchFamily="34" charset="0"/>
              </a:rPr>
              <a:t>&lt;Sinnkontinuität in der 	 	  Zeitdimension&gt;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19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19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D0BC7-D00B-45C3-A53A-49AE74A57F92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258888" y="404813"/>
            <a:ext cx="6553200" cy="1138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00000"/>
                </a:solidFill>
                <a:latin typeface="Arial" pitchFamily="34" charset="0"/>
              </a:rPr>
              <a:t>Soziale Systeme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663300"/>
                </a:solidFill>
                <a:latin typeface="Arial" pitchFamily="34" charset="0"/>
              </a:rPr>
              <a:t>Interaktionssystem II     &lt;</a:t>
            </a:r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n. K. Ludewig 1992&gt;</a:t>
            </a:r>
          </a:p>
        </p:txBody>
      </p:sp>
      <p:graphicFrame>
        <p:nvGraphicFramePr>
          <p:cNvPr id="607235" name="Object 3"/>
          <p:cNvGraphicFramePr>
            <a:graphicFrameLocks/>
          </p:cNvGraphicFramePr>
          <p:nvPr/>
        </p:nvGraphicFramePr>
        <p:xfrm>
          <a:off x="179388" y="2349500"/>
          <a:ext cx="8691562" cy="2279650"/>
        </p:xfrm>
        <a:graphic>
          <a:graphicData uri="http://schemas.openxmlformats.org/presentationml/2006/ole">
            <p:oleObj spid="_x0000_s8194" name="Document" r:id="rId4" imgW="5505120" imgH="1562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  <a:endParaRPr lang="en-US" smtClean="0"/>
          </a:p>
        </p:txBody>
      </p:sp>
      <p:sp>
        <p:nvSpPr>
          <p:cNvPr id="706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06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F7E74A-8AD9-4A87-B81F-2336F2795AA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275512" cy="936625"/>
          </a:xfrm>
          <a:solidFill>
            <a:srgbClr val="FFFFFF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Das Mitglied-Konzept: </a:t>
            </a:r>
            <a:br>
              <a:rPr lang="de-DE" sz="2800" smtClean="0">
                <a:solidFill>
                  <a:srgbClr val="CC3300"/>
                </a:solidFill>
              </a:rPr>
            </a:br>
            <a:r>
              <a:rPr lang="de-DE" sz="2400" smtClean="0">
                <a:solidFill>
                  <a:srgbClr val="000066"/>
                </a:solidFill>
              </a:rPr>
              <a:t>Vorteile für die klinische Theorie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4895850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2400" smtClean="0">
                <a:solidFill>
                  <a:srgbClr val="333399"/>
                </a:solidFill>
                <a:cs typeface="Times New Roman" pitchFamily="18" charset="0"/>
              </a:rPr>
              <a:t>Das Mitglied-Konzept erlaubt gegenüber dem Luhmannschen Kommunikationsbegriff: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1800" smtClean="0">
                <a:solidFill>
                  <a:srgbClr val="333399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einen systemisch korrekten </a:t>
            </a:r>
            <a:r>
              <a:rPr lang="de-DE" sz="2000" b="1" i="1" smtClean="0">
                <a:solidFill>
                  <a:srgbClr val="006600"/>
                </a:solidFill>
                <a:cs typeface="Times New Roman" pitchFamily="18" charset="0"/>
              </a:rPr>
              <a:t>Rückbezug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der Kommunikationen auf die daran Beteiligten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Unterscheidung von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Mensch</a:t>
            </a:r>
            <a:r>
              <a:rPr lang="de-DE" sz="2000" b="1" i="1" smtClean="0"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intersystemische Ganzheit),</a:t>
            </a:r>
            <a:r>
              <a:rPr lang="de-DE" sz="2000" smtClean="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Rolle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Programm zur Ausführung von Mitgliedschaften)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und 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Mitglied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aktuell interagierender sozialer Operator)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Konzeptualisierung des Therapieziels als 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de-DE" sz="2000" b="1" i="1" smtClean="0">
                <a:solidFill>
                  <a:srgbClr val="333399"/>
                </a:solidFill>
                <a:cs typeface="Times New Roman" pitchFamily="18" charset="0"/>
              </a:rPr>
              <a:t>	„Auflösung problemerhaltender psychischer Systeme“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 (Einzel-Th.) bzw. </a:t>
            </a:r>
            <a:r>
              <a:rPr lang="de-DE" sz="2000" b="1" i="1" smtClean="0">
                <a:solidFill>
                  <a:srgbClr val="333399"/>
                </a:solidFill>
                <a:cs typeface="Times New Roman" pitchFamily="18" charset="0"/>
              </a:rPr>
              <a:t>„Auflösung der Mitgliedschaft im Problemsystem“ 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(System-Th.).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Orientiert die Praxis durch eine allgemeine, im voraus bestimmbare Definition der </a:t>
            </a: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„Therapeutenrolle“ </a:t>
            </a:r>
            <a:r>
              <a:rPr lang="de-DE" sz="2000" smtClean="0">
                <a:solidFill>
                  <a:srgbClr val="000099"/>
                </a:solidFill>
                <a:cs typeface="Times New Roman" pitchFamily="18" charset="0"/>
              </a:rPr>
              <a:t>(z.B. 10+1 Leitsätze bzw. -fragen)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sz="2000" smtClean="0"/>
              <a:t> 	</a:t>
            </a:r>
            <a:r>
              <a:rPr lang="de-DE" sz="2000" smtClean="0">
                <a:solidFill>
                  <a:srgbClr val="333399"/>
                </a:solidFill>
              </a:rPr>
              <a:t>wobei: </a:t>
            </a:r>
            <a:r>
              <a:rPr lang="de-DE" sz="2000" b="1" i="1" smtClean="0">
                <a:solidFill>
                  <a:srgbClr val="993300"/>
                </a:solidFill>
              </a:rPr>
              <a:t>Mensch</a:t>
            </a:r>
            <a:r>
              <a:rPr lang="de-DE" sz="2000" b="1" i="1" smtClean="0">
                <a:solidFill>
                  <a:srgbClr val="333399"/>
                </a:solidFill>
              </a:rPr>
              <a:t> </a:t>
            </a:r>
            <a:r>
              <a:rPr lang="de-DE" sz="2000" b="1" i="1" smtClean="0">
                <a:solidFill>
                  <a:srgbClr val="008000"/>
                </a:solidFill>
              </a:rPr>
              <a:t>≠ Therapeut als </a:t>
            </a:r>
            <a:r>
              <a:rPr lang="de-DE" sz="2000" b="1" i="1" u="sng" smtClean="0">
                <a:solidFill>
                  <a:srgbClr val="008000"/>
                </a:solidFill>
              </a:rPr>
              <a:t>Rolle</a:t>
            </a:r>
            <a:r>
              <a:rPr lang="de-DE" sz="2000" b="1" i="1" smtClean="0">
                <a:solidFill>
                  <a:srgbClr val="333399"/>
                </a:solidFill>
              </a:rPr>
              <a:t> ≠ Therapeut als </a:t>
            </a:r>
            <a:r>
              <a:rPr lang="de-DE" sz="2000" b="1" i="1" u="sng" smtClean="0">
                <a:solidFill>
                  <a:srgbClr val="333399"/>
                </a:solidFill>
              </a:rPr>
              <a:t>Mitglied</a:t>
            </a:r>
            <a:endParaRPr lang="de-DE" sz="2000" smtClean="0">
              <a:solidFill>
                <a:srgbClr val="33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56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F7B46D-F93E-468E-B2E7-CEA7EE7132B0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1357313" y="1428750"/>
            <a:ext cx="6786562" cy="45926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Darüber hinaus liegt eine große Zahl veröffentlichter und unveröffentlichter Aufsätze sowie einige Powerpoint-Präsentationen unter „Texten“ in:</a:t>
            </a:r>
          </a:p>
          <a:p>
            <a:pPr algn="ctr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http://www.kurtludewig.de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Für Teilnehmer meiner Veranstaltungen gibt es im selben Homepage eine gesperrte Sektion „Materialien“, für die Folgendes notwendig ist</a:t>
            </a:r>
            <a:r>
              <a:rPr lang="de-DE" dirty="0"/>
              <a:t>:</a:t>
            </a:r>
          </a:p>
          <a:p>
            <a:pPr>
              <a:defRPr/>
            </a:pPr>
            <a:r>
              <a:rPr lang="de-DE" dirty="0"/>
              <a:t>	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Benutzername: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de-DE" dirty="0" err="1">
                <a:solidFill>
                  <a:srgbClr val="C00000"/>
                </a:solidFill>
              </a:rPr>
              <a:t>Kludewig</a:t>
            </a:r>
            <a:r>
              <a:rPr lang="de-DE" dirty="0"/>
              <a:t> </a:t>
            </a:r>
          </a:p>
          <a:p>
            <a:pPr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                                       (beachte Groß/Kleinbuchstaben)</a:t>
            </a:r>
            <a:r>
              <a:rPr lang="de-DE" sz="2000" dirty="0"/>
              <a:t>)</a:t>
            </a:r>
          </a:p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Passwort: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de-DE" dirty="0">
                <a:solidFill>
                  <a:srgbClr val="C00000"/>
                </a:solidFill>
              </a:rPr>
              <a:t>gast2006</a:t>
            </a: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547813" y="188913"/>
            <a:ext cx="5943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200" dirty="0">
                <a:solidFill>
                  <a:srgbClr val="C00000"/>
                </a:solidFill>
              </a:rPr>
              <a:t>Systemische Therapie</a:t>
            </a:r>
            <a:r>
              <a:rPr lang="de-DE" sz="4400" dirty="0">
                <a:solidFill>
                  <a:schemeClr val="hlink"/>
                </a:solidFill>
              </a:rPr>
              <a:t/>
            </a:r>
            <a:br>
              <a:rPr lang="de-DE" sz="4400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Literaturhinweise des Referenten </a:t>
            </a:r>
            <a:r>
              <a:rPr lang="de-DE" dirty="0"/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16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E33FDB-CAF4-4A39-B291-9C731B25AEF5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 rot="10800000" flipV="1">
            <a:off x="928688" y="954088"/>
            <a:ext cx="74295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800080"/>
                </a:solidFill>
              </a:rPr>
              <a:t>c. Psychologische Grundlagen:</a:t>
            </a:r>
          </a:p>
          <a:p>
            <a:pPr algn="ctr">
              <a:spcBef>
                <a:spcPct val="50000"/>
              </a:spcBef>
            </a:pPr>
            <a:endParaRPr lang="de-DE" sz="4000">
              <a:solidFill>
                <a:srgbClr val="800080"/>
              </a:solidFill>
            </a:endParaRPr>
          </a:p>
          <a:p>
            <a:pPr algn="ctr"/>
            <a:r>
              <a:rPr lang="de-DE" sz="3200"/>
              <a:t>Systemische Theorie psychischer Systeme</a:t>
            </a:r>
          </a:p>
          <a:p>
            <a:pPr algn="ctr"/>
            <a:endParaRPr lang="de-DE" sz="3200"/>
          </a:p>
          <a:p>
            <a:pPr algn="ctr"/>
            <a:r>
              <a:rPr lang="de-DE" sz="3200"/>
              <a:t>Oder</a:t>
            </a:r>
          </a:p>
          <a:p>
            <a:pPr algn="ctr"/>
            <a:endParaRPr lang="de-DE" sz="3200"/>
          </a:p>
          <a:p>
            <a:pPr algn="ctr"/>
            <a:r>
              <a:rPr lang="de-DE" sz="3200"/>
              <a:t>auf dem Weg zur Überwindung von Einheitlichkeits-Auffassungen?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27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99A751-15D4-491A-8928-564A86DC4193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72709" name="Textfeld 4"/>
          <p:cNvSpPr txBox="1">
            <a:spLocks noChangeArrowheads="1"/>
          </p:cNvSpPr>
          <p:nvPr/>
        </p:nvSpPr>
        <p:spPr bwMode="auto">
          <a:xfrm>
            <a:off x="1331640" y="1196752"/>
            <a:ext cx="65722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000" b="1"/>
              <a:t>Psychische Systeme</a:t>
            </a:r>
          </a:p>
          <a:p>
            <a:pPr algn="ctr"/>
            <a:endParaRPr lang="de-DE" sz="3200"/>
          </a:p>
          <a:p>
            <a:pPr algn="ctr"/>
            <a:r>
              <a:rPr lang="de-DE" sz="3200"/>
              <a:t>Thesen und Elemente einer systemischen Theorie</a:t>
            </a:r>
          </a:p>
        </p:txBody>
      </p:sp>
      <p:pic>
        <p:nvPicPr>
          <p:cNvPr id="6" name="Grafik 5" descr="2011 ISZ Konf. Prag 50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3645024"/>
            <a:ext cx="326186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37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8A615A-E5FD-4479-92A4-C3DB329B4B2A}" type="slidenum">
              <a:rPr lang="de-DE" smtClean="0"/>
              <a:pPr/>
              <a:t>62</a:t>
            </a:fld>
            <a:endParaRPr lang="de-DE" smtClean="0"/>
          </a:p>
        </p:txBody>
      </p:sp>
      <p:sp>
        <p:nvSpPr>
          <p:cNvPr id="73733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7848600" cy="56022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7675">
              <a:spcBef>
                <a:spcPts val="1200"/>
              </a:spcBef>
            </a:pPr>
            <a:r>
              <a:rPr lang="de-DE" sz="2800">
                <a:solidFill>
                  <a:srgbClr val="A50021"/>
                </a:solidFill>
              </a:rPr>
              <a:t>Literaturhinweise des Referenten</a:t>
            </a:r>
          </a:p>
          <a:p>
            <a:pPr defTabSz="447675">
              <a:spcBef>
                <a:spcPts val="1200"/>
              </a:spcBef>
            </a:pPr>
            <a:r>
              <a:rPr lang="de-DE" sz="2000" b="1" i="1"/>
              <a:t>Ludewig, K.</a:t>
            </a:r>
            <a:r>
              <a:rPr lang="de-DE" sz="2000"/>
              <a:t> (2005), Kap. 3 „Entwurf eines Menschenbilds“. </a:t>
            </a:r>
          </a:p>
          <a:p>
            <a:pPr lvl="1" defTabSz="447675"/>
            <a:r>
              <a:rPr lang="de-DE" sz="2000" b="1"/>
              <a:t>In:</a:t>
            </a:r>
            <a:r>
              <a:rPr lang="de-DE" sz="2000"/>
              <a:t> ders., </a:t>
            </a:r>
            <a:r>
              <a:rPr lang="de-DE" sz="2000" i="1"/>
              <a:t>Einführung in die theoretischen Grundlagen der systemischen Therapie</a:t>
            </a:r>
            <a:r>
              <a:rPr lang="de-DE" sz="2000"/>
              <a:t>. Heidelberg (Carl-Auer-Systeme)</a:t>
            </a:r>
          </a:p>
          <a:p>
            <a:pPr defTabSz="447675">
              <a:spcBef>
                <a:spcPct val="60000"/>
              </a:spcBef>
            </a:pPr>
            <a:r>
              <a:rPr lang="de-DE" sz="2000" b="1" i="1"/>
              <a:t>Ludewig, K.</a:t>
            </a:r>
            <a:r>
              <a:rPr lang="de-DE" sz="2000"/>
              <a:t> (im Druck, vorauss. 2012), Zum Menschenbild der 	Systemischen Therapie. Über polysystemische Biologie, 	Polyphrenie 	und vielfältige Mitglieder. </a:t>
            </a:r>
          </a:p>
          <a:p>
            <a:pPr lvl="1" defTabSz="447675"/>
            <a:r>
              <a:rPr lang="de-DE" sz="2000" b="1"/>
              <a:t>In:</a:t>
            </a:r>
            <a:r>
              <a:rPr lang="de-DE" sz="2000"/>
              <a:t> Petzold, H. (Hrsg.), </a:t>
            </a:r>
            <a:r>
              <a:rPr lang="de-DE" sz="2000" i="1"/>
              <a:t>Die Menschenbilder in der Psychologie und Psychotherapie</a:t>
            </a:r>
            <a:r>
              <a:rPr lang="de-DE" sz="2000"/>
              <a:t>. Wien (Klammer).</a:t>
            </a:r>
          </a:p>
          <a:p>
            <a:pPr lvl="1" defTabSz="447675"/>
            <a:endParaRPr lang="de-DE" sz="2000"/>
          </a:p>
          <a:p>
            <a:pPr defTabSz="447675"/>
            <a:r>
              <a:rPr lang="de-DE" sz="2000" b="1"/>
              <a:t>Ludewig, K. </a:t>
            </a:r>
            <a:r>
              <a:rPr lang="de-DE" sz="2000"/>
              <a:t>(2011. Psychische Systeme – ein nützliches Konzept für die 	systemische Praxis?</a:t>
            </a:r>
          </a:p>
          <a:p>
            <a:pPr defTabSz="447675"/>
            <a:r>
              <a:rPr lang="de-DE" sz="2000"/>
              <a:t>	</a:t>
            </a:r>
            <a:r>
              <a:rPr lang="de-DE" sz="2000" b="1"/>
              <a:t>In: </a:t>
            </a:r>
            <a:r>
              <a:rPr lang="de-DE" sz="2000" i="1"/>
              <a:t>Familiendynamik 36: </a:t>
            </a:r>
            <a:r>
              <a:rPr lang="de-DE" sz="2000"/>
              <a:t>222-238.</a:t>
            </a:r>
          </a:p>
          <a:p>
            <a:pPr defTabSz="447675"/>
            <a:endParaRPr lang="de-DE" sz="2000"/>
          </a:p>
          <a:p>
            <a:pPr algn="ctr" defTabSz="447675"/>
            <a:r>
              <a:rPr lang="de-DE"/>
              <a:t>Weitere spezielle Arbeiten finden sich in den Literaturhinweisen der genannter Aufsätze.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47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CCE72-7AF6-43F0-99E6-81BCE1038796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74757" name="Textfeld 4"/>
          <p:cNvSpPr txBox="1">
            <a:spLocks noChangeArrowheads="1"/>
          </p:cNvSpPr>
          <p:nvPr/>
        </p:nvSpPr>
        <p:spPr bwMode="auto">
          <a:xfrm>
            <a:off x="500063" y="1571625"/>
            <a:ext cx="8143875" cy="4278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/>
              <a:t>Die althergebrachten Auffassungen  von Wissenschaft gehen von </a:t>
            </a:r>
            <a:r>
              <a:rPr lang="de-DE" sz="2800" i="1"/>
              <a:t>universaler Einheitlichkeit  </a:t>
            </a:r>
            <a:r>
              <a:rPr lang="de-DE" sz="2800"/>
              <a:t>aus (z.B. die Wahrheit, die Natur, die Umwelt, der Mensch, das Selbst, die Identität etc.) .</a:t>
            </a:r>
          </a:p>
          <a:p>
            <a:pPr>
              <a:spcBef>
                <a:spcPts val="1200"/>
              </a:spcBef>
            </a:pPr>
            <a:r>
              <a:rPr lang="de-DE" sz="2800"/>
              <a:t>Einige zeitgenösische Wissenschaftler aber belehren uns, dass diese postulierten Einheiten eher Trugschlüs-se unseres Beobachtens sein können. </a:t>
            </a:r>
          </a:p>
          <a:p>
            <a:pPr>
              <a:spcBef>
                <a:spcPts val="1200"/>
              </a:spcBef>
            </a:pPr>
            <a:r>
              <a:rPr lang="de-DE" sz="2800"/>
              <a:t>In systemisch-konstruktivistischer Perspektive geht man daher von Vielfalt oder„Multiversa“ aus</a:t>
            </a:r>
          </a:p>
        </p:txBody>
      </p:sp>
      <p:sp>
        <p:nvSpPr>
          <p:cNvPr id="74758" name="Textfeld 6"/>
          <p:cNvSpPr txBox="1">
            <a:spLocks noChangeArrowheads="1"/>
          </p:cNvSpPr>
          <p:nvPr/>
        </p:nvSpPr>
        <p:spPr bwMode="auto">
          <a:xfrm>
            <a:off x="1547813" y="476250"/>
            <a:ext cx="6143625" cy="646113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Ausgangslage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57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A23FD6-1675-49FE-9B6D-1767642D556E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539750" y="1196975"/>
            <a:ext cx="7920038" cy="48006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de-DE" sz="2000" i="1"/>
              <a:t>„Das Ich, welches erfasst,… ist ein </a:t>
            </a:r>
            <a:r>
              <a:rPr lang="de-DE" sz="2000" i="1">
                <a:solidFill>
                  <a:srgbClr val="CC3300"/>
                </a:solidFill>
              </a:rPr>
              <a:t>Bewusstseinsvorgang</a:t>
            </a:r>
            <a:r>
              <a:rPr lang="de-DE" sz="2000" i="1"/>
              <a:t>, in jedem Augenblick verschieden von dem, der im vorhergegangenen Augenblick war…“</a:t>
            </a:r>
            <a:r>
              <a:rPr lang="de-DE" sz="2000"/>
              <a:t> </a:t>
            </a:r>
            <a:r>
              <a:rPr lang="de-DE" sz="1800"/>
              <a:t>(</a:t>
            </a:r>
            <a:r>
              <a:rPr lang="de-DE" sz="1800" b="1" u="sng"/>
              <a:t>Psychologie:</a:t>
            </a:r>
            <a:r>
              <a:rPr lang="de-DE" sz="1800"/>
              <a:t> </a:t>
            </a:r>
            <a:r>
              <a:rPr lang="de-DE" sz="1800" b="1">
                <a:solidFill>
                  <a:srgbClr val="006600"/>
                </a:solidFill>
              </a:rPr>
              <a:t>W. James 1909</a:t>
            </a:r>
            <a:r>
              <a:rPr lang="de-DE" sz="1800"/>
              <a:t>)</a:t>
            </a:r>
          </a:p>
          <a:p>
            <a:pPr eaLnBrk="1" hangingPunct="1">
              <a:spcAft>
                <a:spcPct val="50000"/>
              </a:spcAft>
            </a:pPr>
            <a:r>
              <a:rPr lang="de-DE" sz="2000" i="1">
                <a:solidFill>
                  <a:srgbClr val="003366"/>
                </a:solidFill>
              </a:rPr>
              <a:t>„Die Kognitionswissenschaft belehrt uns, dass wir </a:t>
            </a:r>
            <a:r>
              <a:rPr lang="de-DE" sz="2000" i="1">
                <a:solidFill>
                  <a:srgbClr val="CC3300"/>
                </a:solidFill>
              </a:rPr>
              <a:t>kein</a:t>
            </a:r>
            <a:r>
              <a:rPr lang="de-DE" sz="2000" i="1">
                <a:solidFill>
                  <a:srgbClr val="003366"/>
                </a:solidFill>
              </a:rPr>
              <a:t> wirkendes oder freies SELBST besitzen…„… die Kognition (kann) als emergentes Phänomen selbst-organisierter, verteilter Netzwerke untersucht werden“</a:t>
            </a:r>
            <a:r>
              <a:rPr lang="de-DE" sz="2000">
                <a:solidFill>
                  <a:srgbClr val="003366"/>
                </a:solidFill>
              </a:rPr>
              <a:t> (S. 183 u.175) </a:t>
            </a:r>
            <a:r>
              <a:rPr lang="de-DE" sz="1800">
                <a:solidFill>
                  <a:srgbClr val="003366"/>
                </a:solidFill>
              </a:rPr>
              <a:t>(</a:t>
            </a:r>
            <a:r>
              <a:rPr lang="de-DE" sz="1800" b="1" u="sng">
                <a:solidFill>
                  <a:srgbClr val="003366"/>
                </a:solidFill>
              </a:rPr>
              <a:t>Kognitionsforscher:</a:t>
            </a:r>
            <a:r>
              <a:rPr lang="de-DE" sz="1800">
                <a:solidFill>
                  <a:srgbClr val="0033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F. Varela &amp; E. Thompson 1991, S. 183</a:t>
            </a:r>
            <a:r>
              <a:rPr lang="de-DE" sz="1800">
                <a:solidFill>
                  <a:srgbClr val="003366"/>
                </a:solidFill>
              </a:rPr>
              <a:t>)</a:t>
            </a:r>
          </a:p>
          <a:p>
            <a:r>
              <a:rPr lang="de-DE" sz="2000" i="1"/>
              <a:t>„Wir erleben diese </a:t>
            </a:r>
            <a:r>
              <a:rPr lang="de-DE" sz="2000" i="1">
                <a:solidFill>
                  <a:srgbClr val="993300"/>
                </a:solidFill>
              </a:rPr>
              <a:t>vielen „Iche</a:t>
            </a:r>
            <a:r>
              <a:rPr lang="de-DE" sz="2000" i="1"/>
              <a:t>“ in der Regel als ein einheitliches Ich…</a:t>
            </a:r>
          </a:p>
          <a:p>
            <a:r>
              <a:rPr lang="de-DE" sz="2000" i="1"/>
              <a:t>Diese … entstehenden verschiedenen Iche (binden) sich aktuell in ver-schiedener Weise zusammen und (konstituieren) den Strom der Ich-Emp-findungen“</a:t>
            </a:r>
            <a:r>
              <a:rPr lang="de-DE" sz="2000"/>
              <a:t> </a:t>
            </a:r>
            <a:r>
              <a:rPr lang="de-DE" sz="1800"/>
              <a:t>(</a:t>
            </a:r>
            <a:r>
              <a:rPr lang="de-DE" sz="1800" b="1" u="sng"/>
              <a:t>Biologie:</a:t>
            </a:r>
            <a:r>
              <a:rPr lang="de-DE" sz="1800"/>
              <a:t> </a:t>
            </a:r>
            <a:r>
              <a:rPr lang="de-DE" sz="1800" b="1">
                <a:solidFill>
                  <a:srgbClr val="006600"/>
                </a:solidFill>
              </a:rPr>
              <a:t>G. Roth, 2001, S. 325ff</a:t>
            </a:r>
            <a:r>
              <a:rPr lang="de-DE" sz="1800"/>
              <a:t>)</a:t>
            </a:r>
            <a:r>
              <a:rPr lang="de-DE" sz="2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de-DE" sz="2000" i="1"/>
              <a:t>„Das hieße aber auch, dass die Psyche ein „Unjekt“ und keine Realität... ist, sondern: System... nämlich als Differenz“</a:t>
            </a:r>
            <a:r>
              <a:rPr lang="de-DE" sz="2000"/>
              <a:t> </a:t>
            </a:r>
            <a:r>
              <a:rPr lang="de-DE" sz="1800"/>
              <a:t>(</a:t>
            </a:r>
            <a:r>
              <a:rPr lang="de-DE" sz="1800" b="1" u="sng"/>
              <a:t>Soziologie:</a:t>
            </a:r>
            <a:r>
              <a:rPr lang="de-DE" sz="1800"/>
              <a:t> </a:t>
            </a:r>
            <a:r>
              <a:rPr lang="de-DE" sz="1800" b="1">
                <a:solidFill>
                  <a:srgbClr val="006600"/>
                </a:solidFill>
              </a:rPr>
              <a:t>P. Fuchs 2005, 141ff</a:t>
            </a:r>
            <a:r>
              <a:rPr lang="de-DE" sz="1800"/>
              <a:t>)</a:t>
            </a:r>
          </a:p>
        </p:txBody>
      </p:sp>
      <p:sp>
        <p:nvSpPr>
          <p:cNvPr id="75782" name="Text Box 3"/>
          <p:cNvSpPr txBox="1">
            <a:spLocks noChangeArrowheads="1"/>
          </p:cNvSpPr>
          <p:nvPr/>
        </p:nvSpPr>
        <p:spPr bwMode="auto">
          <a:xfrm>
            <a:off x="1403350" y="188913"/>
            <a:ext cx="6480175" cy="955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2800">
                <a:solidFill>
                  <a:srgbClr val="C00000"/>
                </a:solidFill>
              </a:rPr>
              <a:t>Nachdenkenswerte Gedanken zum </a:t>
            </a:r>
            <a:r>
              <a:rPr lang="en-US" sz="2800">
                <a:solidFill>
                  <a:srgbClr val="C00000"/>
                </a:solidFill>
              </a:rPr>
              <a:t>«</a:t>
            </a:r>
            <a:r>
              <a:rPr lang="de-DE" sz="2800">
                <a:solidFill>
                  <a:srgbClr val="C00000"/>
                </a:solidFill>
              </a:rPr>
              <a:t>Ich</a:t>
            </a:r>
            <a:r>
              <a:rPr lang="en-US" sz="2800">
                <a:solidFill>
                  <a:srgbClr val="C00000"/>
                </a:solidFill>
              </a:rPr>
              <a:t>»</a:t>
            </a:r>
          </a:p>
          <a:p>
            <a:pPr algn="ctr" eaLnBrk="1" hangingPunct="1"/>
            <a:r>
              <a:rPr lang="en-US"/>
              <a:t>- einheitlich oder vielfältig? -</a:t>
            </a:r>
            <a:r>
              <a:rPr lang="en-US" sz="2800" b="1">
                <a:solidFill>
                  <a:srgbClr val="CC3300"/>
                </a:solidFill>
              </a:rPr>
              <a:t> </a:t>
            </a:r>
            <a:endParaRPr lang="de-DE" sz="28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68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7E67A-4936-4B07-857E-6A6E48336227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827088" y="1700213"/>
            <a:ext cx="7704137" cy="4247317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Für Systeme gilt im Allgemeinen, dass sie durch ihre Elemente, Relationen und Grenze definiert sind.</a:t>
            </a:r>
          </a:p>
          <a:p>
            <a:pPr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de-DE" sz="2000" b="1">
                <a:solidFill>
                  <a:srgbClr val="CC3300"/>
                </a:solidFill>
                <a:latin typeface="Arial" pitchFamily="34" charset="0"/>
              </a:rPr>
              <a:t>Psychische Systeme</a:t>
            </a: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 stellen </a:t>
            </a:r>
            <a:r>
              <a:rPr lang="de-DE" sz="2000" smtClean="0">
                <a:solidFill>
                  <a:srgbClr val="336600"/>
                </a:solidFill>
                <a:latin typeface="Arial" pitchFamily="34" charset="0"/>
              </a:rPr>
              <a:t>(</a:t>
            </a:r>
            <a:r>
              <a:rPr lang="de-DE" sz="2000" b="1" i="1" smtClean="0">
                <a:solidFill>
                  <a:srgbClr val="336600"/>
                </a:solidFill>
                <a:latin typeface="Arial" pitchFamily="34" charset="0"/>
              </a:rPr>
              <a:t>temporalisierte) </a:t>
            </a:r>
            <a:r>
              <a:rPr lang="de-DE" sz="2000" b="1" i="1">
                <a:solidFill>
                  <a:srgbClr val="336600"/>
                </a:solidFill>
                <a:latin typeface="Arial" pitchFamily="34" charset="0"/>
              </a:rPr>
              <a:t>Prozesse </a:t>
            </a: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dar, die  körperliche Aktivitäten (Kognitionen, Emotionen, Handlungen) zu Bewusstsein verarbeiten. Sie entstehen im Zusammenhang mit tatsächlicher sozialer Interaktion oder als Reaktion auf innere Aktivität.</a:t>
            </a:r>
          </a:p>
          <a:p>
            <a:pPr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Psychische Systeme kann man daher wie folgt auffassen:</a:t>
            </a:r>
          </a:p>
          <a:p>
            <a:pPr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de-DE" sz="2000" b="1">
                <a:solidFill>
                  <a:srgbClr val="336600"/>
                </a:solidFill>
                <a:latin typeface="Arial" pitchFamily="34" charset="0"/>
              </a:rPr>
              <a:t>Elemente</a:t>
            </a: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	:= </a:t>
            </a:r>
            <a:r>
              <a:rPr lang="de-DE" sz="2000" smtClean="0">
                <a:solidFill>
                  <a:srgbClr val="003366"/>
                </a:solidFill>
                <a:latin typeface="Arial" pitchFamily="34" charset="0"/>
              </a:rPr>
              <a:t>emotionalkognitive Einheiten</a:t>
            </a:r>
            <a:endParaRPr lang="de-DE" sz="2000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de-DE" sz="2000" b="1">
                <a:solidFill>
                  <a:srgbClr val="336600"/>
                </a:solidFill>
                <a:latin typeface="Arial" pitchFamily="34" charset="0"/>
              </a:rPr>
              <a:t>Relationen</a:t>
            </a: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	:= Anschlussbildung </a:t>
            </a:r>
          </a:p>
          <a:p>
            <a:pPr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de-DE" sz="2000" b="1">
                <a:solidFill>
                  <a:srgbClr val="336600"/>
                </a:solidFill>
                <a:latin typeface="Arial" pitchFamily="34" charset="0"/>
              </a:rPr>
              <a:t>Grenze</a:t>
            </a:r>
            <a:r>
              <a:rPr lang="de-DE" sz="2000">
                <a:solidFill>
                  <a:srgbClr val="003366"/>
                </a:solidFill>
                <a:latin typeface="Arial" pitchFamily="34" charset="0"/>
              </a:rPr>
              <a:t>	:= Sinngrenze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1285875" y="214313"/>
            <a:ext cx="6477000" cy="1054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 Psychische Systeme</a:t>
            </a:r>
          </a:p>
          <a:p>
            <a:pPr algn="ctr"/>
            <a:r>
              <a:rPr lang="de-DE" sz="2800">
                <a:solidFill>
                  <a:srgbClr val="C00000"/>
                </a:solidFill>
              </a:rPr>
              <a:t>- Definition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78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60234-92B0-447C-BDDB-D60499041EDE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280400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800" b="1" i="1" dirty="0">
                <a:solidFill>
                  <a:srgbClr val="A50021"/>
                </a:solidFill>
              </a:rPr>
              <a:t>Psychische Systeme</a:t>
            </a:r>
            <a:r>
              <a:rPr lang="de-DE" sz="2200" dirty="0">
                <a:solidFill>
                  <a:srgbClr val="003366"/>
                </a:solidFill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	sind unbeständige, nicht beobachtbare </a:t>
            </a:r>
            <a:r>
              <a:rPr lang="de-DE" b="1" i="1" dirty="0" err="1" smtClean="0">
                <a:solidFill>
                  <a:srgbClr val="A50021"/>
                </a:solidFill>
                <a:cs typeface="Times New Roman" pitchFamily="18" charset="0"/>
              </a:rPr>
              <a:t>emotionalkognitive</a:t>
            </a:r>
            <a:r>
              <a:rPr lang="de-DE" b="1" i="1" dirty="0" smtClean="0">
                <a:solidFill>
                  <a:srgbClr val="A50021"/>
                </a:solidFill>
                <a:cs typeface="Times New Roman" pitchFamily="18" charset="0"/>
              </a:rPr>
              <a:t> </a:t>
            </a:r>
            <a:r>
              <a:rPr lang="de-DE" b="1" i="1" dirty="0">
                <a:solidFill>
                  <a:srgbClr val="A50021"/>
                </a:solidFill>
                <a:cs typeface="Times New Roman" pitchFamily="18" charset="0"/>
              </a:rPr>
              <a:t>	</a:t>
            </a:r>
            <a:r>
              <a:rPr lang="de-DE" b="1" i="1" dirty="0" err="1">
                <a:solidFill>
                  <a:srgbClr val="A50021"/>
                </a:solidFill>
                <a:cs typeface="Times New Roman" pitchFamily="18" charset="0"/>
              </a:rPr>
              <a:t>Kohärenzen</a:t>
            </a:r>
            <a:r>
              <a:rPr lang="de-DE" b="1" i="1" dirty="0">
                <a:solidFill>
                  <a:srgbClr val="A50021"/>
                </a:solidFill>
                <a:cs typeface="Times New Roman" pitchFamily="18" charset="0"/>
              </a:rPr>
              <a:t>,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die</a:t>
            </a: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003366"/>
                </a:solidFill>
                <a:cs typeface="Times New Roman" pitchFamily="18" charset="0"/>
              </a:rPr>
              <a:t>nur </a:t>
            </a: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in Selbstreflexion oder </a:t>
            </a:r>
            <a:r>
              <a:rPr lang="de-DE" dirty="0" err="1" smtClean="0">
                <a:solidFill>
                  <a:srgbClr val="003366"/>
                </a:solidFill>
                <a:cs typeface="Times New Roman" pitchFamily="18" charset="0"/>
              </a:rPr>
              <a:t>Kommunikaton</a:t>
            </a:r>
            <a:r>
              <a:rPr lang="de-DE" dirty="0" smtClean="0">
                <a:solidFill>
                  <a:srgbClr val="003366"/>
                </a:solidFill>
                <a:cs typeface="Times New Roman" pitchFamily="18" charset="0"/>
              </a:rPr>
              <a:t> 	rekonstruierbar </a:t>
            </a: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sind</a:t>
            </a:r>
            <a:r>
              <a:rPr lang="de-DE" dirty="0" smtClean="0">
                <a:solidFill>
                  <a:srgbClr val="003366"/>
                </a:solidFill>
                <a:cs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dirty="0" smtClean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	sie verweisen im- oder explizit auf eine Relation zu einem 	speziellen	oder generalisierten </a:t>
            </a:r>
            <a:r>
              <a:rPr lang="de-DE" dirty="0" smtClean="0">
                <a:solidFill>
                  <a:srgbClr val="003366"/>
                </a:solidFill>
                <a:cs typeface="Times New Roman" pitchFamily="18" charset="0"/>
              </a:rPr>
              <a:t>Anderen, auch dann, wenn sie 	sich auf andere </a:t>
            </a:r>
            <a:r>
              <a:rPr lang="de-DE" dirty="0" err="1" smtClean="0">
                <a:solidFill>
                  <a:srgbClr val="003366"/>
                </a:solidFill>
                <a:cs typeface="Times New Roman" pitchFamily="18" charset="0"/>
              </a:rPr>
              <a:t>Selbste</a:t>
            </a:r>
            <a:r>
              <a:rPr lang="de-DE" dirty="0" smtClean="0">
                <a:solidFill>
                  <a:srgbClr val="003366"/>
                </a:solidFill>
                <a:cs typeface="Times New Roman" pitchFamily="18" charset="0"/>
              </a:rPr>
              <a:t> desselben Individuums beziehen, 	zumal ein Ich nur als Unterscheidung (von einem anderen Ich 	bzw. einem Du) </a:t>
            </a:r>
            <a:r>
              <a:rPr lang="de-DE" smtClean="0">
                <a:solidFill>
                  <a:srgbClr val="003366"/>
                </a:solidFill>
                <a:cs typeface="Times New Roman" pitchFamily="18" charset="0"/>
              </a:rPr>
              <a:t>erkennbar </a:t>
            </a:r>
            <a:r>
              <a:rPr lang="de-DE" smtClean="0">
                <a:solidFill>
                  <a:srgbClr val="003366"/>
                </a:solidFill>
                <a:cs typeface="Times New Roman" pitchFamily="18" charset="0"/>
              </a:rPr>
              <a:t>ist.</a:t>
            </a:r>
            <a:endParaRPr lang="de-DE" dirty="0">
              <a:solidFill>
                <a:srgbClr val="00336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	sie </a:t>
            </a:r>
            <a:r>
              <a:rPr lang="de-DE" dirty="0">
                <a:cs typeface="Times New Roman" pitchFamily="18" charset="0"/>
              </a:rPr>
              <a:t>werden</a:t>
            </a: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als </a:t>
            </a:r>
            <a:r>
              <a:rPr lang="de-DE" b="1" i="1" dirty="0" smtClean="0">
                <a:solidFill>
                  <a:srgbClr val="A50021"/>
                </a:solidFill>
                <a:cs typeface="Times New Roman" pitchFamily="18" charset="0"/>
              </a:rPr>
              <a:t>(</a:t>
            </a:r>
            <a:r>
              <a:rPr lang="de-DE" b="1" i="1" dirty="0" err="1" smtClean="0">
                <a:solidFill>
                  <a:srgbClr val="A50021"/>
                </a:solidFill>
                <a:cs typeface="Times New Roman" pitchFamily="18" charset="0"/>
              </a:rPr>
              <a:t>temporalisierte</a:t>
            </a:r>
            <a:r>
              <a:rPr lang="de-DE" b="1" i="1" dirty="0" smtClean="0">
                <a:solidFill>
                  <a:srgbClr val="A50021"/>
                </a:solidFill>
                <a:cs typeface="Times New Roman" pitchFamily="18" charset="0"/>
              </a:rPr>
              <a:t>) </a:t>
            </a:r>
            <a:r>
              <a:rPr lang="de-DE" b="1" i="1" dirty="0">
                <a:solidFill>
                  <a:srgbClr val="A50021"/>
                </a:solidFill>
                <a:cs typeface="Times New Roman" pitchFamily="18" charset="0"/>
              </a:rPr>
              <a:t>Prozesse</a:t>
            </a: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immer neu als 	Reaktion auf innere oder äußere Ansprüche produziert und 	reproduziert und stellen das psychische Gegenstück zu den 	sozialen Mitgliedschaften eines Menschen dar. </a:t>
            </a:r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1331913" y="115888"/>
            <a:ext cx="6624637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Psychische Systeme I – </a:t>
            </a:r>
            <a:r>
              <a:rPr lang="de-DE" sz="2800"/>
              <a:t>Thesen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88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42D63-F22E-4ADE-A092-C22B4030E685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353425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 dirty="0">
                <a:solidFill>
                  <a:srgbClr val="CC3300"/>
                </a:solidFill>
              </a:rPr>
              <a:t>Psychische Systeme</a:t>
            </a:r>
            <a:r>
              <a:rPr lang="de-DE" dirty="0">
                <a:solidFill>
                  <a:srgbClr val="003366"/>
                </a:solidFill>
              </a:rPr>
              <a:t> stellen keine beständigen, beobachtbaren Gegenstände dar, sondern </a:t>
            </a:r>
            <a:r>
              <a:rPr lang="de-DE" b="1" i="1" dirty="0">
                <a:solidFill>
                  <a:srgbClr val="C00000"/>
                </a:solidFill>
              </a:rPr>
              <a:t>Prozesse</a:t>
            </a:r>
            <a:r>
              <a:rPr lang="de-DE" dirty="0">
                <a:solidFill>
                  <a:srgbClr val="003366"/>
                </a:solidFill>
              </a:rPr>
              <a:t>, die gedanklich oder in Kommunikation rekonstruiert und zu </a:t>
            </a:r>
            <a:r>
              <a:rPr lang="de-DE" dirty="0" err="1">
                <a:solidFill>
                  <a:srgbClr val="003366"/>
                </a:solidFill>
              </a:rPr>
              <a:t>Kohärenzen</a:t>
            </a:r>
            <a:r>
              <a:rPr lang="de-DE" dirty="0">
                <a:solidFill>
                  <a:srgbClr val="003366"/>
                </a:solidFill>
              </a:rPr>
              <a:t> strukturiert werden. 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003366"/>
                </a:solidFill>
              </a:rPr>
              <a:t>Reproduzierte </a:t>
            </a:r>
            <a:r>
              <a:rPr lang="de-DE" dirty="0" smtClean="0">
                <a:solidFill>
                  <a:srgbClr val="003366"/>
                </a:solidFill>
              </a:rPr>
              <a:t>kognitivemotionale </a:t>
            </a:r>
            <a:r>
              <a:rPr lang="de-DE" dirty="0" err="1">
                <a:solidFill>
                  <a:srgbClr val="003366"/>
                </a:solidFill>
              </a:rPr>
              <a:t>Kohärenzen</a:t>
            </a:r>
            <a:r>
              <a:rPr lang="de-DE" dirty="0">
                <a:solidFill>
                  <a:srgbClr val="003366"/>
                </a:solidFill>
              </a:rPr>
              <a:t> werden als </a:t>
            </a:r>
            <a:r>
              <a:rPr lang="de-DE" b="1" i="1" dirty="0">
                <a:solidFill>
                  <a:srgbClr val="CC3300"/>
                </a:solidFill>
              </a:rPr>
              <a:t>Identitätsaspekte</a:t>
            </a:r>
            <a:r>
              <a:rPr lang="de-DE" dirty="0">
                <a:solidFill>
                  <a:srgbClr val="003366"/>
                </a:solidFill>
              </a:rPr>
              <a:t> </a:t>
            </a:r>
            <a:r>
              <a:rPr lang="de-DE" dirty="0" smtClean="0">
                <a:solidFill>
                  <a:srgbClr val="003366"/>
                </a:solidFill>
              </a:rPr>
              <a:t>erlebt</a:t>
            </a:r>
            <a:r>
              <a:rPr lang="de-DE" b="1" dirty="0" smtClean="0">
                <a:solidFill>
                  <a:srgbClr val="FF0000"/>
                </a:solidFill>
              </a:rPr>
              <a:t>. </a:t>
            </a:r>
            <a:r>
              <a:rPr lang="de-DE" b="1" i="1" dirty="0" smtClean="0">
                <a:solidFill>
                  <a:srgbClr val="FF0000"/>
                </a:solidFill>
              </a:rPr>
              <a:t>Identität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003366"/>
                </a:solidFill>
              </a:rPr>
              <a:t>resultiert </a:t>
            </a:r>
            <a:r>
              <a:rPr lang="de-DE" dirty="0">
                <a:solidFill>
                  <a:srgbClr val="003366"/>
                </a:solidFill>
              </a:rPr>
              <a:t>aus einer selektiven Rekonstruktion von Mitgliedschaften im biografischen Ablauf.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6600"/>
                </a:solidFill>
                <a:sym typeface="Wingdings" pitchFamily="2" charset="2"/>
              </a:rPr>
              <a:t>Schlussfolgerung</a:t>
            </a:r>
            <a:r>
              <a:rPr lang="de-DE" b="1" dirty="0">
                <a:solidFill>
                  <a:srgbClr val="006600"/>
                </a:solidFill>
                <a:sym typeface="Wingdings" pitchFamily="2" charset="2"/>
              </a:rPr>
              <a:t>:</a:t>
            </a:r>
            <a:r>
              <a:rPr lang="de-DE" b="1" dirty="0">
                <a:solidFill>
                  <a:srgbClr val="A50021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de-DE" b="1" dirty="0">
                <a:solidFill>
                  <a:srgbClr val="A50021"/>
                </a:solidFill>
                <a:sym typeface="Wingdings" pitchFamily="2" charset="2"/>
              </a:rPr>
              <a:t>Jeder Mensch </a:t>
            </a:r>
            <a:r>
              <a:rPr lang="de-DE" b="1" dirty="0" smtClean="0">
                <a:solidFill>
                  <a:srgbClr val="A50021"/>
                </a:solidFill>
                <a:sym typeface="Wingdings" pitchFamily="2" charset="2"/>
              </a:rPr>
              <a:t>verkörpert  im Lebensablauf vielfältige </a:t>
            </a:r>
            <a:r>
              <a:rPr lang="de-DE" b="1" dirty="0">
                <a:solidFill>
                  <a:srgbClr val="A50021"/>
                </a:solidFill>
                <a:sym typeface="Wingdings" pitchFamily="2" charset="2"/>
              </a:rPr>
              <a:t>psychische </a:t>
            </a:r>
            <a:r>
              <a:rPr lang="de-DE" b="1" dirty="0" smtClean="0">
                <a:solidFill>
                  <a:srgbClr val="A50021"/>
                </a:solidFill>
                <a:sym typeface="Wingdings" pitchFamily="2" charset="2"/>
              </a:rPr>
              <a:t>Systeme, hat also </a:t>
            </a:r>
            <a:r>
              <a:rPr lang="de-DE" b="1" dirty="0">
                <a:solidFill>
                  <a:srgbClr val="A50021"/>
                </a:solidFill>
                <a:sym typeface="Wingdings" pitchFamily="2" charset="2"/>
              </a:rPr>
              <a:t>im </a:t>
            </a:r>
            <a:r>
              <a:rPr lang="de-DE" b="1" dirty="0" smtClean="0">
                <a:solidFill>
                  <a:srgbClr val="A50021"/>
                </a:solidFill>
                <a:sym typeface="Wingdings" pitchFamily="2" charset="2"/>
              </a:rPr>
              <a:t>Normalzustand eine  </a:t>
            </a:r>
            <a:r>
              <a:rPr lang="de-DE" b="1" i="1" dirty="0" err="1" smtClean="0">
                <a:solidFill>
                  <a:srgbClr val="A50021"/>
                </a:solidFill>
                <a:sym typeface="Wingdings" pitchFamily="2" charset="2"/>
              </a:rPr>
              <a:t>polyphrene</a:t>
            </a:r>
            <a:r>
              <a:rPr lang="de-DE" b="1" dirty="0" smtClean="0">
                <a:solidFill>
                  <a:srgbClr val="A50021"/>
                </a:solidFill>
                <a:sym typeface="Wingdings" pitchFamily="2" charset="2"/>
              </a:rPr>
              <a:t> Fähigkeit, verschiedene </a:t>
            </a:r>
            <a:r>
              <a:rPr lang="de-DE" b="1" dirty="0" err="1" smtClean="0">
                <a:solidFill>
                  <a:srgbClr val="A50021"/>
                </a:solidFill>
                <a:sym typeface="Wingdings" pitchFamily="2" charset="2"/>
              </a:rPr>
              <a:t>Iche</a:t>
            </a:r>
            <a:r>
              <a:rPr lang="de-DE" b="1" dirty="0" smtClean="0">
                <a:solidFill>
                  <a:srgbClr val="A50021"/>
                </a:solidFill>
                <a:sym typeface="Wingdings" pitchFamily="2" charset="2"/>
              </a:rPr>
              <a:t> zu generieren.</a:t>
            </a:r>
            <a:endParaRPr lang="de-DE" b="1" dirty="0">
              <a:solidFill>
                <a:srgbClr val="A50021"/>
              </a:solidFill>
              <a:sym typeface="Wingdings" pitchFamily="2" charset="2"/>
            </a:endParaRPr>
          </a:p>
          <a:p>
            <a:r>
              <a:rPr lang="de-DE" b="1" dirty="0">
                <a:solidFill>
                  <a:srgbClr val="A50021"/>
                </a:solidFill>
                <a:sym typeface="Wingdings" pitchFamily="2" charset="2"/>
              </a:rPr>
              <a:t>		</a:t>
            </a:r>
            <a:r>
              <a:rPr lang="de-DE" b="1" i="1" dirty="0" err="1">
                <a:solidFill>
                  <a:srgbClr val="A50021"/>
                </a:solidFill>
                <a:sym typeface="Wingdings" pitchFamily="2" charset="2"/>
              </a:rPr>
              <a:t>Polyphrenie</a:t>
            </a:r>
            <a:r>
              <a:rPr lang="de-DE" b="1" dirty="0">
                <a:solidFill>
                  <a:srgbClr val="A50021"/>
                </a:solidFill>
                <a:sym typeface="Wingdings" pitchFamily="2" charset="2"/>
              </a:rPr>
              <a:t> ist Normalität.</a:t>
            </a:r>
            <a:endParaRPr lang="de-DE" b="1" dirty="0">
              <a:solidFill>
                <a:srgbClr val="CC3300"/>
              </a:solidFill>
            </a:endParaRPr>
          </a:p>
        </p:txBody>
      </p:sp>
      <p:sp>
        <p:nvSpPr>
          <p:cNvPr id="78854" name="Rectangle 3"/>
          <p:cNvSpPr>
            <a:spLocks noChangeArrowheads="1"/>
          </p:cNvSpPr>
          <p:nvPr/>
        </p:nvSpPr>
        <p:spPr bwMode="auto">
          <a:xfrm>
            <a:off x="1042988" y="115888"/>
            <a:ext cx="6621462" cy="89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de-DE" sz="3200">
                <a:solidFill>
                  <a:srgbClr val="CC3300"/>
                </a:solidFill>
              </a:rPr>
              <a:t>Psychische Systeme I </a:t>
            </a:r>
            <a:r>
              <a:rPr lang="de-DE" sz="3200"/>
              <a:t>– </a:t>
            </a:r>
            <a:r>
              <a:rPr lang="de-DE" sz="2800"/>
              <a:t>Thesen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798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947635-99CF-48C4-8076-A7BEBF97DB76}" type="slidenum">
              <a:rPr lang="de-DE" smtClean="0"/>
              <a:pPr/>
              <a:t>68</a:t>
            </a:fld>
            <a:endParaRPr lang="de-DE" smtClean="0"/>
          </a:p>
        </p:txBody>
      </p:sp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940425" y="908050"/>
            <a:ext cx="647700" cy="5762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6227763" y="1484313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5722938" y="1700213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227763" y="1700213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5867400" y="2203450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5724525" y="2995613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227763" y="2203450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6515100" y="2995613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5" name="Oval 10"/>
          <p:cNvSpPr>
            <a:spLocks noChangeArrowheads="1"/>
          </p:cNvSpPr>
          <p:nvPr/>
        </p:nvSpPr>
        <p:spPr bwMode="auto">
          <a:xfrm>
            <a:off x="2555875" y="1412875"/>
            <a:ext cx="539750" cy="3952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6" name="Line 11"/>
          <p:cNvSpPr>
            <a:spLocks noChangeShapeType="1"/>
          </p:cNvSpPr>
          <p:nvPr/>
        </p:nvSpPr>
        <p:spPr bwMode="auto">
          <a:xfrm>
            <a:off x="2843213" y="1773238"/>
            <a:ext cx="0" cy="5762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7" name="Line 12"/>
          <p:cNvSpPr>
            <a:spLocks noChangeShapeType="1"/>
          </p:cNvSpPr>
          <p:nvPr/>
        </p:nvSpPr>
        <p:spPr bwMode="auto">
          <a:xfrm flipH="1">
            <a:off x="2555875" y="1989138"/>
            <a:ext cx="287338" cy="2159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8" name="Line 13"/>
          <p:cNvSpPr>
            <a:spLocks noChangeShapeType="1"/>
          </p:cNvSpPr>
          <p:nvPr/>
        </p:nvSpPr>
        <p:spPr bwMode="auto">
          <a:xfrm>
            <a:off x="2843213" y="1989138"/>
            <a:ext cx="288925" cy="2159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9" name="Line 14"/>
          <p:cNvSpPr>
            <a:spLocks noChangeShapeType="1"/>
          </p:cNvSpPr>
          <p:nvPr/>
        </p:nvSpPr>
        <p:spPr bwMode="auto">
          <a:xfrm flipH="1">
            <a:off x="2700338" y="2349500"/>
            <a:ext cx="142875" cy="4318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0" name="Line 15"/>
          <p:cNvSpPr>
            <a:spLocks noChangeShapeType="1"/>
          </p:cNvSpPr>
          <p:nvPr/>
        </p:nvSpPr>
        <p:spPr bwMode="auto">
          <a:xfrm flipH="1" flipV="1">
            <a:off x="2555875" y="2708275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1" name="Line 16"/>
          <p:cNvSpPr>
            <a:spLocks noChangeShapeType="1"/>
          </p:cNvSpPr>
          <p:nvPr/>
        </p:nvSpPr>
        <p:spPr bwMode="auto">
          <a:xfrm>
            <a:off x="2843213" y="2205038"/>
            <a:ext cx="144462" cy="5762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2" name="Line 17"/>
          <p:cNvSpPr>
            <a:spLocks noChangeShapeType="1"/>
          </p:cNvSpPr>
          <p:nvPr/>
        </p:nvSpPr>
        <p:spPr bwMode="auto">
          <a:xfrm flipV="1">
            <a:off x="2987675" y="2708275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779838" y="1916113"/>
            <a:ext cx="1152525" cy="433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94" name="Oval 19"/>
          <p:cNvSpPr>
            <a:spLocks noChangeArrowheads="1"/>
          </p:cNvSpPr>
          <p:nvPr/>
        </p:nvSpPr>
        <p:spPr bwMode="auto">
          <a:xfrm>
            <a:off x="2771775" y="4148138"/>
            <a:ext cx="539750" cy="3952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95" name="Line 20"/>
          <p:cNvSpPr>
            <a:spLocks noChangeShapeType="1"/>
          </p:cNvSpPr>
          <p:nvPr/>
        </p:nvSpPr>
        <p:spPr bwMode="auto">
          <a:xfrm>
            <a:off x="3059113" y="4508500"/>
            <a:ext cx="0" cy="5762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6" name="Line 21"/>
          <p:cNvSpPr>
            <a:spLocks noChangeShapeType="1"/>
          </p:cNvSpPr>
          <p:nvPr/>
        </p:nvSpPr>
        <p:spPr bwMode="auto">
          <a:xfrm flipH="1">
            <a:off x="2771775" y="4724400"/>
            <a:ext cx="287338" cy="2159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7" name="Line 22"/>
          <p:cNvSpPr>
            <a:spLocks noChangeShapeType="1"/>
          </p:cNvSpPr>
          <p:nvPr/>
        </p:nvSpPr>
        <p:spPr bwMode="auto">
          <a:xfrm>
            <a:off x="3059113" y="4724400"/>
            <a:ext cx="288925" cy="2159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8" name="Line 23"/>
          <p:cNvSpPr>
            <a:spLocks noChangeShapeType="1"/>
          </p:cNvSpPr>
          <p:nvPr/>
        </p:nvSpPr>
        <p:spPr bwMode="auto">
          <a:xfrm flipH="1">
            <a:off x="2916238" y="5084763"/>
            <a:ext cx="142875" cy="4318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9" name="Line 24"/>
          <p:cNvSpPr>
            <a:spLocks noChangeShapeType="1"/>
          </p:cNvSpPr>
          <p:nvPr/>
        </p:nvSpPr>
        <p:spPr bwMode="auto">
          <a:xfrm flipH="1" flipV="1">
            <a:off x="2771775" y="54435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900" name="Line 25"/>
          <p:cNvSpPr>
            <a:spLocks noChangeShapeType="1"/>
          </p:cNvSpPr>
          <p:nvPr/>
        </p:nvSpPr>
        <p:spPr bwMode="auto">
          <a:xfrm>
            <a:off x="3059113" y="4940300"/>
            <a:ext cx="144462" cy="5762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901" name="Line 26"/>
          <p:cNvSpPr>
            <a:spLocks noChangeShapeType="1"/>
          </p:cNvSpPr>
          <p:nvPr/>
        </p:nvSpPr>
        <p:spPr bwMode="auto">
          <a:xfrm flipV="1">
            <a:off x="3203575" y="54435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3779838" y="4005263"/>
            <a:ext cx="14398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3779838" y="4365625"/>
            <a:ext cx="1512887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V="1">
            <a:off x="3779838" y="4652963"/>
            <a:ext cx="1512887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V="1">
            <a:off x="3779838" y="4868863"/>
            <a:ext cx="1512887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V="1">
            <a:off x="3851275" y="5157788"/>
            <a:ext cx="1441450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3924300" y="5373688"/>
            <a:ext cx="1439863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084888" y="4076700"/>
            <a:ext cx="2087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336600"/>
                </a:solidFill>
              </a:rPr>
              <a:t>Vielfältige</a:t>
            </a:r>
          </a:p>
          <a:p>
            <a:r>
              <a:rPr lang="de-DE" b="1">
                <a:solidFill>
                  <a:srgbClr val="336600"/>
                </a:solidFill>
              </a:rPr>
              <a:t>Selbste eines Individuums </a:t>
            </a:r>
          </a:p>
        </p:txBody>
      </p:sp>
      <p:sp>
        <p:nvSpPr>
          <p:cNvPr id="18466" name="AutoShape 34"/>
          <p:cNvSpPr>
            <a:spLocks/>
          </p:cNvSpPr>
          <p:nvPr/>
        </p:nvSpPr>
        <p:spPr bwMode="auto">
          <a:xfrm>
            <a:off x="5435600" y="3933825"/>
            <a:ext cx="360363" cy="1511300"/>
          </a:xfrm>
          <a:prstGeom prst="rightBrace">
            <a:avLst>
              <a:gd name="adj1" fmla="val 3494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6877050" y="1484313"/>
            <a:ext cx="1943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6600"/>
                </a:solidFill>
              </a:rPr>
              <a:t>Einzigartiges erwachsenes SELBST</a:t>
            </a:r>
          </a:p>
        </p:txBody>
      </p:sp>
      <p:sp>
        <p:nvSpPr>
          <p:cNvPr id="79911" name="Text Box 36"/>
          <p:cNvSpPr txBox="1">
            <a:spLocks noChangeArrowheads="1"/>
          </p:cNvSpPr>
          <p:nvPr/>
        </p:nvSpPr>
        <p:spPr bwMode="auto">
          <a:xfrm>
            <a:off x="827088" y="260350"/>
            <a:ext cx="6697662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CC3300"/>
                </a:solidFill>
              </a:rPr>
              <a:t>Entwicklungsmodelle psychischer 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4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50" grpId="0" animBg="1"/>
      <p:bldP spid="18450" grpId="1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/>
      <p:bldP spid="18466" grpId="0" animBg="1"/>
      <p:bldP spid="1846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08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A44E6-FC01-442B-B61D-863DAB7772C3}" type="slidenum">
              <a:rPr lang="de-DE" smtClean="0"/>
              <a:pPr/>
              <a:t>69</a:t>
            </a:fld>
            <a:endParaRPr lang="de-DE" smtClean="0"/>
          </a:p>
        </p:txBody>
      </p:sp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2700338" y="2060575"/>
            <a:ext cx="5472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latin typeface="Arial" pitchFamily="34" charset="0"/>
              </a:rPr>
              <a:t>⇆  </a:t>
            </a:r>
            <a:r>
              <a:rPr lang="de-DE" sz="320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KIND</a:t>
            </a:r>
            <a:r>
              <a:rPr lang="de-DE" baseline="-25000">
                <a:solidFill>
                  <a:srgbClr val="6633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de-DE" sz="3200">
                <a:latin typeface="Arial" pitchFamily="34" charset="0"/>
              </a:rPr>
              <a:t>⇆</a:t>
            </a:r>
            <a:r>
              <a:rPr lang="de-DE" sz="3200">
                <a:solidFill>
                  <a:schemeClr val="tx1"/>
                </a:solidFill>
                <a:latin typeface="Arial" pitchFamily="34" charset="0"/>
              </a:rPr>
              <a:t>    </a:t>
            </a:r>
            <a:r>
              <a:rPr lang="de-DE">
                <a:solidFill>
                  <a:srgbClr val="3366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rgbClr val="336600"/>
                </a:solidFill>
                <a:latin typeface="Arial" pitchFamily="34" charset="0"/>
              </a:rPr>
              <a:t>KIND </a:t>
            </a:r>
          </a:p>
        </p:txBody>
      </p:sp>
      <p:sp>
        <p:nvSpPr>
          <p:cNvPr id="80902" name="AutoShape 3"/>
          <p:cNvSpPr>
            <a:spLocks/>
          </p:cNvSpPr>
          <p:nvPr/>
        </p:nvSpPr>
        <p:spPr bwMode="auto">
          <a:xfrm>
            <a:off x="3276600" y="1916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latin typeface="Arial" pitchFamily="34" charset="0"/>
            </a:endParaRPr>
          </a:p>
        </p:txBody>
      </p:sp>
      <p:sp>
        <p:nvSpPr>
          <p:cNvPr id="80903" name="AutoShape 4"/>
          <p:cNvSpPr>
            <a:spLocks/>
          </p:cNvSpPr>
          <p:nvPr/>
        </p:nvSpPr>
        <p:spPr bwMode="auto">
          <a:xfrm>
            <a:off x="7812088" y="19161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latin typeface="Arial" pitchFamily="34" charset="0"/>
            </a:endParaRPr>
          </a:p>
        </p:txBody>
      </p:sp>
      <p:sp>
        <p:nvSpPr>
          <p:cNvPr id="80904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7127875" cy="788987"/>
          </a:xfrm>
          <a:prstGeom prst="rect">
            <a:avLst/>
          </a:prstGeom>
          <a:solidFill>
            <a:srgbClr val="FFFFCC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336600"/>
                </a:solidFill>
                <a:latin typeface="Arial" pitchFamily="34" charset="0"/>
              </a:rPr>
              <a:t>  RELATIONALE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</a:rPr>
              <a:t>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MITGLIED 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</a:rPr>
              <a:t>        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MITGLIED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336600"/>
                </a:solidFill>
                <a:latin typeface="Arial" pitchFamily="34" charset="0"/>
              </a:rPr>
              <a:t>   IDENTITÄTEN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</a:rPr>
              <a:t>          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INTERAKTIONSSYSTEM</a:t>
            </a: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2771775" y="4724400"/>
            <a:ext cx="532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latin typeface="Arial" pitchFamily="34" charset="0"/>
              </a:rPr>
              <a:t>⇆</a:t>
            </a:r>
            <a:r>
              <a:rPr lang="de-DE" sz="3200">
                <a:solidFill>
                  <a:schemeClr val="tx1"/>
                </a:solidFill>
                <a:latin typeface="Arial" pitchFamily="34" charset="0"/>
              </a:rPr>
              <a:t>    </a:t>
            </a:r>
            <a:r>
              <a:rPr lang="de-DE">
                <a:solidFill>
                  <a:srgbClr val="3366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rgbClr val="336600"/>
                </a:solidFill>
                <a:latin typeface="Arial" pitchFamily="34" charset="0"/>
              </a:rPr>
              <a:t>KIND     </a:t>
            </a:r>
            <a:r>
              <a:rPr lang="de-DE" sz="3200">
                <a:latin typeface="Arial" pitchFamily="34" charset="0"/>
              </a:rPr>
              <a:t>⇆</a:t>
            </a:r>
            <a:r>
              <a:rPr lang="de-DE" sz="1800">
                <a:latin typeface="Arial" pitchFamily="34" charset="0"/>
              </a:rPr>
              <a:t> 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</a:rPr>
              <a:t>    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KIND</a:t>
            </a:r>
            <a:r>
              <a:rPr lang="de-DE" baseline="-25000">
                <a:solidFill>
                  <a:srgbClr val="663300"/>
                </a:solidFill>
                <a:latin typeface="Arial" pitchFamily="34" charset="0"/>
              </a:rPr>
              <a:t>MUTTER</a:t>
            </a:r>
          </a:p>
        </p:txBody>
      </p:sp>
      <p:sp>
        <p:nvSpPr>
          <p:cNvPr id="80906" name="AutoShape 7"/>
          <p:cNvSpPr>
            <a:spLocks/>
          </p:cNvSpPr>
          <p:nvPr/>
        </p:nvSpPr>
        <p:spPr bwMode="auto">
          <a:xfrm>
            <a:off x="3348038" y="45815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07" name="AutoShape 8"/>
          <p:cNvSpPr>
            <a:spLocks/>
          </p:cNvSpPr>
          <p:nvPr/>
        </p:nvSpPr>
        <p:spPr bwMode="auto">
          <a:xfrm>
            <a:off x="7885113" y="465296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latin typeface="Arial" pitchFamily="34" charset="0"/>
            </a:endParaRPr>
          </a:p>
        </p:txBody>
      </p:sp>
      <p:sp>
        <p:nvSpPr>
          <p:cNvPr id="80908" name="Text Box 9"/>
          <p:cNvSpPr txBox="1">
            <a:spLocks noChangeArrowheads="1"/>
          </p:cNvSpPr>
          <p:nvPr/>
        </p:nvSpPr>
        <p:spPr bwMode="auto">
          <a:xfrm>
            <a:off x="642938" y="428625"/>
            <a:ext cx="7704137" cy="1077913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2800">
                <a:solidFill>
                  <a:srgbClr val="CC3300"/>
                </a:solidFill>
                <a:latin typeface="Arial" pitchFamily="34" charset="0"/>
              </a:rPr>
              <a:t>Entwicklung relationaler Kohärenzen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latin typeface="Arial" pitchFamily="34" charset="0"/>
              </a:rPr>
              <a:t>Psychische Systeme (Selbst</a:t>
            </a:r>
            <a:r>
              <a:rPr lang="de-DE" i="1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de-DE">
                <a:latin typeface="Arial" pitchFamily="34" charset="0"/>
              </a:rPr>
              <a:t> – Ich</a:t>
            </a:r>
            <a:r>
              <a:rPr lang="de-DE" i="1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de-DE">
                <a:latin typeface="Arial" pitchFamily="34" charset="0"/>
              </a:rPr>
              <a:t> – Identität</a:t>
            </a:r>
            <a:r>
              <a:rPr lang="de-DE" i="1">
                <a:solidFill>
                  <a:srgbClr val="C00000"/>
                </a:solidFill>
                <a:latin typeface="Arial" pitchFamily="34" charset="0"/>
              </a:rPr>
              <a:t>en</a:t>
            </a:r>
            <a:r>
              <a:rPr lang="de-DE">
                <a:latin typeface="Arial" pitchFamily="34" charset="0"/>
              </a:rPr>
              <a:t>)</a:t>
            </a:r>
          </a:p>
        </p:txBody>
      </p:sp>
      <p:sp>
        <p:nvSpPr>
          <p:cNvPr id="643082" name="Text Box 10"/>
          <p:cNvSpPr txBox="1">
            <a:spLocks noChangeArrowheads="1"/>
          </p:cNvSpPr>
          <p:nvPr/>
        </p:nvSpPr>
        <p:spPr bwMode="auto">
          <a:xfrm>
            <a:off x="755650" y="2133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KIND</a:t>
            </a:r>
            <a:r>
              <a:rPr lang="de-DE" baseline="30000">
                <a:solidFill>
                  <a:srgbClr val="CC3300"/>
                </a:solidFill>
                <a:latin typeface="Arial" pitchFamily="34" charset="0"/>
              </a:rPr>
              <a:t>MUTTER</a:t>
            </a:r>
          </a:p>
        </p:txBody>
      </p:sp>
      <p:sp>
        <p:nvSpPr>
          <p:cNvPr id="643083" name="Text Box 11"/>
          <p:cNvSpPr txBox="1">
            <a:spLocks noChangeArrowheads="1"/>
          </p:cNvSpPr>
          <p:nvPr/>
        </p:nvSpPr>
        <p:spPr bwMode="auto">
          <a:xfrm>
            <a:off x="827088" y="47974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MUTTER</a:t>
            </a:r>
            <a:r>
              <a:rPr lang="de-DE" baseline="30000">
                <a:solidFill>
                  <a:srgbClr val="CC3300"/>
                </a:solidFill>
                <a:latin typeface="Arial" pitchFamily="34" charset="0"/>
              </a:rPr>
              <a:t>KIND</a:t>
            </a:r>
          </a:p>
        </p:txBody>
      </p:sp>
      <p:sp>
        <p:nvSpPr>
          <p:cNvPr id="80911" name="AutoShape 12"/>
          <p:cNvSpPr>
            <a:spLocks/>
          </p:cNvSpPr>
          <p:nvPr/>
        </p:nvSpPr>
        <p:spPr bwMode="auto">
          <a:xfrm rot="5400000">
            <a:off x="5400675" y="2960688"/>
            <a:ext cx="71438" cy="1439862"/>
          </a:xfrm>
          <a:prstGeom prst="rightBrace">
            <a:avLst>
              <a:gd name="adj1" fmla="val 167962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12" name="Line 13"/>
          <p:cNvSpPr>
            <a:spLocks noChangeShapeType="1"/>
          </p:cNvSpPr>
          <p:nvPr/>
        </p:nvSpPr>
        <p:spPr bwMode="auto">
          <a:xfrm flipV="1">
            <a:off x="2700338" y="3500438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0913" name="Line 14"/>
          <p:cNvSpPr>
            <a:spLocks noChangeShapeType="1"/>
          </p:cNvSpPr>
          <p:nvPr/>
        </p:nvSpPr>
        <p:spPr bwMode="auto">
          <a:xfrm>
            <a:off x="971550" y="3500438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4" grpId="0"/>
      <p:bldP spid="643078" grpId="0"/>
      <p:bldP spid="643082" grpId="0"/>
      <p:bldP spid="6430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66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DF05CD-951A-48C7-A847-6B19B07E7C71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1981200" y="2590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Einführung</a:t>
            </a:r>
            <a:endParaRPr lang="de-DE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19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6858F-ED4B-47E6-B39D-AAB594A62128}" type="slidenum">
              <a:rPr lang="de-DE" smtClean="0"/>
              <a:pPr/>
              <a:t>70</a:t>
            </a:fld>
            <a:endParaRPr lang="de-DE" smtClean="0"/>
          </a:p>
        </p:txBody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1071563" y="142875"/>
            <a:ext cx="7056437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CL" sz="3200" dirty="0" smtClean="0">
                <a:solidFill>
                  <a:srgbClr val="C00000"/>
                </a:solidFill>
              </a:rPr>
              <a:t>Psychische Systeme II: </a:t>
            </a:r>
          </a:p>
          <a:p>
            <a:pPr algn="ctr">
              <a:spcBef>
                <a:spcPts val="0"/>
              </a:spcBef>
            </a:pPr>
            <a:r>
              <a:rPr lang="es-CL" dirty="0" smtClean="0"/>
              <a:t>- Aktuelles </a:t>
            </a:r>
            <a:r>
              <a:rPr lang="es-CL" dirty="0"/>
              <a:t>und personales </a:t>
            </a:r>
            <a:r>
              <a:rPr lang="es-CL" dirty="0" smtClean="0"/>
              <a:t>ICH -</a:t>
            </a:r>
            <a:endParaRPr lang="es-CL" dirty="0"/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606160" cy="5170646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-"/>
              <a:tabLst>
                <a:tab pos="182563" algn="l"/>
              </a:tabLst>
            </a:pPr>
            <a:r>
              <a:rPr lang="es-CL" dirty="0"/>
              <a:t> Jeder Mensch verkörpert zu jeder aktuellen Interaktion jeweils </a:t>
            </a:r>
            <a:r>
              <a:rPr lang="es-CL" dirty="0" smtClean="0"/>
              <a:t>	</a:t>
            </a:r>
            <a:r>
              <a:rPr lang="es-CL" b="1" u="sng" dirty="0" smtClean="0">
                <a:solidFill>
                  <a:srgbClr val="336600"/>
                </a:solidFill>
              </a:rPr>
              <a:t>eine</a:t>
            </a:r>
            <a:r>
              <a:rPr lang="es-CL" dirty="0" smtClean="0"/>
              <a:t> </a:t>
            </a:r>
            <a:r>
              <a:rPr lang="es-CL" dirty="0"/>
              <a:t>Mitgliedschaft und </a:t>
            </a:r>
            <a:r>
              <a:rPr lang="es-CL" b="1" u="sng" dirty="0">
                <a:solidFill>
                  <a:srgbClr val="336600"/>
                </a:solidFill>
              </a:rPr>
              <a:t>ein</a:t>
            </a:r>
            <a:r>
              <a:rPr lang="es-CL" dirty="0"/>
              <a:t> psychisches System.</a:t>
            </a:r>
          </a:p>
          <a:p>
            <a:pPr>
              <a:spcBef>
                <a:spcPts val="1200"/>
              </a:spcBef>
              <a:buFontTx/>
              <a:buChar char="-"/>
              <a:tabLst>
                <a:tab pos="182563" algn="l"/>
              </a:tabLst>
            </a:pPr>
            <a:r>
              <a:rPr lang="es-CL" dirty="0"/>
              <a:t> Jeder dieser Operationalitäten kann ein </a:t>
            </a:r>
            <a:r>
              <a:rPr lang="es-CL" b="1" dirty="0"/>
              <a:t>ICH</a:t>
            </a:r>
            <a:r>
              <a:rPr lang="es-CL" dirty="0"/>
              <a:t> zugeordnet werden    	(   </a:t>
            </a:r>
            <a:r>
              <a:rPr lang="es-CL" dirty="0" smtClean="0"/>
              <a:t> </a:t>
            </a:r>
            <a:r>
              <a:rPr lang="es-CL" b="1" dirty="0" smtClean="0">
                <a:solidFill>
                  <a:srgbClr val="CC3300"/>
                </a:solidFill>
              </a:rPr>
              <a:t>aktuelles </a:t>
            </a:r>
            <a:r>
              <a:rPr lang="es-CL" b="1" dirty="0">
                <a:solidFill>
                  <a:srgbClr val="CC3300"/>
                </a:solidFill>
              </a:rPr>
              <a:t>oder operationales ICH</a:t>
            </a:r>
            <a:r>
              <a:rPr lang="es-CL" dirty="0"/>
              <a:t>).</a:t>
            </a:r>
          </a:p>
          <a:p>
            <a:pPr>
              <a:spcBef>
                <a:spcPts val="1200"/>
              </a:spcBef>
              <a:buFontTx/>
              <a:buChar char="-"/>
              <a:tabLst>
                <a:tab pos="182563" algn="l"/>
              </a:tabLst>
            </a:pPr>
            <a:r>
              <a:rPr lang="es-CL" dirty="0"/>
              <a:t> Die hierbei beteiligten </a:t>
            </a:r>
            <a:r>
              <a:rPr lang="es-CL" dirty="0" smtClean="0"/>
              <a:t>Operationen </a:t>
            </a:r>
            <a:r>
              <a:rPr lang="es-CL" dirty="0"/>
              <a:t>treffen in der </a:t>
            </a:r>
            <a:r>
              <a:rPr lang="es-CL" b="1" i="1" dirty="0" smtClean="0">
                <a:solidFill>
                  <a:srgbClr val="006600"/>
                </a:solidFill>
              </a:rPr>
              <a:t>körperlichen 	Struktur</a:t>
            </a:r>
            <a:r>
              <a:rPr lang="es-CL" dirty="0" smtClean="0"/>
              <a:t> </a:t>
            </a:r>
            <a:r>
              <a:rPr lang="es-CL" dirty="0"/>
              <a:t>eines Menschen zusammen. An dieser Struktur </a:t>
            </a:r>
            <a:r>
              <a:rPr lang="es-CL" dirty="0" smtClean="0"/>
              <a:t>sind 	Menschen </a:t>
            </a:r>
            <a:r>
              <a:rPr lang="es-CL" dirty="0"/>
              <a:t>für sich und andere</a:t>
            </a:r>
            <a:r>
              <a:rPr lang="es-CL" b="1" dirty="0"/>
              <a:t> identifizierbar.</a:t>
            </a:r>
          </a:p>
          <a:p>
            <a:pPr>
              <a:spcBef>
                <a:spcPts val="1200"/>
              </a:spcBef>
              <a:buFontTx/>
              <a:buChar char="-"/>
              <a:tabLst>
                <a:tab pos="182563" algn="l"/>
              </a:tabLst>
            </a:pPr>
            <a:r>
              <a:rPr lang="es-CL" b="1" dirty="0"/>
              <a:t> ICH</a:t>
            </a:r>
            <a:r>
              <a:rPr lang="es-CL" dirty="0"/>
              <a:t> als Bezeichnung für einen Menschen </a:t>
            </a:r>
            <a:r>
              <a:rPr lang="es-CL" dirty="0" smtClean="0"/>
              <a:t>(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smtClean="0"/>
              <a:t>   </a:t>
            </a:r>
            <a:r>
              <a:rPr lang="es-CL" b="1" dirty="0" smtClean="0">
                <a:solidFill>
                  <a:srgbClr val="CC3300"/>
                </a:solidFill>
              </a:rPr>
              <a:t>personales ICH</a:t>
            </a:r>
            <a:r>
              <a:rPr lang="es-CL" dirty="0"/>
              <a:t>) 	resultiert aus einer jeweils aktuellen, im Bewusstsein oder in 	Kommunikation erbrachten </a:t>
            </a:r>
            <a:r>
              <a:rPr lang="es-CL" b="1" dirty="0">
                <a:solidFill>
                  <a:srgbClr val="CC3300"/>
                </a:solidFill>
              </a:rPr>
              <a:t>Synthese</a:t>
            </a:r>
            <a:r>
              <a:rPr lang="es-CL" dirty="0"/>
              <a:t> (</a:t>
            </a:r>
            <a:r>
              <a:rPr lang="es-CL" b="1" i="1" dirty="0">
                <a:solidFill>
                  <a:srgbClr val="006600"/>
                </a:solidFill>
              </a:rPr>
              <a:t>Narrative</a:t>
            </a:r>
            <a:r>
              <a:rPr lang="es-CL" dirty="0"/>
              <a:t>) </a:t>
            </a:r>
            <a:r>
              <a:rPr lang="es-CL" dirty="0" smtClean="0"/>
              <a:t>der betreffenden 	Operationalitäten</a:t>
            </a:r>
            <a:r>
              <a:rPr lang="es-CL" dirty="0"/>
              <a:t>.</a:t>
            </a:r>
          </a:p>
          <a:p>
            <a:pPr>
              <a:spcBef>
                <a:spcPct val="50000"/>
              </a:spcBef>
              <a:buFontTx/>
              <a:buChar char="-"/>
              <a:tabLst>
                <a:tab pos="182563" algn="l"/>
              </a:tabLst>
            </a:pPr>
            <a:r>
              <a:rPr lang="es-CL" dirty="0"/>
              <a:t> </a:t>
            </a:r>
            <a:r>
              <a:rPr lang="es-CL" sz="2200" b="1" dirty="0"/>
              <a:t>Identität</a:t>
            </a:r>
            <a:r>
              <a:rPr lang="es-CL" sz="2200" dirty="0"/>
              <a:t> ist andauernde Arbeit an einem Bild, wer wir sein wollen!</a:t>
            </a:r>
          </a:p>
        </p:txBody>
      </p:sp>
      <p:cxnSp>
        <p:nvCxnSpPr>
          <p:cNvPr id="81927" name="Gerade Verbindung mit Pfeil 7"/>
          <p:cNvCxnSpPr>
            <a:cxnSpLocks noChangeShapeType="1"/>
          </p:cNvCxnSpPr>
          <p:nvPr/>
        </p:nvCxnSpPr>
        <p:spPr bwMode="auto">
          <a:xfrm>
            <a:off x="5868144" y="4437112"/>
            <a:ext cx="214313" cy="1588"/>
          </a:xfrm>
          <a:prstGeom prst="straightConnector1">
            <a:avLst/>
          </a:prstGeom>
          <a:noFill/>
          <a:ln w="9525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81928" name="Gerade Verbindung mit Pfeil 8"/>
          <p:cNvCxnSpPr>
            <a:cxnSpLocks noChangeShapeType="1"/>
          </p:cNvCxnSpPr>
          <p:nvPr/>
        </p:nvCxnSpPr>
        <p:spPr bwMode="auto">
          <a:xfrm>
            <a:off x="611560" y="2636912"/>
            <a:ext cx="214313" cy="1588"/>
          </a:xfrm>
          <a:prstGeom prst="straightConnector1">
            <a:avLst/>
          </a:prstGeom>
          <a:noFill/>
          <a:ln w="9525" algn="ctr">
            <a:solidFill>
              <a:srgbClr val="0000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März 2012</a:t>
            </a:r>
          </a:p>
        </p:txBody>
      </p:sp>
      <p:sp>
        <p:nvSpPr>
          <p:cNvPr id="604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36EB3-A50F-4B0B-9618-004337811BEE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116013" y="188913"/>
            <a:ext cx="7056437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L" sz="3200" dirty="0">
                <a:solidFill>
                  <a:srgbClr val="C00000"/>
                </a:solidFill>
                <a:latin typeface="+mj-lt"/>
              </a:rPr>
              <a:t>Psychische Systeme II </a:t>
            </a:r>
          </a:p>
          <a:p>
            <a:pPr algn="ctr">
              <a:spcBef>
                <a:spcPts val="0"/>
              </a:spcBef>
              <a:defRPr/>
            </a:pPr>
            <a:r>
              <a:rPr lang="es-CL" sz="3200" dirty="0">
                <a:solidFill>
                  <a:srgbClr val="000066"/>
                </a:solidFill>
              </a:rPr>
              <a:t>- </a:t>
            </a:r>
            <a:r>
              <a:rPr lang="es-CL" dirty="0">
                <a:solidFill>
                  <a:srgbClr val="000066"/>
                </a:solidFill>
              </a:rPr>
              <a:t>Zwei ICH-Formen -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42988" y="1341438"/>
            <a:ext cx="7129462" cy="4751387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tabLst>
                <a:tab pos="182563" algn="l"/>
              </a:tabLst>
              <a:defRPr/>
            </a:pPr>
            <a:r>
              <a:rPr lang="es-CL" sz="2000" b="1" dirty="0">
                <a:solidFill>
                  <a:srgbClr val="006600"/>
                </a:solidFill>
              </a:rPr>
              <a:t>These:	</a:t>
            </a:r>
            <a:r>
              <a:rPr lang="es-CL" sz="2000" dirty="0">
                <a:solidFill>
                  <a:srgbClr val="000066"/>
                </a:solidFill>
              </a:rPr>
              <a:t>Jeder Mensch verkörpert zu jedem interpersonellen 			Moment </a:t>
            </a:r>
            <a:r>
              <a:rPr lang="es-CL" sz="2000" b="1" u="sng" dirty="0">
                <a:solidFill>
                  <a:srgbClr val="336600"/>
                </a:solidFill>
              </a:rPr>
              <a:t>eine</a:t>
            </a:r>
            <a:r>
              <a:rPr lang="es-CL" sz="2000" dirty="0">
                <a:solidFill>
                  <a:srgbClr val="000066"/>
                </a:solidFill>
              </a:rPr>
              <a:t> Mitgliedschaft und </a:t>
            </a:r>
            <a:r>
              <a:rPr lang="es-CL" sz="2000" b="1" u="sng" dirty="0">
                <a:solidFill>
                  <a:srgbClr val="336600"/>
                </a:solidFill>
              </a:rPr>
              <a:t>ein</a:t>
            </a:r>
            <a:r>
              <a:rPr lang="es-CL" sz="2000" dirty="0">
                <a:solidFill>
                  <a:srgbClr val="000066"/>
                </a:solidFill>
              </a:rPr>
              <a:t> psychisches System.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CL" sz="2000" dirty="0">
                <a:solidFill>
                  <a:srgbClr val="000066"/>
                </a:solidFill>
              </a:rPr>
              <a:t> 	Da jede dieser Operationalitäten als Ganzes wirkt, kann ihnen 	jeweils ein </a:t>
            </a:r>
            <a:r>
              <a:rPr lang="es-CL" sz="2000" b="1" dirty="0">
                <a:solidFill>
                  <a:srgbClr val="000066"/>
                </a:solidFill>
              </a:rPr>
              <a:t>ICH</a:t>
            </a:r>
            <a:r>
              <a:rPr lang="es-CL" sz="2000" dirty="0">
                <a:solidFill>
                  <a:srgbClr val="000066"/>
                </a:solidFill>
              </a:rPr>
              <a:t> (oder Selbst) zugeordnet werden (=&gt; </a:t>
            </a:r>
            <a:r>
              <a:rPr lang="es-CL" sz="2000" b="1" dirty="0">
                <a:solidFill>
                  <a:srgbClr val="CC3300"/>
                </a:solidFill>
              </a:rPr>
              <a:t>aktuelles 	oder operatives ICH</a:t>
            </a:r>
            <a:r>
              <a:rPr lang="es-CL" sz="2000" dirty="0">
                <a:solidFill>
                  <a:srgbClr val="000066"/>
                </a:solidFill>
              </a:rPr>
              <a:t>).</a:t>
            </a:r>
          </a:p>
          <a:p>
            <a:pPr>
              <a:spcBef>
                <a:spcPts val="1200"/>
              </a:spcBef>
              <a:buFont typeface="Wingdings" pitchFamily="2" charset="2"/>
              <a:buChar char="à"/>
              <a:tabLst>
                <a:tab pos="182563" algn="l"/>
              </a:tabLst>
              <a:defRPr/>
            </a:pPr>
            <a:r>
              <a:rPr lang="es-CL" cap="small" dirty="0">
                <a:solidFill>
                  <a:srgbClr val="000066"/>
                </a:solidFill>
              </a:rPr>
              <a:t> 	</a:t>
            </a:r>
            <a:r>
              <a:rPr lang="es-CL" sz="1800" cap="small" dirty="0">
                <a:solidFill>
                  <a:srgbClr val="000066"/>
                </a:solidFill>
              </a:rPr>
              <a:t>Ich bin es, der hier vorliest, obwohl ich vor wenigen 		Minuten ein ganz anderer war, der anderes tat.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CL" sz="2000" b="1" dirty="0">
                <a:solidFill>
                  <a:srgbClr val="000066"/>
                </a:solidFill>
              </a:rPr>
              <a:t> “ICH” </a:t>
            </a:r>
            <a:r>
              <a:rPr lang="es-CL" sz="2000" dirty="0">
                <a:solidFill>
                  <a:srgbClr val="000066"/>
                </a:solidFill>
              </a:rPr>
              <a:t>als Bezeichnung für einen Menschen (=&gt; </a:t>
            </a:r>
            <a:r>
              <a:rPr lang="es-CL" sz="2000" b="1" dirty="0">
                <a:solidFill>
                  <a:srgbClr val="CC3300"/>
                </a:solidFill>
              </a:rPr>
              <a:t>personales 	ICH</a:t>
            </a:r>
            <a:r>
              <a:rPr lang="es-CL" sz="2000" dirty="0">
                <a:solidFill>
                  <a:srgbClr val="000066"/>
                </a:solidFill>
              </a:rPr>
              <a:t>) ist ein </a:t>
            </a:r>
            <a:r>
              <a:rPr lang="es-CL" sz="2000" b="1" i="1" dirty="0">
                <a:solidFill>
                  <a:srgbClr val="006600"/>
                </a:solidFill>
              </a:rPr>
              <a:t>Narrativ</a:t>
            </a:r>
            <a:r>
              <a:rPr lang="es-CL" sz="2000" dirty="0">
                <a:solidFill>
                  <a:srgbClr val="002060"/>
                </a:solidFill>
              </a:rPr>
              <a:t>, das </a:t>
            </a:r>
            <a:r>
              <a:rPr lang="es-CL" sz="2000" dirty="0">
                <a:solidFill>
                  <a:srgbClr val="000066"/>
                </a:solidFill>
              </a:rPr>
              <a:t>aus einer jeweils aktuellen, entweder 	im Bewusstsein (psychisches System) oder in Kommunikation 	(Mitgliedschaft) erbrachten </a:t>
            </a:r>
            <a:r>
              <a:rPr lang="es-CL" sz="2000" b="1" dirty="0">
                <a:solidFill>
                  <a:srgbClr val="C00000"/>
                </a:solidFill>
              </a:rPr>
              <a:t>Synthese</a:t>
            </a:r>
            <a:r>
              <a:rPr lang="es-CL" sz="2000" b="1" dirty="0">
                <a:solidFill>
                  <a:srgbClr val="CC3300"/>
                </a:solidFill>
              </a:rPr>
              <a:t> </a:t>
            </a:r>
            <a:r>
              <a:rPr lang="es-CL" sz="2000" dirty="0">
                <a:solidFill>
                  <a:srgbClr val="000066"/>
                </a:solidFill>
              </a:rPr>
              <a:t>hervorgeht. </a:t>
            </a:r>
          </a:p>
          <a:p>
            <a:pPr algn="just">
              <a:spcBef>
                <a:spcPts val="1200"/>
              </a:spcBef>
              <a:tabLst>
                <a:tab pos="173038" algn="l"/>
                <a:tab pos="450850" algn="l"/>
              </a:tabLst>
              <a:defRPr/>
            </a:pPr>
            <a:r>
              <a:rPr lang="es-CL" sz="20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s-CL" sz="2000" dirty="0">
                <a:solidFill>
                  <a:srgbClr val="000066"/>
                </a:solidFill>
              </a:rPr>
              <a:t> 		</a:t>
            </a:r>
            <a:r>
              <a:rPr lang="es-CL" sz="1800" cap="small" dirty="0">
                <a:solidFill>
                  <a:srgbClr val="000066"/>
                </a:solidFill>
              </a:rPr>
              <a:t>Ich </a:t>
            </a:r>
            <a:r>
              <a:rPr lang="es-CL" sz="1800" u="sng" cap="small" dirty="0">
                <a:solidFill>
                  <a:srgbClr val="000066"/>
                </a:solidFill>
              </a:rPr>
              <a:t>‘bin’</a:t>
            </a:r>
            <a:r>
              <a:rPr lang="es-CL" sz="1800" cap="small" dirty="0">
                <a:solidFill>
                  <a:srgbClr val="000066"/>
                </a:solidFill>
              </a:rPr>
              <a:t> Kurt Ludewig unabhängig von dem, was ich 				gerade tue.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294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211F-210E-42F5-B242-395570D3261C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064500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Zeitlich </a:t>
            </a:r>
            <a:r>
              <a:rPr lang="de-DE" dirty="0" smtClean="0"/>
              <a:t>überdauernde ICH-Beschreibungen werden gewisser-maßen „standardisiert“ und konstituieren so die </a:t>
            </a:r>
            <a:r>
              <a:rPr lang="de-DE" b="1" i="1" dirty="0" smtClean="0">
                <a:solidFill>
                  <a:srgbClr val="CC3300"/>
                </a:solidFill>
              </a:rPr>
              <a:t>Persönlichkeit</a:t>
            </a:r>
            <a:r>
              <a:rPr lang="de-DE" dirty="0" smtClean="0"/>
              <a:t> </a:t>
            </a:r>
            <a:r>
              <a:rPr lang="de-DE" dirty="0"/>
              <a:t>eines Menschen.</a:t>
            </a:r>
          </a:p>
          <a:p>
            <a:pPr>
              <a:spcBef>
                <a:spcPct val="50000"/>
              </a:spcBef>
            </a:pPr>
            <a:r>
              <a:rPr lang="de-DE" dirty="0"/>
              <a:t>Ob ein aktuelles, ein personales oder ein standardisiertes ICH thematisiert wird, hängt vom Kontext der Kommunikation ab.</a:t>
            </a:r>
          </a:p>
          <a:p>
            <a:pPr>
              <a:spcBef>
                <a:spcPct val="50000"/>
              </a:spcBef>
            </a:pPr>
            <a:r>
              <a:rPr lang="de-DE" dirty="0"/>
              <a:t>Auf die Frage: </a:t>
            </a:r>
            <a:r>
              <a:rPr lang="de-DE" b="1" i="1" dirty="0">
                <a:solidFill>
                  <a:srgbClr val="006600"/>
                </a:solidFill>
              </a:rPr>
              <a:t>wer bist Du?</a:t>
            </a:r>
          </a:p>
          <a:p>
            <a:pPr lvl="1">
              <a:spcBef>
                <a:spcPct val="50000"/>
              </a:spcBef>
            </a:pPr>
            <a:r>
              <a:rPr lang="de-DE" dirty="0"/>
              <a:t>wird vom Antwortenden jeweils in Abhängigkeit von seiner Wahrnehmung und/oder Einschätzung des </a:t>
            </a:r>
            <a:r>
              <a:rPr lang="de-DE" dirty="0" smtClean="0"/>
              <a:t>Interaktions-</a:t>
            </a:r>
            <a:r>
              <a:rPr lang="de-DE" dirty="0" err="1" smtClean="0"/>
              <a:t>kontextes</a:t>
            </a:r>
            <a:r>
              <a:rPr lang="de-DE" dirty="0" smtClean="0"/>
              <a:t> </a:t>
            </a:r>
            <a:r>
              <a:rPr lang="de-DE" dirty="0"/>
              <a:t>reagiert;</a:t>
            </a:r>
          </a:p>
          <a:p>
            <a:pPr lvl="1">
              <a:spcBef>
                <a:spcPct val="50000"/>
              </a:spcBef>
            </a:pPr>
            <a:r>
              <a:rPr lang="de-DE" dirty="0"/>
              <a:t>dabei kann er auf aktuelle oder personale Aspekte bzw. auf standardisierte Vorlagen </a:t>
            </a:r>
            <a:r>
              <a:rPr lang="de-DE" dirty="0" smtClean="0"/>
              <a:t>zurückgreifen.</a:t>
            </a:r>
            <a:endParaRPr lang="de-DE" dirty="0"/>
          </a:p>
        </p:txBody>
      </p:sp>
      <p:sp>
        <p:nvSpPr>
          <p:cNvPr id="82950" name="Text Box 5"/>
          <p:cNvSpPr txBox="1">
            <a:spLocks noChangeArrowheads="1"/>
          </p:cNvSpPr>
          <p:nvPr/>
        </p:nvSpPr>
        <p:spPr bwMode="auto">
          <a:xfrm>
            <a:off x="1116013" y="260350"/>
            <a:ext cx="7056437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3200" dirty="0">
                <a:solidFill>
                  <a:srgbClr val="CC3300"/>
                </a:solidFill>
              </a:rPr>
              <a:t>Psychische Systeme II: </a:t>
            </a:r>
            <a:r>
              <a:rPr lang="es-CL" dirty="0" smtClean="0"/>
              <a:t>ICH-Formen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39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6DF38-BADB-4723-B1CD-44B9766E037F}" type="slidenum">
              <a:rPr lang="de-DE" smtClean="0"/>
              <a:pPr/>
              <a:t>73</a:t>
            </a:fld>
            <a:endParaRPr lang="de-DE" smtClean="0"/>
          </a:p>
        </p:txBody>
      </p:sp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971550" y="692150"/>
            <a:ext cx="6985000" cy="41021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solidFill>
                  <a:srgbClr val="A50021"/>
                </a:solidFill>
                <a:latin typeface="Arial" pitchFamily="34" charset="0"/>
              </a:rPr>
              <a:t>Zusammenfassung:</a:t>
            </a:r>
          </a:p>
          <a:p>
            <a:pPr eaLnBrk="1" hangingPunct="1">
              <a:spcBef>
                <a:spcPct val="50000"/>
              </a:spcBef>
            </a:pPr>
            <a:endParaRPr lang="de-DE" sz="1800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3366"/>
                </a:solidFill>
                <a:latin typeface="Arial" pitchFamily="34" charset="0"/>
              </a:rPr>
              <a:t>Jedes ICH – ein </a:t>
            </a:r>
            <a:r>
              <a:rPr lang="de-DE" i="1">
                <a:solidFill>
                  <a:srgbClr val="006600"/>
                </a:solidFill>
                <a:latin typeface="Arial" pitchFamily="34" charset="0"/>
              </a:rPr>
              <a:t>Unterschied</a:t>
            </a:r>
            <a:r>
              <a:rPr lang="de-DE">
                <a:solidFill>
                  <a:srgbClr val="003366"/>
                </a:solidFill>
                <a:latin typeface="Arial" pitchFamily="34" charset="0"/>
              </a:rPr>
              <a:t> -  bedarf, ob als psychisches System oder als Mitglied, einer faktischen oder gedachten Relation zu einem anderen ICH, also einem DU, um überhaupt im WIR entstehen zu können.</a:t>
            </a:r>
          </a:p>
          <a:p>
            <a:pPr eaLnBrk="1" hangingPunct="1">
              <a:spcBef>
                <a:spcPct val="50000"/>
              </a:spcBef>
            </a:pPr>
            <a:endParaRPr lang="de-DE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2800">
                <a:solidFill>
                  <a:srgbClr val="A50021"/>
                </a:solidFill>
                <a:latin typeface="Arial" pitchFamily="34" charset="0"/>
              </a:rPr>
              <a:t>Der Mensch beginnt mindestens zu zweit !</a:t>
            </a:r>
            <a:endParaRPr lang="de-DE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645123" name="Text Box 3"/>
          <p:cNvSpPr txBox="1">
            <a:spLocks noChangeArrowheads="1"/>
          </p:cNvSpPr>
          <p:nvPr/>
        </p:nvSpPr>
        <p:spPr bwMode="auto">
          <a:xfrm>
            <a:off x="1116013" y="5013325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z="28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∆ ICH/DU</a:t>
            </a:r>
            <a:r>
              <a:rPr lang="de-DE" sz="2800" baseline="-2500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de-DE" sz="2800">
                <a:latin typeface="Arial" pitchFamily="34" charset="0"/>
              </a:rPr>
              <a:t>⇆</a:t>
            </a:r>
            <a:r>
              <a:rPr lang="de-DE" sz="280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de-DE" sz="2800" b="1">
                <a:solidFill>
                  <a:srgbClr val="0066CC"/>
                </a:solidFill>
                <a:latin typeface="Arial" pitchFamily="34" charset="0"/>
              </a:rPr>
              <a:t>WIR</a:t>
            </a:r>
            <a:r>
              <a:rPr lang="de-DE" sz="280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de-DE" sz="2800">
                <a:latin typeface="Arial" pitchFamily="34" charset="0"/>
              </a:rPr>
              <a:t>⇆</a:t>
            </a:r>
            <a:r>
              <a:rPr lang="de-DE" sz="280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de-DE" sz="2800">
                <a:solidFill>
                  <a:srgbClr val="663300"/>
                </a:solidFill>
                <a:latin typeface="Arial" pitchFamily="34" charset="0"/>
              </a:rPr>
              <a:t>ICH</a:t>
            </a:r>
            <a:r>
              <a:rPr lang="de-DE" sz="2800" baseline="-25000">
                <a:solidFill>
                  <a:srgbClr val="663300"/>
                </a:solidFill>
                <a:latin typeface="Arial" pitchFamily="34" charset="0"/>
              </a:rPr>
              <a:t>DU</a:t>
            </a:r>
            <a:r>
              <a:rPr lang="de-DE" sz="2800" baseline="-25000">
                <a:solidFill>
                  <a:schemeClr val="tx1"/>
                </a:solidFill>
                <a:latin typeface="Arial" pitchFamily="34" charset="0"/>
              </a:rPr>
              <a:t>    </a:t>
            </a:r>
            <a:r>
              <a:rPr lang="de-DE" sz="2800">
                <a:latin typeface="Arial" pitchFamily="34" charset="0"/>
              </a:rPr>
              <a:t>⇆</a:t>
            </a:r>
            <a:r>
              <a:rPr lang="de-DE" sz="280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de-DE" sz="2800">
                <a:solidFill>
                  <a:srgbClr val="336600"/>
                </a:solidFill>
                <a:latin typeface="Arial" pitchFamily="34" charset="0"/>
              </a:rPr>
              <a:t>DU</a:t>
            </a:r>
            <a:r>
              <a:rPr lang="de-DE" sz="2800" baseline="-25000">
                <a:solidFill>
                  <a:srgbClr val="336600"/>
                </a:solidFill>
                <a:latin typeface="Arial" pitchFamily="34" charset="0"/>
              </a:rPr>
              <a:t>ICH </a:t>
            </a:r>
          </a:p>
        </p:txBody>
      </p:sp>
      <p:sp>
        <p:nvSpPr>
          <p:cNvPr id="83975" name="AutoShape 4"/>
          <p:cNvSpPr>
            <a:spLocks/>
          </p:cNvSpPr>
          <p:nvPr/>
        </p:nvSpPr>
        <p:spPr bwMode="auto">
          <a:xfrm>
            <a:off x="4716463" y="4941888"/>
            <a:ext cx="144462" cy="769937"/>
          </a:xfrm>
          <a:prstGeom prst="leftBrace">
            <a:avLst>
              <a:gd name="adj1" fmla="val 44414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3976" name="AutoShape 5"/>
          <p:cNvSpPr>
            <a:spLocks/>
          </p:cNvSpPr>
          <p:nvPr/>
        </p:nvSpPr>
        <p:spPr bwMode="auto">
          <a:xfrm>
            <a:off x="7812088" y="4941888"/>
            <a:ext cx="152400" cy="792162"/>
          </a:xfrm>
          <a:prstGeom prst="rightBrace">
            <a:avLst>
              <a:gd name="adj1" fmla="val 43316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CL" sz="3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49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499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0289D2-8D69-49D8-8A96-B56DC1EF6885}" type="slidenum">
              <a:rPr lang="de-DE" smtClean="0"/>
              <a:pPr/>
              <a:t>74</a:t>
            </a:fld>
            <a:endParaRPr lang="de-DE" smtClean="0"/>
          </a:p>
        </p:txBody>
      </p:sp>
      <p:sp>
        <p:nvSpPr>
          <p:cNvPr id="84997" name="Text Box 2"/>
          <p:cNvSpPr txBox="1">
            <a:spLocks noChangeArrowheads="1"/>
          </p:cNvSpPr>
          <p:nvPr/>
        </p:nvSpPr>
        <p:spPr bwMode="auto">
          <a:xfrm>
            <a:off x="1619250" y="1341438"/>
            <a:ext cx="62658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>
                <a:solidFill>
                  <a:srgbClr val="800080"/>
                </a:solidFill>
              </a:rPr>
              <a:t>TEIL  II</a:t>
            </a:r>
            <a:r>
              <a:rPr lang="de-DE" sz="4400"/>
              <a:t/>
            </a:r>
            <a:br>
              <a:rPr lang="de-DE" sz="4400"/>
            </a:br>
            <a:endParaRPr lang="de-DE" sz="4400"/>
          </a:p>
          <a:p>
            <a:pPr algn="ctr">
              <a:spcBef>
                <a:spcPct val="50000"/>
              </a:spcBef>
            </a:pPr>
            <a:r>
              <a:rPr lang="de-DE" sz="4400"/>
              <a:t>KLINISCHE  THEORIE</a:t>
            </a:r>
          </a:p>
          <a:p>
            <a:pPr algn="ctr">
              <a:spcBef>
                <a:spcPct val="50000"/>
              </a:spcBef>
            </a:pPr>
            <a:r>
              <a:rPr lang="de-DE" sz="3600"/>
              <a:t>bzw. Theorie der Praxis</a:t>
            </a:r>
            <a:r>
              <a:rPr lang="de-DE" sz="4400"/>
              <a:t> </a:t>
            </a:r>
          </a:p>
          <a:p>
            <a:pPr algn="ctr">
              <a:spcBef>
                <a:spcPct val="50000"/>
              </a:spcBef>
            </a:pPr>
            <a:r>
              <a:rPr lang="de-DE" sz="3600" i="1"/>
              <a:t>- </a:t>
            </a:r>
            <a:r>
              <a:rPr lang="de-DE" sz="4000" i="1"/>
              <a:t>systemisch</a:t>
            </a:r>
            <a:r>
              <a:rPr lang="de-DE" sz="3600" i="1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60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764138-2F20-4D5F-A461-D6C7144AE8D4}" type="slidenum">
              <a:rPr lang="de-DE" smtClean="0"/>
              <a:pPr/>
              <a:t>75</a:t>
            </a:fld>
            <a:endParaRPr lang="de-DE" smtClean="0"/>
          </a:p>
        </p:txBody>
      </p:sp>
      <p:sp>
        <p:nvSpPr>
          <p:cNvPr id="86021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CC3300"/>
                </a:solidFill>
              </a:rPr>
              <a:t>Klinische Theorie:</a:t>
            </a:r>
            <a:endParaRPr lang="de-DE" sz="40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4000"/>
              <a:t>Gegenstand</a:t>
            </a:r>
          </a:p>
          <a:p>
            <a:pPr>
              <a:spcBef>
                <a:spcPct val="50000"/>
              </a:spcBef>
            </a:pPr>
            <a:r>
              <a:rPr lang="de-DE" sz="4000"/>
              <a:t>Störungskonzept</a:t>
            </a:r>
          </a:p>
          <a:p>
            <a:pPr>
              <a:spcBef>
                <a:spcPct val="50000"/>
              </a:spcBef>
            </a:pPr>
            <a:r>
              <a:rPr lang="de-DE" sz="4000"/>
              <a:t>Veränderungskonzept</a:t>
            </a:r>
          </a:p>
          <a:p>
            <a:pPr>
              <a:spcBef>
                <a:spcPct val="50000"/>
              </a:spcBef>
            </a:pPr>
            <a:r>
              <a:rPr lang="de-DE" sz="4000"/>
              <a:t>Therapeutischer Prozess</a:t>
            </a:r>
          </a:p>
          <a:p>
            <a:pPr>
              <a:spcBef>
                <a:spcPct val="50000"/>
              </a:spcBef>
            </a:pPr>
            <a:r>
              <a:rPr lang="de-DE" sz="4000"/>
              <a:t>Methodischer Rahmen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Frühjahr 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K. Ludewig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587FF-0EEC-4B9A-BDEB-D41AD2FC46B5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15616" y="188640"/>
            <a:ext cx="6624736" cy="101566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solidFill>
                  <a:srgbClr val="C00000"/>
                </a:solidFill>
              </a:rPr>
              <a:t>Die Vorreiter:</a:t>
            </a:r>
          </a:p>
          <a:p>
            <a:pPr algn="ctr"/>
            <a:r>
              <a:rPr lang="de-DE" sz="1800" smtClean="0">
                <a:solidFill>
                  <a:srgbClr val="C00000"/>
                </a:solidFill>
              </a:rPr>
              <a:t>Paul Dell, Steve de Shazer &amp; Insoo Kim Berg, Harry Goolishian, </a:t>
            </a:r>
          </a:p>
          <a:p>
            <a:pPr algn="ctr"/>
            <a:r>
              <a:rPr lang="de-DE" sz="1800" smtClean="0">
                <a:solidFill>
                  <a:srgbClr val="C00000"/>
                </a:solidFill>
              </a:rPr>
              <a:t>Karl Tomm, Michael White, Tom Andersen</a:t>
            </a:r>
            <a:endParaRPr lang="de-DE" sz="1800">
              <a:solidFill>
                <a:srgbClr val="C00000"/>
              </a:solidFill>
            </a:endParaRPr>
          </a:p>
        </p:txBody>
      </p:sp>
      <p:pic>
        <p:nvPicPr>
          <p:cNvPr id="6" name="Grafik 5" descr="1987 Paul D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594582" cy="1877853"/>
          </a:xfrm>
          <a:prstGeom prst="rect">
            <a:avLst/>
          </a:prstGeom>
        </p:spPr>
      </p:pic>
      <p:pic>
        <p:nvPicPr>
          <p:cNvPr id="7" name="Grafik 6" descr="1984 de Shaz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0448" y="1268761"/>
            <a:ext cx="1737656" cy="2520280"/>
          </a:xfrm>
          <a:prstGeom prst="rect">
            <a:avLst/>
          </a:prstGeom>
        </p:spPr>
      </p:pic>
      <p:pic>
        <p:nvPicPr>
          <p:cNvPr id="9" name="Grafik 8" descr="1989 Karl Tomm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01008"/>
            <a:ext cx="2218530" cy="2016224"/>
          </a:xfrm>
          <a:prstGeom prst="rect">
            <a:avLst/>
          </a:prstGeom>
        </p:spPr>
      </p:pic>
      <p:pic>
        <p:nvPicPr>
          <p:cNvPr id="12" name="Grafik 11" descr="1989 Harry Goolishian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340768"/>
            <a:ext cx="1656184" cy="2540472"/>
          </a:xfrm>
          <a:prstGeom prst="rect">
            <a:avLst/>
          </a:prstGeom>
        </p:spPr>
      </p:pic>
      <p:pic>
        <p:nvPicPr>
          <p:cNvPr id="13" name="Grafik 12" descr="1989 Tom Andersen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005064"/>
            <a:ext cx="1296144" cy="2607774"/>
          </a:xfrm>
          <a:prstGeom prst="rect">
            <a:avLst/>
          </a:prstGeom>
        </p:spPr>
      </p:pic>
      <p:pic>
        <p:nvPicPr>
          <p:cNvPr id="15" name="Grafik 14" descr="1989 Michael White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861048"/>
            <a:ext cx="178545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70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0F2C1-5905-45A2-A1FD-5A31173ED61E}" type="slidenum">
              <a:rPr lang="de-DE" smtClean="0"/>
              <a:pPr/>
              <a:t>77</a:t>
            </a:fld>
            <a:endParaRPr lang="de-DE" smtClean="0"/>
          </a:p>
        </p:txBody>
      </p:sp>
      <p:sp>
        <p:nvSpPr>
          <p:cNvPr id="5" name="Textfeld 4"/>
          <p:cNvSpPr txBox="1"/>
          <p:nvPr/>
        </p:nvSpPr>
        <p:spPr>
          <a:xfrm>
            <a:off x="1357313" y="3105150"/>
            <a:ext cx="65722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Gegenstand und „Dilemma“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80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80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F4C1E7-6BAC-454A-B9E6-34F41E21199D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899592" y="1412776"/>
            <a:ext cx="7340600" cy="4795159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smtClean="0"/>
              <a:t>Der Gegenstand einer Theorie der Praxis – hier: klinischer Theorie – betrifft das, was diese Praxis in Gang setzt, betrifft hier also eine </a:t>
            </a:r>
            <a:r>
              <a:rPr lang="de-DE" b="1" dirty="0" err="1" smtClean="0">
                <a:solidFill>
                  <a:srgbClr val="663300"/>
                </a:solidFill>
              </a:rPr>
              <a:t>Konzeptualisierung</a:t>
            </a:r>
            <a:r>
              <a:rPr lang="de-DE" b="1" dirty="0" smtClean="0">
                <a:solidFill>
                  <a:srgbClr val="663300"/>
                </a:solidFill>
              </a:rPr>
              <a:t> der psychischen Leidens und des Umgangs damit.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Sie </a:t>
            </a:r>
            <a:r>
              <a:rPr lang="de-DE" b="1" i="1" dirty="0" smtClean="0"/>
              <a:t>betont</a:t>
            </a:r>
            <a:r>
              <a:rPr lang="de-DE" dirty="0" smtClean="0"/>
              <a:t> insbesondere: </a:t>
            </a:r>
            <a:r>
              <a:rPr lang="de-DE" sz="2800" dirty="0">
                <a:solidFill>
                  <a:schemeClr val="tx1"/>
                </a:solidFill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CC3300"/>
                </a:solidFill>
              </a:rPr>
              <a:t> </a:t>
            </a:r>
            <a:r>
              <a:rPr lang="de-DE" sz="2800" b="1" dirty="0">
                <a:solidFill>
                  <a:srgbClr val="CC3300"/>
                </a:solidFill>
              </a:rPr>
              <a:t>	Menschliche Autonomie</a:t>
            </a:r>
          </a:p>
          <a:p>
            <a:pPr>
              <a:buFontTx/>
              <a:buChar char="-"/>
            </a:pPr>
            <a:r>
              <a:rPr lang="de-DE" sz="2800" dirty="0">
                <a:solidFill>
                  <a:schemeClr val="tx1"/>
                </a:solidFill>
              </a:rPr>
              <a:t> 	</a:t>
            </a:r>
            <a:r>
              <a:rPr lang="de-DE" sz="2800" dirty="0"/>
              <a:t>statt heteronomer Bestimmung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Kommunikative Offenheit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r>
              <a:rPr lang="de-DE" sz="2800" dirty="0">
                <a:solidFill>
                  <a:schemeClr val="tx1"/>
                </a:solidFill>
              </a:rPr>
              <a:t>  	</a:t>
            </a:r>
            <a:r>
              <a:rPr lang="de-DE" sz="2800" dirty="0"/>
              <a:t>statt kausaler Zwangsläufigkeit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Ressourcen- und Lösungsorientierung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r>
              <a:rPr lang="de-DE" sz="2800" dirty="0">
                <a:solidFill>
                  <a:schemeClr val="tx1"/>
                </a:solidFill>
              </a:rPr>
              <a:t>  	</a:t>
            </a:r>
            <a:r>
              <a:rPr lang="de-DE" sz="2800" dirty="0"/>
              <a:t>statt Problemfokussierung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2362200" y="228600"/>
            <a:ext cx="4343400" cy="103981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Klinische Theorie</a:t>
            </a:r>
          </a:p>
          <a:p>
            <a:pPr algn="ctr"/>
            <a:r>
              <a:rPr lang="de-DE" sz="3200"/>
              <a:t>I.  Gegenstand</a:t>
            </a:r>
            <a:endParaRPr lang="de-DE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890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B04DF5-1940-422B-85CA-482D9329C660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989138"/>
            <a:ext cx="7885112" cy="41243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2800" dirty="0"/>
              <a:t>Beitrag zur Herstellung </a:t>
            </a:r>
            <a:r>
              <a:rPr lang="de-DE" sz="2800"/>
              <a:t>geeigneter/günstiger</a:t>
            </a:r>
            <a:r>
              <a:rPr lang="de-DE" sz="2800">
                <a:solidFill>
                  <a:schemeClr val="bg2"/>
                </a:solidFill>
              </a:rPr>
              <a:t> </a:t>
            </a:r>
            <a:endParaRPr lang="de-DE" sz="2800" smtClean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de-DE" sz="2800" smtClean="0">
                <a:solidFill>
                  <a:srgbClr val="006600"/>
                </a:solidFill>
              </a:rPr>
              <a:t>Randbedingungen</a:t>
            </a:r>
            <a:r>
              <a:rPr lang="de-DE" sz="2800" smtClean="0">
                <a:solidFill>
                  <a:schemeClr val="bg2"/>
                </a:solidFill>
              </a:rPr>
              <a:t> </a:t>
            </a:r>
            <a:r>
              <a:rPr lang="de-DE" sz="2800" dirty="0"/>
              <a:t>für die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>
                <a:solidFill>
                  <a:srgbClr val="006600"/>
                </a:solidFill>
              </a:rPr>
              <a:t>auftragsbezogene</a:t>
            </a:r>
            <a:r>
              <a:rPr lang="de-DE" sz="2800">
                <a:solidFill>
                  <a:srgbClr val="CC3300"/>
                </a:solidFill>
              </a:rPr>
              <a:t> </a:t>
            </a:r>
            <a:r>
              <a:rPr lang="de-DE" sz="2800" b="1" smtClean="0">
                <a:solidFill>
                  <a:srgbClr val="CC3300"/>
                </a:solidFill>
              </a:rPr>
              <a:t>Selbstveränderung</a:t>
            </a:r>
            <a:r>
              <a:rPr lang="de-DE" sz="2800" smtClean="0">
                <a:solidFill>
                  <a:schemeClr val="tx1"/>
                </a:solidFill>
              </a:rPr>
              <a:t> </a:t>
            </a:r>
            <a:r>
              <a:rPr lang="de-DE" sz="2800" dirty="0"/>
              <a:t>des/der Klienten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durch </a:t>
            </a:r>
            <a:r>
              <a:rPr lang="de-DE" sz="2800"/>
              <a:t>eine</a:t>
            </a:r>
            <a:r>
              <a:rPr lang="de-DE" sz="2800">
                <a:solidFill>
                  <a:schemeClr val="bg2"/>
                </a:solidFill>
              </a:rPr>
              <a:t>  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800" b="1">
                <a:solidFill>
                  <a:srgbClr val="CC3300"/>
                </a:solidFill>
              </a:rPr>
              <a:t>nützliche</a:t>
            </a:r>
            <a:r>
              <a:rPr lang="de-DE" sz="2800" b="1" dirty="0">
                <a:solidFill>
                  <a:srgbClr val="CC3300"/>
                </a:solidFill>
              </a:rPr>
              <a:t>, passende und respektvolle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</a:p>
          <a:p>
            <a:pPr algn="ctr">
              <a:defRPr/>
            </a:pPr>
            <a:r>
              <a:rPr lang="de-DE" sz="2800" dirty="0"/>
              <a:t>therapeutische Interaktion </a:t>
            </a:r>
          </a:p>
          <a:p>
            <a:pPr algn="ctr">
              <a:defRPr/>
            </a:pPr>
            <a:r>
              <a:rPr lang="de-DE" sz="2800" cap="small" dirty="0"/>
              <a:t>statt</a:t>
            </a:r>
            <a:r>
              <a:rPr lang="de-DE" sz="2800" dirty="0"/>
              <a:t> </a:t>
            </a:r>
          </a:p>
          <a:p>
            <a:pPr algn="ctr">
              <a:defRPr/>
            </a:pPr>
            <a:r>
              <a:rPr lang="de-DE" sz="2800" dirty="0" err="1"/>
              <a:t>lineal</a:t>
            </a:r>
            <a:r>
              <a:rPr lang="de-DE" sz="2800" dirty="0"/>
              <a:t>-kausal intendierte, pathologisch motivierte, auf pragmatische Wirkung ausgerichtete, standardisierte Intervention.</a:t>
            </a:r>
          </a:p>
        </p:txBody>
      </p:sp>
      <p:sp>
        <p:nvSpPr>
          <p:cNvPr id="89094" name="Textfeld 5"/>
          <p:cNvSpPr txBox="1">
            <a:spLocks noChangeArrowheads="1"/>
          </p:cNvSpPr>
          <p:nvPr/>
        </p:nvSpPr>
        <p:spPr bwMode="auto">
          <a:xfrm>
            <a:off x="611188" y="333375"/>
            <a:ext cx="7993062" cy="1138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Klinische Theorie</a:t>
            </a:r>
          </a:p>
          <a:p>
            <a:pPr algn="ctr"/>
            <a:r>
              <a:rPr lang="de-DE" sz="3200"/>
              <a:t>II.  Methodologie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76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6111A-09DB-45DF-952E-061805F2D123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219200" y="685800"/>
            <a:ext cx="67818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C3300"/>
                </a:solidFill>
              </a:rPr>
              <a:t>Systemische Praxis</a:t>
            </a:r>
            <a:endParaRPr lang="de-DE" sz="4400">
              <a:solidFill>
                <a:srgbClr val="CC3300"/>
              </a:solidFill>
            </a:endParaRP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1042988" y="2276475"/>
            <a:ext cx="6985000" cy="3025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/>
              <a:t>Nutzung </a:t>
            </a:r>
            <a:r>
              <a:rPr lang="de-DE" sz="3200" b="1">
                <a:solidFill>
                  <a:srgbClr val="CC3300"/>
                </a:solidFill>
              </a:rPr>
              <a:t>systemischen Denkens</a:t>
            </a:r>
            <a:r>
              <a:rPr lang="de-DE" sz="3200"/>
              <a:t> für den professionellen Umgang mit Menschen bei der Linderung, Bewältigung, Klärung und/oder Auflösung ihrer persönlichen, zwischenmenschlichen und organisatorischen Probleme.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01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011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9FD39-63B5-4F48-ADEE-488BE3BAAF0B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135938" cy="44831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 Menschen können dauerhafte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chemeClr val="bg1"/>
                </a:solidFill>
              </a:rPr>
              <a:t>Lebensprobleme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reproduzieren.</a:t>
            </a: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 Kommunizierte Lebensprobleme können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chemeClr val="bg1"/>
                </a:solidFill>
              </a:rPr>
              <a:t>Problemsysteme</a:t>
            </a:r>
            <a:r>
              <a:rPr lang="de-DE">
                <a:solidFill>
                  <a:schemeClr val="tx1"/>
                </a:solidFill>
              </a:rPr>
              <a:t> 	</a:t>
            </a:r>
            <a:r>
              <a:rPr lang="de-DE">
                <a:solidFill>
                  <a:srgbClr val="333399"/>
                </a:solidFill>
              </a:rPr>
              <a:t>&lt;PS&gt; konstituieren</a:t>
            </a:r>
            <a:r>
              <a:rPr lang="de-DE">
                <a:solidFill>
                  <a:schemeClr val="tx1"/>
                </a:solidFill>
              </a:rPr>
              <a:t>   </a:t>
            </a:r>
            <a:r>
              <a:rPr lang="de-DE" b="1" i="1">
                <a:solidFill>
                  <a:srgbClr val="CC3300"/>
                </a:solidFill>
              </a:rPr>
              <a:t>&lt;Thema: Problem&gt;</a:t>
            </a:r>
            <a:r>
              <a:rPr lang="de-DE">
                <a:solidFill>
                  <a:srgbClr val="333399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Suchen die Menschen, die Mitglieder eines PS „verkörpern“,  	Hilfe, bildet sich ein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chemeClr val="bg1"/>
                </a:solidFill>
              </a:rPr>
              <a:t>Hilfesuchendes System</a:t>
            </a:r>
            <a:r>
              <a:rPr lang="de-DE" b="1" i="1">
                <a:solidFill>
                  <a:schemeClr val="accent2"/>
                </a:solidFill>
              </a:rPr>
              <a:t> </a:t>
            </a:r>
          </a:p>
          <a:p>
            <a:r>
              <a:rPr lang="de-DE" b="1" i="1">
                <a:solidFill>
                  <a:schemeClr val="tx2"/>
                </a:solidFill>
              </a:rPr>
              <a:t>	</a:t>
            </a:r>
            <a:r>
              <a:rPr lang="de-DE" b="1" i="1">
                <a:solidFill>
                  <a:srgbClr val="CC3300"/>
                </a:solidFill>
              </a:rPr>
              <a:t>&lt;Thema: Anliegen der Hilfesuche&gt;</a:t>
            </a: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 Treffen sie auf einen zuständigen professionellen Helfer, 	bildet sich ein </a:t>
            </a:r>
            <a:r>
              <a:rPr lang="de-DE" b="1" i="1">
                <a:solidFill>
                  <a:schemeClr val="bg1"/>
                </a:solidFill>
              </a:rPr>
              <a:t>unspezifisches Hilfssystem</a:t>
            </a:r>
            <a:r>
              <a:rPr lang="de-DE">
                <a:solidFill>
                  <a:srgbClr val="333399"/>
                </a:solidFill>
              </a:rPr>
              <a:t> </a:t>
            </a:r>
          </a:p>
          <a:p>
            <a:r>
              <a:rPr lang="de-DE" b="1" i="1">
                <a:solidFill>
                  <a:schemeClr val="tx1"/>
                </a:solidFill>
              </a:rPr>
              <a:t>	</a:t>
            </a:r>
            <a:r>
              <a:rPr lang="de-DE" b="1" i="1">
                <a:solidFill>
                  <a:srgbClr val="CC3300"/>
                </a:solidFill>
              </a:rPr>
              <a:t>&lt;Thema: Zuordnung Hilfesuchende/geeignete Helfer&gt;</a:t>
            </a: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Je nach Anliegen entstehen dann </a:t>
            </a:r>
            <a:r>
              <a:rPr lang="de-DE" b="1" i="1">
                <a:solidFill>
                  <a:schemeClr val="bg1"/>
                </a:solidFill>
              </a:rPr>
              <a:t>spezifische Hilfssysteme</a:t>
            </a:r>
            <a:r>
              <a:rPr lang="de-DE" i="1">
                <a:solidFill>
                  <a:srgbClr val="333399"/>
                </a:solidFill>
              </a:rPr>
              <a:t>:</a:t>
            </a:r>
            <a:r>
              <a:rPr lang="de-DE">
                <a:solidFill>
                  <a:srgbClr val="333399"/>
                </a:solidFill>
              </a:rPr>
              <a:t> </a:t>
            </a:r>
          </a:p>
          <a:p>
            <a:r>
              <a:rPr lang="de-DE">
                <a:solidFill>
                  <a:srgbClr val="333399"/>
                </a:solidFill>
              </a:rPr>
              <a:t>	Anleitung, Begleitung, Beratung oder Therapie</a:t>
            </a:r>
          </a:p>
          <a:p>
            <a:r>
              <a:rPr lang="de-DE" b="1" i="1">
                <a:solidFill>
                  <a:schemeClr val="tx2"/>
                </a:solidFill>
              </a:rPr>
              <a:t>	</a:t>
            </a:r>
            <a:r>
              <a:rPr lang="de-DE" b="1" i="1">
                <a:solidFill>
                  <a:srgbClr val="CC3300"/>
                </a:solidFill>
              </a:rPr>
              <a:t>&lt;Thema: Spezifischer Auftrag des Hilfssystems&gt;</a:t>
            </a:r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762000" y="260350"/>
            <a:ext cx="7772400" cy="882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Klinische Theorie</a:t>
            </a:r>
            <a:r>
              <a:rPr lang="de-DE" sz="3200">
                <a:solidFill>
                  <a:srgbClr val="CC3300"/>
                </a:solidFill>
              </a:rPr>
              <a:t>:</a:t>
            </a:r>
            <a:r>
              <a:rPr lang="de-DE" sz="3200">
                <a:solidFill>
                  <a:srgbClr val="FF3300"/>
                </a:solidFill>
              </a:rPr>
              <a:t/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800"/>
              <a:t>Der Gegenstand: eine Sequenz sozialer Systeme</a:t>
            </a:r>
            <a:endParaRPr lang="de-DE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4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4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4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4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4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4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4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4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4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4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4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4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11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E99000-C12F-4789-BA32-1A67BB54B069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91141" name="Rectangle 2"/>
          <p:cNvSpPr>
            <a:spLocks noChangeArrowheads="1"/>
          </p:cNvSpPr>
          <p:nvPr/>
        </p:nvSpPr>
        <p:spPr bwMode="auto">
          <a:xfrm>
            <a:off x="1476375" y="476250"/>
            <a:ext cx="6480175" cy="1008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Konzepte systemischer Therapie: </a:t>
            </a:r>
            <a:r>
              <a:rPr lang="de-DE" sz="3200">
                <a:solidFill>
                  <a:srgbClr val="FF3300"/>
                </a:solidFill>
              </a:rPr>
              <a:t/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600"/>
              <a:t>Das Therapeutendilemma I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652291" name="Text Box 3"/>
          <p:cNvSpPr txBox="1">
            <a:spLocks noChangeArrowheads="1"/>
          </p:cNvSpPr>
          <p:nvPr/>
        </p:nvSpPr>
        <p:spPr bwMode="auto">
          <a:xfrm>
            <a:off x="1619250" y="2276475"/>
            <a:ext cx="6048375" cy="2376488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 b="1" i="1">
                <a:solidFill>
                  <a:srgbClr val="006600"/>
                </a:solidFill>
              </a:rPr>
              <a:t>„Handele wirksam, ohne im voraus zu wissen, wie, </a:t>
            </a:r>
          </a:p>
          <a:p>
            <a:pPr algn="ctr"/>
            <a:r>
              <a:rPr lang="de-DE" sz="3600" b="1" i="1">
                <a:solidFill>
                  <a:srgbClr val="006600"/>
                </a:solidFill>
              </a:rPr>
              <a:t>und was Dein Handeln auslösen wird!"</a:t>
            </a:r>
          </a:p>
          <a:p>
            <a:pPr>
              <a:spcBef>
                <a:spcPct val="50000"/>
              </a:spcBef>
            </a:pPr>
            <a:endParaRPr lang="de-DE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21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93BFD-8180-40B7-B23C-6816E8D8E772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755650" y="1052513"/>
            <a:ext cx="8001000" cy="1655762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de-DE" b="1">
                <a:solidFill>
                  <a:srgbClr val="CC3300"/>
                </a:solidFill>
              </a:rPr>
              <a:t>Denn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psychische und soziale Systeme sind:</a:t>
            </a:r>
          </a:p>
          <a:p>
            <a:pPr marL="342900" indent="-342900"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undurchschaubar (nicht-trivial) </a:t>
            </a:r>
          </a:p>
          <a:p>
            <a:pPr marL="342900" indent="-342900"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nicht-instruierbar (autopoietisch)</a:t>
            </a:r>
          </a:p>
          <a:p>
            <a:pPr marL="342900" indent="-342900"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selbstreferentiell (Bewußtsein und Kommunikation)</a:t>
            </a:r>
            <a:endParaRPr lang="de-DE" sz="3200">
              <a:solidFill>
                <a:srgbClr val="333399"/>
              </a:solidFill>
            </a:endParaRPr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1752600" y="152400"/>
            <a:ext cx="6096000" cy="828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Konzepte systemischer Therapie</a:t>
            </a:r>
            <a:r>
              <a:rPr lang="de-DE" sz="3200">
                <a:solidFill>
                  <a:srgbClr val="CC3300"/>
                </a:solidFill>
              </a:rPr>
              <a:t>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600"/>
              <a:t>Das Therapeutendilemma I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55650" y="2781300"/>
            <a:ext cx="8001000" cy="1655763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>
                <a:solidFill>
                  <a:srgbClr val="333399"/>
                </a:solidFill>
              </a:rPr>
              <a:t>Das hat zur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Folge</a:t>
            </a:r>
            <a:r>
              <a:rPr lang="de-DE" b="1">
                <a:solidFill>
                  <a:srgbClr val="333399"/>
                </a:solidFill>
              </a:rPr>
              <a:t>:</a:t>
            </a:r>
            <a:endParaRPr lang="de-DE">
              <a:solidFill>
                <a:srgbClr val="333399"/>
              </a:solidFill>
            </a:endParaRP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  Unmöglichkeit exakten Diagnostizierens</a:t>
            </a: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  Unbestimmtheit von Interventionen</a:t>
            </a:r>
          </a:p>
          <a:p>
            <a:pPr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   Unvorhersagbarkeit kommunikativer Vorgänge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650" y="4508500"/>
            <a:ext cx="7993063" cy="1644650"/>
          </a:xfrm>
          <a:prstGeom prst="rect">
            <a:avLst/>
          </a:prstGeo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 marL="342900" indent="-342900">
              <a:spcBef>
                <a:spcPct val="70000"/>
              </a:spcBef>
              <a:defRPr/>
            </a:pPr>
            <a:r>
              <a:rPr lang="de-DE" kern="0">
                <a:solidFill>
                  <a:srgbClr val="333399"/>
                </a:solidFill>
                <a:latin typeface="+mn-lt"/>
              </a:rPr>
              <a:t>Folgen für die</a:t>
            </a:r>
            <a:r>
              <a:rPr lang="de-DE" kern="0">
                <a:latin typeface="+mn-lt"/>
              </a:rPr>
              <a:t> </a:t>
            </a:r>
            <a:r>
              <a:rPr lang="de-DE" b="1" kern="0">
                <a:solidFill>
                  <a:srgbClr val="CC3300"/>
                </a:solidFill>
                <a:latin typeface="+mn-lt"/>
              </a:rPr>
              <a:t>klinische Theorie</a:t>
            </a:r>
            <a:r>
              <a:rPr lang="de-DE" kern="0">
                <a:solidFill>
                  <a:srgbClr val="333399"/>
                </a:solidFill>
                <a:latin typeface="+mn-lt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kern="0">
                <a:solidFill>
                  <a:srgbClr val="333399"/>
                </a:solidFill>
                <a:latin typeface="+mn-lt"/>
              </a:rPr>
              <a:t>Akzeptanz subjektiver Problemdefinitionen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kern="0">
                <a:solidFill>
                  <a:srgbClr val="333399"/>
                </a:solidFill>
                <a:latin typeface="+mn-lt"/>
              </a:rPr>
              <a:t>Verzicht auf gezielt-kausale Interventionen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kern="0">
                <a:solidFill>
                  <a:srgbClr val="333399"/>
                </a:solidFill>
                <a:latin typeface="+mn-lt"/>
              </a:rPr>
              <a:t>Vertrauen auf förderlichen Dialog</a:t>
            </a:r>
            <a:endParaRPr lang="de-DE" sz="3200" kern="0">
              <a:solidFill>
                <a:srgbClr val="008000"/>
              </a:solidFill>
              <a:latin typeface="Arial Stand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 autoUpdateAnimBg="0"/>
      <p:bldP spid="171013" grpId="0" animBg="1" autoUpdateAnimBg="0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318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31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5B7A74-56A2-4413-96FF-32A0148C19F8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title"/>
          </p:nvPr>
        </p:nvSpPr>
        <p:spPr>
          <a:xfrm>
            <a:off x="1857375" y="142875"/>
            <a:ext cx="5791200" cy="914400"/>
          </a:xfrm>
          <a:solidFill>
            <a:schemeClr val="tx1"/>
          </a:solidFill>
        </p:spPr>
        <p:txBody>
          <a:bodyPr/>
          <a:lstStyle/>
          <a:p>
            <a:r>
              <a:rPr lang="de-DE" sz="3000" smtClean="0">
                <a:solidFill>
                  <a:srgbClr val="C00000"/>
                </a:solidFill>
              </a:rPr>
              <a:t>Konzepte systemischer Therapie:</a:t>
            </a:r>
            <a:r>
              <a:rPr lang="de-DE" sz="3200" smtClean="0">
                <a:solidFill>
                  <a:srgbClr val="C00000"/>
                </a:solidFill>
              </a:rPr>
              <a:t> </a:t>
            </a:r>
            <a:r>
              <a:rPr lang="de-DE" sz="3200" smtClean="0">
                <a:solidFill>
                  <a:srgbClr val="FF3300"/>
                </a:solidFill>
              </a:rPr>
              <a:t/>
            </a:r>
            <a:br>
              <a:rPr lang="de-DE" sz="3200" smtClean="0">
                <a:solidFill>
                  <a:srgbClr val="FF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Das Therapeutendilemma II</a:t>
            </a:r>
            <a:endParaRPr lang="de-DE" smtClean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362950" cy="403225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>
                <a:solidFill>
                  <a:srgbClr val="CC3300"/>
                </a:solidFill>
              </a:rPr>
              <a:t>Lösungen:</a:t>
            </a:r>
            <a:endParaRPr lang="de-DE" sz="2800">
              <a:solidFill>
                <a:srgbClr val="CC3300"/>
              </a:solidFill>
            </a:endParaRPr>
          </a:p>
          <a:p>
            <a:pPr>
              <a:spcBef>
                <a:spcPts val="1800"/>
              </a:spcBef>
            </a:pPr>
            <a:r>
              <a:rPr lang="de-DE">
                <a:solidFill>
                  <a:srgbClr val="333399"/>
                </a:solidFill>
              </a:rPr>
              <a:t>Systemische Konzepte zielen auf die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chemeClr val="bg1"/>
                </a:solidFill>
              </a:rPr>
              <a:t>Herstellung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sozialer (Rand-) Bedingungen, die günstig für die Veränderung der Hilfesuchenden nach eigenen Wünschen und Maßstäben sind, durch:</a:t>
            </a:r>
          </a:p>
          <a:p>
            <a:pPr>
              <a:spcBef>
                <a:spcPts val="1800"/>
              </a:spcBef>
            </a:pPr>
            <a:r>
              <a:rPr lang="de-DE">
                <a:solidFill>
                  <a:srgbClr val="333399"/>
                </a:solidFill>
              </a:rPr>
              <a:t>Orientierung am ausgehandelten Auftrag (Ziel)   </a:t>
            </a:r>
            <a:r>
              <a:rPr lang="de-DE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rgbClr val="800080"/>
                </a:solidFill>
              </a:rPr>
              <a:t>Nutzen</a:t>
            </a:r>
            <a:endParaRPr lang="de-DE">
              <a:solidFill>
                <a:srgbClr val="800080"/>
              </a:solidFill>
            </a:endParaRPr>
          </a:p>
          <a:p>
            <a:pPr>
              <a:spcBef>
                <a:spcPts val="1200"/>
              </a:spcBef>
            </a:pPr>
            <a:r>
              <a:rPr lang="de-DE">
                <a:solidFill>
                  <a:srgbClr val="333399"/>
                </a:solidFill>
              </a:rPr>
              <a:t>Wahl "passender" Interventionen                         </a:t>
            </a:r>
            <a:r>
              <a:rPr lang="de-DE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rgbClr val="800080"/>
                </a:solidFill>
              </a:rPr>
              <a:t>Schönheit</a:t>
            </a:r>
            <a:endParaRPr lang="de-DE">
              <a:solidFill>
                <a:srgbClr val="800080"/>
              </a:solidFill>
            </a:endParaRPr>
          </a:p>
          <a:p>
            <a:pPr>
              <a:spcBef>
                <a:spcPts val="1200"/>
              </a:spcBef>
            </a:pPr>
            <a:r>
              <a:rPr lang="de-DE">
                <a:solidFill>
                  <a:srgbClr val="333399"/>
                </a:solidFill>
              </a:rPr>
              <a:t>Verwirklichung einer respektvollen Haltung         </a:t>
            </a:r>
            <a:r>
              <a:rPr lang="de-DE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b="1" i="1">
                <a:solidFill>
                  <a:srgbClr val="800080"/>
                </a:solidFill>
              </a:rPr>
              <a:t>Respekt</a:t>
            </a:r>
          </a:p>
          <a:p>
            <a:pPr>
              <a:spcBef>
                <a:spcPts val="1200"/>
              </a:spcBef>
            </a:pPr>
            <a:endParaRPr lang="de-DE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42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42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11B22-0713-4D83-B8F6-357F2C87087F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5040312" cy="1511300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70000"/>
              </a:spcBef>
              <a:buFontTx/>
              <a:buNone/>
            </a:pPr>
            <a:r>
              <a:rPr lang="de-DE" sz="2000" smtClean="0">
                <a:solidFill>
                  <a:srgbClr val="333399"/>
                </a:solidFill>
              </a:rPr>
              <a:t>Folgen für die</a:t>
            </a:r>
            <a:r>
              <a:rPr lang="de-DE" sz="2000" smtClean="0"/>
              <a:t> </a:t>
            </a:r>
            <a:r>
              <a:rPr lang="de-DE" sz="2000" b="1" smtClean="0">
                <a:solidFill>
                  <a:srgbClr val="CC3300"/>
                </a:solidFill>
              </a:rPr>
              <a:t>klinische Theorie</a:t>
            </a:r>
            <a:r>
              <a:rPr lang="de-DE" sz="2000" smtClean="0">
                <a:solidFill>
                  <a:srgbClr val="333399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Akzeptanz subjektiver Problemdefinitionen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Verzicht auf gezielt kausale Interventionen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Vertrauen auf förderlichen Dialog</a:t>
            </a:r>
            <a:endParaRPr lang="de-DE" sz="3600" smtClean="0">
              <a:solidFill>
                <a:srgbClr val="008000"/>
              </a:solidFill>
              <a:latin typeface="Arial Standard"/>
            </a:endParaRP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91200" cy="914400"/>
          </a:xfrm>
          <a:solidFill>
            <a:schemeClr val="tx1"/>
          </a:solidFill>
        </p:spPr>
        <p:txBody>
          <a:bodyPr/>
          <a:lstStyle/>
          <a:p>
            <a:r>
              <a:rPr lang="de-DE" sz="3000" smtClean="0">
                <a:solidFill>
                  <a:srgbClr val="C00000"/>
                </a:solidFill>
              </a:rPr>
              <a:t>Konzepte systemischer Therapie:</a:t>
            </a:r>
            <a:r>
              <a:rPr lang="de-DE" sz="3200" smtClean="0">
                <a:solidFill>
                  <a:srgbClr val="C00000"/>
                </a:solidFill>
              </a:rPr>
              <a:t> </a:t>
            </a:r>
            <a:r>
              <a:rPr lang="de-DE" sz="3200" smtClean="0">
                <a:solidFill>
                  <a:srgbClr val="FF3300"/>
                </a:solidFill>
              </a:rPr>
              <a:t/>
            </a:r>
            <a:br>
              <a:rPr lang="de-DE" sz="3200" smtClean="0">
                <a:solidFill>
                  <a:srgbClr val="FF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Das Therapeutendilemma II</a:t>
            </a:r>
            <a:endParaRPr lang="de-DE" smtClean="0"/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1187450" y="4581525"/>
            <a:ext cx="6697663" cy="16256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de-DE" sz="2000" b="1">
                <a:solidFill>
                  <a:srgbClr val="CC3300"/>
                </a:solidFill>
              </a:rPr>
              <a:t>Lösungen:</a:t>
            </a:r>
            <a:endParaRPr lang="de-DE" sz="2000">
              <a:solidFill>
                <a:srgbClr val="CC3300"/>
              </a:solidFill>
            </a:endParaRPr>
          </a:p>
          <a:p>
            <a:r>
              <a:rPr lang="de-DE" sz="2000" b="1" i="1">
                <a:solidFill>
                  <a:schemeClr val="bg1"/>
                </a:solidFill>
              </a:rPr>
              <a:t>Herstellung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rgbClr val="003399"/>
                </a:solidFill>
              </a:rPr>
              <a:t>günstiger (</a:t>
            </a:r>
            <a:r>
              <a:rPr lang="de-DE" sz="2000">
                <a:solidFill>
                  <a:srgbClr val="333399"/>
                </a:solidFill>
              </a:rPr>
              <a:t>Rand-) Bedingungen durch:</a:t>
            </a:r>
          </a:p>
          <a:p>
            <a:r>
              <a:rPr lang="de-DE" sz="2000">
                <a:solidFill>
                  <a:srgbClr val="333399"/>
                </a:solidFill>
              </a:rPr>
              <a:t>Orientierung am ausgehandelten Auftrag (Ziel)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 b="1" i="1">
                <a:solidFill>
                  <a:srgbClr val="800080"/>
                </a:solidFill>
              </a:rPr>
              <a:t>Nutzen</a:t>
            </a:r>
            <a:endParaRPr lang="de-DE" sz="2000">
              <a:solidFill>
                <a:srgbClr val="800080"/>
              </a:solidFill>
            </a:endParaRPr>
          </a:p>
          <a:p>
            <a:r>
              <a:rPr lang="de-DE" sz="2000">
                <a:solidFill>
                  <a:srgbClr val="333399"/>
                </a:solidFill>
              </a:rPr>
              <a:t>Wahl "passender" Interventionen                      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 b="1" i="1">
                <a:solidFill>
                  <a:srgbClr val="800080"/>
                </a:solidFill>
              </a:rPr>
              <a:t>Schönheit</a:t>
            </a:r>
            <a:endParaRPr lang="de-DE" sz="2000">
              <a:solidFill>
                <a:srgbClr val="800080"/>
              </a:solidFill>
            </a:endParaRPr>
          </a:p>
          <a:p>
            <a:r>
              <a:rPr lang="de-DE" sz="2000">
                <a:solidFill>
                  <a:srgbClr val="333399"/>
                </a:solidFill>
              </a:rPr>
              <a:t>Verwirklichung einer respektvollen Haltung      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 b="1" i="1">
                <a:solidFill>
                  <a:srgbClr val="800080"/>
                </a:solidFill>
              </a:rPr>
              <a:t>Respekt</a:t>
            </a:r>
            <a:endParaRPr lang="de-DE" sz="2000">
              <a:solidFill>
                <a:srgbClr val="800080"/>
              </a:solidFill>
            </a:endParaRP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1268413"/>
            <a:ext cx="4356100" cy="1439862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de-DE" sz="2000" b="1">
                <a:solidFill>
                  <a:srgbClr val="CC3300"/>
                </a:solidFill>
              </a:rPr>
              <a:t>Denn</a:t>
            </a:r>
            <a:r>
              <a:rPr lang="de-DE" sz="2000"/>
              <a:t> </a:t>
            </a:r>
            <a:r>
              <a:rPr lang="de-DE" sz="2000">
                <a:solidFill>
                  <a:srgbClr val="333399"/>
                </a:solidFill>
              </a:rPr>
              <a:t>psychische / soziale Systeme sind: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undurchschaubar (nicht-trivial)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nicht-instruierbar (autopoietisch)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selbstreferentiell (Sinn)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4462463" y="1268413"/>
            <a:ext cx="4681537" cy="1439862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000">
                <a:solidFill>
                  <a:srgbClr val="333399"/>
                </a:solidFill>
              </a:rPr>
              <a:t>Das hat zur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 b="1">
                <a:solidFill>
                  <a:srgbClr val="CC3300"/>
                </a:solidFill>
              </a:rPr>
              <a:t>Folge</a:t>
            </a:r>
            <a:r>
              <a:rPr lang="de-DE" sz="2000" b="1">
                <a:solidFill>
                  <a:srgbClr val="333399"/>
                </a:solidFill>
              </a:rPr>
              <a:t>:</a:t>
            </a:r>
            <a:endParaRPr lang="de-DE" sz="2000">
              <a:solidFill>
                <a:srgbClr val="333399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Unmöglichkeit exakten Diagnostizierens</a:t>
            </a: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Unbestimmtheit von Interventionen</a:t>
            </a: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Unvorhersagbarkeit von Kommunikation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 animBg="1"/>
      <p:bldP spid="654340" grpId="0" animBg="1"/>
      <p:bldP spid="654341" grpId="0" animBg="1"/>
      <p:bldP spid="65434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523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52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3B4E0-8269-46AC-8E78-3179561314BB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95237" name="Textfeld 6"/>
          <p:cNvSpPr txBox="1">
            <a:spLocks noChangeArrowheads="1"/>
          </p:cNvSpPr>
          <p:nvPr/>
        </p:nvSpPr>
        <p:spPr bwMode="auto">
          <a:xfrm>
            <a:off x="827088" y="404813"/>
            <a:ext cx="7345362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Exkurs: Triviale und nicht-triviale Maschinen</a:t>
            </a:r>
          </a:p>
          <a:p>
            <a:pPr algn="ctr"/>
            <a:r>
              <a:rPr lang="de-DE" sz="2000">
                <a:solidFill>
                  <a:srgbClr val="C00000"/>
                </a:solidFill>
              </a:rPr>
              <a:t>nach Heinz von Foerster 1985</a:t>
            </a:r>
          </a:p>
        </p:txBody>
      </p:sp>
      <p:sp>
        <p:nvSpPr>
          <p:cNvPr id="95238" name="Rechteck 8"/>
          <p:cNvSpPr>
            <a:spLocks noChangeArrowheads="1"/>
          </p:cNvSpPr>
          <p:nvPr/>
        </p:nvSpPr>
        <p:spPr bwMode="auto">
          <a:xfrm>
            <a:off x="2051050" y="2205038"/>
            <a:ext cx="865188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5239" name="Gerade Verbindung mit Pfeil 10"/>
          <p:cNvCxnSpPr>
            <a:cxnSpLocks noChangeShapeType="1"/>
          </p:cNvCxnSpPr>
          <p:nvPr/>
        </p:nvCxnSpPr>
        <p:spPr bwMode="auto">
          <a:xfrm>
            <a:off x="1403350" y="2565400"/>
            <a:ext cx="576263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40" name="Gerade Verbindung mit Pfeil 12"/>
          <p:cNvCxnSpPr>
            <a:cxnSpLocks noChangeShapeType="1"/>
          </p:cNvCxnSpPr>
          <p:nvPr/>
        </p:nvCxnSpPr>
        <p:spPr bwMode="auto">
          <a:xfrm>
            <a:off x="2987675" y="2565400"/>
            <a:ext cx="504825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95241" name="Textfeld 13"/>
          <p:cNvSpPr txBox="1">
            <a:spLocks noChangeArrowheads="1"/>
          </p:cNvSpPr>
          <p:nvPr/>
        </p:nvSpPr>
        <p:spPr bwMode="auto">
          <a:xfrm>
            <a:off x="971550" y="2349500"/>
            <a:ext cx="287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95242" name="Textfeld 14"/>
          <p:cNvSpPr txBox="1">
            <a:spLocks noChangeArrowheads="1"/>
          </p:cNvSpPr>
          <p:nvPr/>
        </p:nvSpPr>
        <p:spPr bwMode="auto">
          <a:xfrm>
            <a:off x="3563938" y="2349500"/>
            <a:ext cx="28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y</a:t>
            </a:r>
          </a:p>
        </p:txBody>
      </p:sp>
      <p:cxnSp>
        <p:nvCxnSpPr>
          <p:cNvPr id="95243" name="Gerade Verbindung mit Pfeil 18"/>
          <p:cNvCxnSpPr>
            <a:cxnSpLocks noChangeShapeType="1"/>
            <a:stCxn id="95238" idx="1"/>
            <a:endCxn id="95238" idx="3"/>
          </p:cNvCxnSpPr>
          <p:nvPr/>
        </p:nvCxnSpPr>
        <p:spPr bwMode="auto">
          <a:xfrm rot="10800000" flipH="1">
            <a:off x="2051050" y="2565400"/>
            <a:ext cx="865188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0" name="Textfeld 19"/>
          <p:cNvSpPr txBox="1"/>
          <p:nvPr/>
        </p:nvSpPr>
        <p:spPr>
          <a:xfrm>
            <a:off x="900113" y="1628775"/>
            <a:ext cx="2808287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i="1" dirty="0"/>
              <a:t>Triviale Maschine</a:t>
            </a:r>
          </a:p>
        </p:txBody>
      </p:sp>
      <p:sp>
        <p:nvSpPr>
          <p:cNvPr id="95245" name="Textfeld 20"/>
          <p:cNvSpPr txBox="1">
            <a:spLocks noChangeArrowheads="1"/>
          </p:cNvSpPr>
          <p:nvPr/>
        </p:nvSpPr>
        <p:spPr bwMode="auto">
          <a:xfrm>
            <a:off x="5508625" y="1700213"/>
            <a:ext cx="3455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de-DE" sz="2000"/>
              <a:t>synthetisch determiniert</a:t>
            </a:r>
          </a:p>
          <a:p>
            <a:pPr marL="457200" indent="-457200">
              <a:buFontTx/>
              <a:buAutoNum type="alphaLcPeriod"/>
            </a:pPr>
            <a:r>
              <a:rPr lang="de-DE" sz="2000"/>
              <a:t>analytisch determinierbar</a:t>
            </a:r>
          </a:p>
          <a:p>
            <a:pPr marL="457200" indent="-457200">
              <a:buFontTx/>
              <a:buAutoNum type="alphaLcPeriod"/>
            </a:pPr>
            <a:r>
              <a:rPr lang="de-DE" sz="2000"/>
              <a:t>vergangenheitsunabhängig</a:t>
            </a:r>
          </a:p>
          <a:p>
            <a:pPr marL="457200" indent="-457200">
              <a:buFontTx/>
              <a:buAutoNum type="alphaLcPeriod"/>
            </a:pPr>
            <a:r>
              <a:rPr lang="de-DE" sz="2000"/>
              <a:t>voraussagbar</a:t>
            </a:r>
          </a:p>
        </p:txBody>
      </p:sp>
      <p:sp>
        <p:nvSpPr>
          <p:cNvPr id="95246" name="Textfeld 21"/>
          <p:cNvSpPr txBox="1">
            <a:spLocks noChangeArrowheads="1"/>
          </p:cNvSpPr>
          <p:nvPr/>
        </p:nvSpPr>
        <p:spPr bwMode="auto">
          <a:xfrm>
            <a:off x="900113" y="2997200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Op(x) → y    oder:  y = Op(x)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0113" y="3573463"/>
            <a:ext cx="3671887" cy="4619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i="1" dirty="0"/>
              <a:t>Nicht-triviale Maschine</a:t>
            </a:r>
          </a:p>
        </p:txBody>
      </p:sp>
      <p:sp>
        <p:nvSpPr>
          <p:cNvPr id="95248" name="Rechteck 26"/>
          <p:cNvSpPr>
            <a:spLocks noChangeArrowheads="1"/>
          </p:cNvSpPr>
          <p:nvPr/>
        </p:nvSpPr>
        <p:spPr bwMode="auto">
          <a:xfrm>
            <a:off x="1476375" y="4437063"/>
            <a:ext cx="647700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49" name="Rechteck 27"/>
          <p:cNvSpPr>
            <a:spLocks noChangeArrowheads="1"/>
          </p:cNvSpPr>
          <p:nvPr/>
        </p:nvSpPr>
        <p:spPr bwMode="auto">
          <a:xfrm>
            <a:off x="2700338" y="4437063"/>
            <a:ext cx="57626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50" name="Rechteck 28"/>
          <p:cNvSpPr>
            <a:spLocks noChangeArrowheads="1"/>
          </p:cNvSpPr>
          <p:nvPr/>
        </p:nvSpPr>
        <p:spPr bwMode="auto">
          <a:xfrm>
            <a:off x="3924300" y="4437063"/>
            <a:ext cx="5762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5251" name="Gerade Verbindung mit Pfeil 32"/>
          <p:cNvCxnSpPr>
            <a:cxnSpLocks noChangeShapeType="1"/>
          </p:cNvCxnSpPr>
          <p:nvPr/>
        </p:nvCxnSpPr>
        <p:spPr bwMode="auto">
          <a:xfrm>
            <a:off x="971550" y="465296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52" name="Gerade Verbindung mit Pfeil 34"/>
          <p:cNvCxnSpPr>
            <a:cxnSpLocks noChangeShapeType="1"/>
          </p:cNvCxnSpPr>
          <p:nvPr/>
        </p:nvCxnSpPr>
        <p:spPr bwMode="auto">
          <a:xfrm rot="10800000">
            <a:off x="2195513" y="465296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53" name="Gerade Verbindung mit Pfeil 36"/>
          <p:cNvCxnSpPr>
            <a:cxnSpLocks noChangeShapeType="1"/>
          </p:cNvCxnSpPr>
          <p:nvPr/>
        </p:nvCxnSpPr>
        <p:spPr bwMode="auto">
          <a:xfrm>
            <a:off x="3348038" y="4652963"/>
            <a:ext cx="503237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54" name="Gerade Verbindung mit Pfeil 38"/>
          <p:cNvCxnSpPr>
            <a:cxnSpLocks noChangeShapeType="1"/>
          </p:cNvCxnSpPr>
          <p:nvPr/>
        </p:nvCxnSpPr>
        <p:spPr bwMode="auto">
          <a:xfrm>
            <a:off x="4572000" y="4652963"/>
            <a:ext cx="360363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55" name="Gerade Verbindung 42"/>
          <p:cNvCxnSpPr>
            <a:cxnSpLocks noChangeShapeType="1"/>
          </p:cNvCxnSpPr>
          <p:nvPr/>
        </p:nvCxnSpPr>
        <p:spPr bwMode="auto">
          <a:xfrm>
            <a:off x="1835150" y="4221163"/>
            <a:ext cx="11525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5256" name="Gerade Verbindung 51"/>
          <p:cNvCxnSpPr>
            <a:cxnSpLocks noChangeShapeType="1"/>
            <a:endCxn id="95249" idx="0"/>
          </p:cNvCxnSpPr>
          <p:nvPr/>
        </p:nvCxnSpPr>
        <p:spPr bwMode="auto">
          <a:xfrm rot="5400000">
            <a:off x="2879725" y="4329113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257" name="Gerade Verbindung mit Pfeil 65"/>
          <p:cNvCxnSpPr>
            <a:cxnSpLocks noChangeShapeType="1"/>
            <a:endCxn id="95249" idx="0"/>
          </p:cNvCxnSpPr>
          <p:nvPr/>
        </p:nvCxnSpPr>
        <p:spPr bwMode="auto">
          <a:xfrm rot="5400000">
            <a:off x="2879725" y="4329113"/>
            <a:ext cx="217487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58" name="Gerade Verbindung 67"/>
          <p:cNvCxnSpPr>
            <a:cxnSpLocks noChangeShapeType="1"/>
          </p:cNvCxnSpPr>
          <p:nvPr/>
        </p:nvCxnSpPr>
        <p:spPr bwMode="auto">
          <a:xfrm rot="5400000">
            <a:off x="863600" y="4905376"/>
            <a:ext cx="5048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5259" name="Gerade Verbindung 69"/>
          <p:cNvCxnSpPr>
            <a:cxnSpLocks noChangeShapeType="1"/>
          </p:cNvCxnSpPr>
          <p:nvPr/>
        </p:nvCxnSpPr>
        <p:spPr bwMode="auto">
          <a:xfrm>
            <a:off x="1116013" y="5157788"/>
            <a:ext cx="30956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5260" name="Gerade Verbindung mit Pfeil 73"/>
          <p:cNvCxnSpPr>
            <a:cxnSpLocks noChangeShapeType="1"/>
            <a:endCxn id="95250" idx="2"/>
          </p:cNvCxnSpPr>
          <p:nvPr/>
        </p:nvCxnSpPr>
        <p:spPr bwMode="auto">
          <a:xfrm rot="5400000" flipH="1" flipV="1">
            <a:off x="4104482" y="5049044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5261" name="Gerade Verbindung 80"/>
          <p:cNvCxnSpPr>
            <a:cxnSpLocks noChangeShapeType="1"/>
            <a:endCxn id="95248" idx="0"/>
          </p:cNvCxnSpPr>
          <p:nvPr/>
        </p:nvCxnSpPr>
        <p:spPr bwMode="auto">
          <a:xfrm rot="5400000">
            <a:off x="1709738" y="4311650"/>
            <a:ext cx="215900" cy="34925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5262" name="Textfeld 87"/>
          <p:cNvSpPr txBox="1">
            <a:spLocks noChangeArrowheads="1"/>
          </p:cNvSpPr>
          <p:nvPr/>
        </p:nvSpPr>
        <p:spPr bwMode="auto">
          <a:xfrm>
            <a:off x="611188" y="44370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95263" name="Textfeld 89"/>
          <p:cNvSpPr txBox="1">
            <a:spLocks noChangeArrowheads="1"/>
          </p:cNvSpPr>
          <p:nvPr/>
        </p:nvSpPr>
        <p:spPr bwMode="auto">
          <a:xfrm>
            <a:off x="1619250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f</a:t>
            </a:r>
            <a:r>
              <a:rPr lang="de-DE" sz="2800" baseline="-25000"/>
              <a:t>z</a:t>
            </a:r>
            <a:endParaRPr lang="de-DE" baseline="-25000"/>
          </a:p>
        </p:txBody>
      </p:sp>
      <p:sp>
        <p:nvSpPr>
          <p:cNvPr id="95264" name="Textfeld 90"/>
          <p:cNvSpPr txBox="1">
            <a:spLocks noChangeArrowheads="1"/>
          </p:cNvSpPr>
          <p:nvPr/>
        </p:nvSpPr>
        <p:spPr bwMode="auto">
          <a:xfrm>
            <a:off x="2843213" y="44370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z</a:t>
            </a:r>
          </a:p>
        </p:txBody>
      </p:sp>
      <p:sp>
        <p:nvSpPr>
          <p:cNvPr id="95265" name="Textfeld 91"/>
          <p:cNvSpPr txBox="1">
            <a:spLocks noChangeArrowheads="1"/>
          </p:cNvSpPr>
          <p:nvPr/>
        </p:nvSpPr>
        <p:spPr bwMode="auto">
          <a:xfrm>
            <a:off x="3995738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f</a:t>
            </a:r>
            <a:r>
              <a:rPr lang="de-DE" baseline="-25000"/>
              <a:t>y</a:t>
            </a:r>
          </a:p>
        </p:txBody>
      </p:sp>
      <p:sp>
        <p:nvSpPr>
          <p:cNvPr id="95266" name="Textfeld 92"/>
          <p:cNvSpPr txBox="1">
            <a:spLocks noChangeArrowheads="1"/>
          </p:cNvSpPr>
          <p:nvPr/>
        </p:nvSpPr>
        <p:spPr bwMode="auto">
          <a:xfrm>
            <a:off x="5003800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y</a:t>
            </a:r>
          </a:p>
        </p:txBody>
      </p:sp>
      <p:sp>
        <p:nvSpPr>
          <p:cNvPr id="95267" name="Textfeld 94"/>
          <p:cNvSpPr txBox="1">
            <a:spLocks noChangeArrowheads="1"/>
          </p:cNvSpPr>
          <p:nvPr/>
        </p:nvSpPr>
        <p:spPr bwMode="auto">
          <a:xfrm>
            <a:off x="2987675" y="40052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z′</a:t>
            </a:r>
          </a:p>
        </p:txBody>
      </p:sp>
      <p:sp>
        <p:nvSpPr>
          <p:cNvPr id="95268" name="Textfeld 95"/>
          <p:cNvSpPr txBox="1">
            <a:spLocks noChangeArrowheads="1"/>
          </p:cNvSpPr>
          <p:nvPr/>
        </p:nvSpPr>
        <p:spPr bwMode="auto">
          <a:xfrm>
            <a:off x="1042988" y="5516563"/>
            <a:ext cx="460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Op</a:t>
            </a:r>
            <a:r>
              <a:rPr lang="de-DE" sz="2800" baseline="-25000"/>
              <a:t>z</a:t>
            </a:r>
            <a:r>
              <a:rPr lang="de-DE" sz="2000"/>
              <a:t>(x) → y  ; wobei: Op</a:t>
            </a:r>
            <a:r>
              <a:rPr lang="de-DE" sz="2800" baseline="-25000"/>
              <a:t>x</a:t>
            </a:r>
            <a:r>
              <a:rPr lang="de-DE" sz="2000"/>
              <a:t>(z) → z′ </a:t>
            </a:r>
          </a:p>
        </p:txBody>
      </p:sp>
      <p:sp>
        <p:nvSpPr>
          <p:cNvPr id="95269" name="Textfeld 96"/>
          <p:cNvSpPr txBox="1">
            <a:spLocks noChangeArrowheads="1"/>
          </p:cNvSpPr>
          <p:nvPr/>
        </p:nvSpPr>
        <p:spPr bwMode="auto">
          <a:xfrm>
            <a:off x="5508625" y="4076700"/>
            <a:ext cx="338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de-DE" sz="2000"/>
              <a:t>synthetisch determiniert</a:t>
            </a:r>
          </a:p>
          <a:p>
            <a:pPr marL="457200" indent="-457200">
              <a:buFontTx/>
              <a:buAutoNum type="alphaLcPeriod"/>
            </a:pPr>
            <a:r>
              <a:rPr lang="de-DE" sz="2000"/>
              <a:t>analytisch unbestimmbar</a:t>
            </a:r>
          </a:p>
          <a:p>
            <a:pPr marL="457200" indent="-457200">
              <a:buFontTx/>
              <a:buAutoNum type="alphaLcPeriod"/>
            </a:pPr>
            <a:r>
              <a:rPr lang="de-DE" sz="2000"/>
              <a:t>vergangenheitsabhängig</a:t>
            </a:r>
          </a:p>
          <a:p>
            <a:pPr marL="457200" indent="-457200">
              <a:buFontTx/>
              <a:buAutoNum type="alphaLcPeriod"/>
            </a:pPr>
            <a:r>
              <a:rPr lang="de-DE" sz="2000"/>
              <a:t>unvoraussagbar</a:t>
            </a:r>
          </a:p>
        </p:txBody>
      </p:sp>
      <p:sp>
        <p:nvSpPr>
          <p:cNvPr id="95270" name="Rechteck 97"/>
          <p:cNvSpPr>
            <a:spLocks noChangeArrowheads="1"/>
          </p:cNvSpPr>
          <p:nvPr/>
        </p:nvSpPr>
        <p:spPr bwMode="auto">
          <a:xfrm>
            <a:off x="6732588" y="5589588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/>
              <a:t> Z</a:t>
            </a:r>
          </a:p>
        </p:txBody>
      </p:sp>
      <p:sp>
        <p:nvSpPr>
          <p:cNvPr id="95271" name="Textfeld 98"/>
          <p:cNvSpPr txBox="1">
            <a:spLocks noChangeArrowheads="1"/>
          </p:cNvSpPr>
          <p:nvPr/>
        </p:nvSpPr>
        <p:spPr bwMode="auto">
          <a:xfrm>
            <a:off x="6011863" y="558958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x→</a:t>
            </a:r>
          </a:p>
        </p:txBody>
      </p:sp>
      <p:sp>
        <p:nvSpPr>
          <p:cNvPr id="95272" name="Textfeld 99"/>
          <p:cNvSpPr txBox="1">
            <a:spLocks noChangeArrowheads="1"/>
          </p:cNvSpPr>
          <p:nvPr/>
        </p:nvSpPr>
        <p:spPr bwMode="auto">
          <a:xfrm>
            <a:off x="7308850" y="5589588"/>
            <a:ext cx="719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→y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62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4400F-7DCB-4ADC-86DF-355C639EDB76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96261" name="Text Box 2"/>
          <p:cNvSpPr txBox="1">
            <a:spLocks noChangeArrowheads="1"/>
          </p:cNvSpPr>
          <p:nvPr/>
        </p:nvSpPr>
        <p:spPr bwMode="auto">
          <a:xfrm>
            <a:off x="1258888" y="233363"/>
            <a:ext cx="6626225" cy="963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de-DE" sz="3200">
                <a:solidFill>
                  <a:srgbClr val="CC3300"/>
                </a:solidFill>
                <a:latin typeface="Arial" pitchFamily="34" charset="0"/>
              </a:rPr>
              <a:t>Anliegen und Auftrag –</a:t>
            </a:r>
            <a:r>
              <a:rPr lang="de-DE">
                <a:solidFill>
                  <a:srgbClr val="FF3300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"/>
              </a:spcBef>
            </a:pPr>
            <a:r>
              <a:rPr lang="de-DE">
                <a:latin typeface="Arial" pitchFamily="34" charset="0"/>
              </a:rPr>
              <a:t>Kommunikationen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1376363" y="1403350"/>
            <a:ext cx="1890712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2000">
                <a:latin typeface="Arial" pitchFamily="34" charset="0"/>
              </a:rPr>
              <a:t>Hilfe Suchende</a:t>
            </a:r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81625" y="1358900"/>
            <a:ext cx="1846263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latin typeface="Arial" pitchFamily="34" charset="0"/>
              </a:rPr>
              <a:t>Professionelle</a:t>
            </a:r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1422400" y="2393950"/>
            <a:ext cx="1844675" cy="85566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2000" dirty="0">
                <a:latin typeface="Arial" pitchFamily="34" charset="0"/>
              </a:rPr>
              <a:t>ANLIEGEN:</a:t>
            </a:r>
          </a:p>
          <a:p>
            <a:pPr algn="ctr" eaLnBrk="1" hangingPunct="1">
              <a:defRPr/>
            </a:pPr>
            <a:r>
              <a:rPr lang="de-DE" sz="2000" b="1" dirty="0">
                <a:solidFill>
                  <a:srgbClr val="FF3300"/>
                </a:solidFill>
                <a:latin typeface="Arial" pitchFamily="34" charset="0"/>
              </a:rPr>
              <a:t>HILFE</a:t>
            </a:r>
          </a:p>
        </p:txBody>
      </p:sp>
      <p:sp>
        <p:nvSpPr>
          <p:cNvPr id="556038" name="Rectangle 6"/>
          <p:cNvSpPr>
            <a:spLocks noChangeArrowheads="1"/>
          </p:cNvSpPr>
          <p:nvPr/>
        </p:nvSpPr>
        <p:spPr bwMode="auto">
          <a:xfrm>
            <a:off x="5472113" y="2393950"/>
            <a:ext cx="1755775" cy="90011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2000" dirty="0">
                <a:latin typeface="Arial" pitchFamily="34" charset="0"/>
              </a:rPr>
              <a:t>ANLIEGEN: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de-DE" sz="2000" b="1" dirty="0">
                <a:solidFill>
                  <a:srgbClr val="FF3300"/>
                </a:solidFill>
                <a:latin typeface="Arial" pitchFamily="34" charset="0"/>
              </a:rPr>
              <a:t>HELFEN</a:t>
            </a:r>
          </a:p>
        </p:txBody>
      </p:sp>
      <p:sp>
        <p:nvSpPr>
          <p:cNvPr id="556039" name="Rectangle 7"/>
          <p:cNvSpPr>
            <a:spLocks noChangeArrowheads="1"/>
          </p:cNvSpPr>
          <p:nvPr/>
        </p:nvSpPr>
        <p:spPr bwMode="auto">
          <a:xfrm>
            <a:off x="3132138" y="3924300"/>
            <a:ext cx="2205037" cy="720725"/>
          </a:xfrm>
          <a:prstGeom prst="rect">
            <a:avLst/>
          </a:prstGeom>
          <a:solidFill>
            <a:schemeClr val="tx2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b="1">
                <a:solidFill>
                  <a:srgbClr val="336600"/>
                </a:solidFill>
                <a:latin typeface="Arial" pitchFamily="34" charset="0"/>
              </a:rPr>
              <a:t>AUFTRAG</a:t>
            </a:r>
          </a:p>
        </p:txBody>
      </p:sp>
      <p:sp>
        <p:nvSpPr>
          <p:cNvPr id="556040" name="Rectangle 8"/>
          <p:cNvSpPr>
            <a:spLocks noChangeArrowheads="1"/>
          </p:cNvSpPr>
          <p:nvPr/>
        </p:nvSpPr>
        <p:spPr bwMode="auto">
          <a:xfrm>
            <a:off x="3086100" y="5094288"/>
            <a:ext cx="2249488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2000">
                <a:latin typeface="Arial" pitchFamily="34" charset="0"/>
              </a:rPr>
              <a:t>Spezifisches</a:t>
            </a:r>
          </a:p>
          <a:p>
            <a:pPr algn="ctr" eaLnBrk="1" hangingPunct="1">
              <a:defRPr/>
            </a:pPr>
            <a:r>
              <a:rPr lang="de-DE" sz="2000">
                <a:latin typeface="Arial" pitchFamily="34" charset="0"/>
              </a:rPr>
              <a:t>Hilfssystem</a:t>
            </a:r>
          </a:p>
        </p:txBody>
      </p:sp>
      <p:sp>
        <p:nvSpPr>
          <p:cNvPr id="96268" name="Line 9"/>
          <p:cNvSpPr>
            <a:spLocks noChangeShapeType="1"/>
          </p:cNvSpPr>
          <p:nvPr/>
        </p:nvSpPr>
        <p:spPr bwMode="auto">
          <a:xfrm>
            <a:off x="2232025" y="1943100"/>
            <a:ext cx="0" cy="3159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6269" name="Line 10"/>
          <p:cNvSpPr>
            <a:spLocks noChangeShapeType="1"/>
          </p:cNvSpPr>
          <p:nvPr/>
        </p:nvSpPr>
        <p:spPr bwMode="auto">
          <a:xfrm>
            <a:off x="6281738" y="1898650"/>
            <a:ext cx="0" cy="3159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6270" name="Line 11"/>
          <p:cNvSpPr>
            <a:spLocks noChangeShapeType="1"/>
          </p:cNvSpPr>
          <p:nvPr/>
        </p:nvSpPr>
        <p:spPr bwMode="auto">
          <a:xfrm>
            <a:off x="2185988" y="3384550"/>
            <a:ext cx="0" cy="8096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1" name="Line 12"/>
          <p:cNvSpPr>
            <a:spLocks noChangeShapeType="1"/>
          </p:cNvSpPr>
          <p:nvPr/>
        </p:nvSpPr>
        <p:spPr bwMode="auto">
          <a:xfrm>
            <a:off x="6327775" y="3429000"/>
            <a:ext cx="0" cy="7651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2" name="Line 13"/>
          <p:cNvSpPr>
            <a:spLocks noChangeShapeType="1"/>
          </p:cNvSpPr>
          <p:nvPr/>
        </p:nvSpPr>
        <p:spPr bwMode="auto">
          <a:xfrm>
            <a:off x="2185988" y="4194175"/>
            <a:ext cx="6302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6273" name="Line 14"/>
          <p:cNvSpPr>
            <a:spLocks noChangeShapeType="1"/>
          </p:cNvSpPr>
          <p:nvPr/>
        </p:nvSpPr>
        <p:spPr bwMode="auto">
          <a:xfrm flipH="1">
            <a:off x="5741988" y="4194175"/>
            <a:ext cx="58578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6274" name="Line 15"/>
          <p:cNvSpPr>
            <a:spLocks noChangeShapeType="1"/>
          </p:cNvSpPr>
          <p:nvPr/>
        </p:nvSpPr>
        <p:spPr bwMode="auto">
          <a:xfrm>
            <a:off x="3897313" y="4689475"/>
            <a:ext cx="0" cy="2698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6275" name="Line 16"/>
          <p:cNvSpPr>
            <a:spLocks noChangeShapeType="1"/>
          </p:cNvSpPr>
          <p:nvPr/>
        </p:nvSpPr>
        <p:spPr bwMode="auto">
          <a:xfrm flipV="1">
            <a:off x="4572000" y="4689475"/>
            <a:ext cx="0" cy="2698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56049" name="Text Box 17"/>
          <p:cNvSpPr txBox="1">
            <a:spLocks noChangeArrowheads="1"/>
          </p:cNvSpPr>
          <p:nvPr/>
        </p:nvSpPr>
        <p:spPr bwMode="auto">
          <a:xfrm>
            <a:off x="6443663" y="4941888"/>
            <a:ext cx="2159000" cy="1225550"/>
          </a:xfrm>
          <a:prstGeom prst="rect">
            <a:avLst/>
          </a:prstGeom>
          <a:noFill/>
          <a:ln w="38100">
            <a:solidFill>
              <a:srgbClr val="003399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333399"/>
                </a:solidFill>
              </a:rPr>
              <a:t>Durchführung</a:t>
            </a:r>
          </a:p>
          <a:p>
            <a:r>
              <a:rPr lang="de-DE">
                <a:solidFill>
                  <a:srgbClr val="333399"/>
                </a:solidFill>
              </a:rPr>
              <a:t>Beendigung</a:t>
            </a:r>
          </a:p>
          <a:p>
            <a:r>
              <a:rPr lang="de-DE">
                <a:solidFill>
                  <a:srgbClr val="333399"/>
                </a:solidFill>
              </a:rPr>
              <a:t>Kontrolle</a:t>
            </a:r>
          </a:p>
        </p:txBody>
      </p:sp>
      <p:sp>
        <p:nvSpPr>
          <p:cNvPr id="556050" name="AutoShape 18"/>
          <p:cNvSpPr>
            <a:spLocks noChangeArrowheads="1"/>
          </p:cNvSpPr>
          <p:nvPr/>
        </p:nvSpPr>
        <p:spPr bwMode="auto">
          <a:xfrm>
            <a:off x="5508625" y="5373688"/>
            <a:ext cx="792163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6051" name="Text Box 19"/>
          <p:cNvSpPr txBox="1">
            <a:spLocks noChangeArrowheads="1"/>
          </p:cNvSpPr>
          <p:nvPr/>
        </p:nvSpPr>
        <p:spPr bwMode="auto">
          <a:xfrm>
            <a:off x="1042988" y="4581525"/>
            <a:ext cx="15843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3399"/>
                </a:solidFill>
              </a:rPr>
              <a:t>Anleitung</a:t>
            </a:r>
          </a:p>
          <a:p>
            <a:r>
              <a:rPr lang="de-DE">
                <a:solidFill>
                  <a:srgbClr val="003399"/>
                </a:solidFill>
              </a:rPr>
              <a:t>Begleitung</a:t>
            </a:r>
          </a:p>
          <a:p>
            <a:r>
              <a:rPr lang="de-DE">
                <a:solidFill>
                  <a:srgbClr val="003399"/>
                </a:solidFill>
              </a:rPr>
              <a:t>Beratung</a:t>
            </a:r>
          </a:p>
          <a:p>
            <a:r>
              <a:rPr lang="de-DE">
                <a:solidFill>
                  <a:srgbClr val="003399"/>
                </a:solidFill>
              </a:rPr>
              <a:t>Therapie</a:t>
            </a:r>
          </a:p>
        </p:txBody>
      </p:sp>
      <p:sp>
        <p:nvSpPr>
          <p:cNvPr id="96279" name="AutoShape 20"/>
          <p:cNvSpPr>
            <a:spLocks/>
          </p:cNvSpPr>
          <p:nvPr/>
        </p:nvSpPr>
        <p:spPr bwMode="auto">
          <a:xfrm>
            <a:off x="2627313" y="4724400"/>
            <a:ext cx="215900" cy="1296988"/>
          </a:xfrm>
          <a:prstGeom prst="rightBrace">
            <a:avLst>
              <a:gd name="adj1" fmla="val 50061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 sz="20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5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37" grpId="0" animBg="1"/>
      <p:bldP spid="556038" grpId="0" animBg="1"/>
      <p:bldP spid="556039" grpId="0" animBg="1"/>
      <p:bldP spid="556040" grpId="0" animBg="1"/>
      <p:bldP spid="556049" grpId="0" animBg="1"/>
      <p:bldP spid="556050" grpId="0" animBg="1"/>
      <p:bldP spid="55605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7283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728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7EA69-2081-49F7-969D-C14C259A1909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7920038" cy="259238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>
              <a:defRPr/>
            </a:pPr>
            <a:r>
              <a:rPr lang="de-DE" sz="3600" dirty="0" smtClean="0">
                <a:solidFill>
                  <a:srgbClr val="000066"/>
                </a:solidFill>
              </a:rPr>
              <a:t>Vom Problem</a:t>
            </a:r>
            <a:br>
              <a:rPr lang="de-DE" sz="3600" dirty="0" smtClean="0">
                <a:solidFill>
                  <a:srgbClr val="000066"/>
                </a:solidFill>
              </a:rPr>
            </a:br>
            <a:r>
              <a:rPr lang="de-DE" sz="3600" dirty="0" smtClean="0">
                <a:solidFill>
                  <a:srgbClr val="000066"/>
                </a:solidFill>
              </a:rPr>
              <a:t>		zum Anliegen </a:t>
            </a:r>
            <a:br>
              <a:rPr lang="de-DE" sz="3600" dirty="0" smtClean="0">
                <a:solidFill>
                  <a:srgbClr val="000066"/>
                </a:solidFill>
              </a:rPr>
            </a:br>
            <a:r>
              <a:rPr lang="de-DE" sz="3600" dirty="0" smtClean="0">
                <a:solidFill>
                  <a:srgbClr val="000066"/>
                </a:solidFill>
              </a:rPr>
              <a:t>				zum Auftrag </a:t>
            </a:r>
            <a:br>
              <a:rPr lang="de-DE" sz="3600" dirty="0" smtClean="0">
                <a:solidFill>
                  <a:srgbClr val="000066"/>
                </a:solidFill>
              </a:rPr>
            </a:br>
            <a:r>
              <a:rPr lang="de-DE" sz="3600" dirty="0" smtClean="0">
                <a:solidFill>
                  <a:srgbClr val="000066"/>
                </a:solidFill>
              </a:rPr>
              <a:t>						und Vertrag</a:t>
            </a:r>
          </a:p>
        </p:txBody>
      </p:sp>
      <p:sp>
        <p:nvSpPr>
          <p:cNvPr id="97286" name="Textfeld 7"/>
          <p:cNvSpPr txBox="1">
            <a:spLocks noChangeArrowheads="1"/>
          </p:cNvSpPr>
          <p:nvPr/>
        </p:nvSpPr>
        <p:spPr bwMode="auto">
          <a:xfrm>
            <a:off x="2195513" y="765175"/>
            <a:ext cx="4824412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Sequenz von Themen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9830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830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303F4-594B-4250-91B3-09C212A4BC65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6" name="Textfeld 5"/>
          <p:cNvSpPr txBox="1"/>
          <p:nvPr/>
        </p:nvSpPr>
        <p:spPr>
          <a:xfrm>
            <a:off x="1979712" y="620688"/>
            <a:ext cx="4929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dirty="0">
                <a:solidFill>
                  <a:schemeClr val="bg1">
                    <a:lumMod val="50000"/>
                  </a:schemeClr>
                </a:solidFill>
              </a:rPr>
              <a:t>„Störungskonzept“</a:t>
            </a:r>
          </a:p>
        </p:txBody>
      </p:sp>
      <p:pic>
        <p:nvPicPr>
          <p:cNvPr id="7" name="Grafik 6" descr="1986 ISS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736795" cy="39604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24328" y="5085184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solidFill>
                  <a:srgbClr val="000066"/>
                </a:solidFill>
              </a:rPr>
              <a:t>Harold „Harry“ Goolishian</a:t>
            </a:r>
          </a:p>
          <a:p>
            <a:pPr algn="ctr"/>
            <a:r>
              <a:rPr lang="de-DE" sz="1600" smtClean="0">
                <a:solidFill>
                  <a:srgbClr val="000066"/>
                </a:solidFill>
              </a:rPr>
              <a:t>Berlin  1986</a:t>
            </a:r>
            <a:endParaRPr lang="de-DE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März 2012</a:t>
            </a:r>
            <a:endParaRPr lang="en-US" smtClean="0"/>
          </a:p>
        </p:txBody>
      </p:sp>
      <p:sp>
        <p:nvSpPr>
          <p:cNvPr id="747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12CA8E-A607-407E-9C64-F5F0D01D0603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74757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6119812" cy="1077912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>
                <a:solidFill>
                  <a:srgbClr val="CC3300"/>
                </a:solidFill>
              </a:rPr>
              <a:t>„Störungskonzept“</a:t>
            </a:r>
          </a:p>
          <a:p>
            <a:pPr algn="ctr"/>
            <a:r>
              <a:rPr lang="de-DE" sz="2800">
                <a:solidFill>
                  <a:srgbClr val="000066"/>
                </a:solidFill>
              </a:rPr>
              <a:t>„Klinisch“ relevante „Probleme“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416800" cy="4802187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>
                <a:solidFill>
                  <a:srgbClr val="CC3300"/>
                </a:solidFill>
              </a:rPr>
              <a:t>Individuelle „Lebensprobleme“</a:t>
            </a:r>
          </a:p>
          <a:p>
            <a:pPr algn="ctr">
              <a:spcBef>
                <a:spcPct val="50000"/>
              </a:spcBef>
            </a:pPr>
            <a:r>
              <a:rPr lang="de-DE" sz="2800" dirty="0">
                <a:solidFill>
                  <a:srgbClr val="003399"/>
                </a:solidFill>
              </a:rPr>
              <a:t>(repetitives Verhaltens- und Erlebensmuster </a:t>
            </a:r>
            <a:r>
              <a:rPr lang="de-DE" sz="2800" b="1" dirty="0">
                <a:solidFill>
                  <a:srgbClr val="003399"/>
                </a:solidFill>
              </a:rPr>
              <a:t>&lt;</a:t>
            </a:r>
            <a:r>
              <a:rPr lang="de-DE" sz="2800" b="1" i="1" dirty="0">
                <a:solidFill>
                  <a:srgbClr val="006600"/>
                </a:solidFill>
              </a:rPr>
              <a:t>psychisches System = Problem-Ich</a:t>
            </a:r>
            <a:r>
              <a:rPr lang="de-DE" sz="2800" b="1" dirty="0">
                <a:solidFill>
                  <a:srgbClr val="003399"/>
                </a:solidFill>
              </a:rPr>
              <a:t>&gt; </a:t>
            </a:r>
            <a:r>
              <a:rPr lang="de-DE" sz="2800" dirty="0">
                <a:solidFill>
                  <a:srgbClr val="003399"/>
                </a:solidFill>
              </a:rPr>
              <a:t>eines Individuums, </a:t>
            </a:r>
            <a:r>
              <a:rPr lang="de-DE" sz="2800" dirty="0" smtClean="0">
                <a:solidFill>
                  <a:srgbClr val="003399"/>
                </a:solidFill>
              </a:rPr>
              <a:t>das </a:t>
            </a:r>
            <a:r>
              <a:rPr lang="de-DE" sz="2800" dirty="0">
                <a:solidFill>
                  <a:srgbClr val="003399"/>
                </a:solidFill>
              </a:rPr>
              <a:t>Leid </a:t>
            </a:r>
            <a:r>
              <a:rPr lang="de-DE" sz="2800" dirty="0" smtClean="0">
                <a:solidFill>
                  <a:srgbClr val="003399"/>
                </a:solidFill>
              </a:rPr>
              <a:t>auslöst </a:t>
            </a:r>
            <a:r>
              <a:rPr lang="de-DE" sz="2800" dirty="0">
                <a:solidFill>
                  <a:srgbClr val="003399"/>
                </a:solidFill>
              </a:rPr>
              <a:t>und </a:t>
            </a:r>
            <a:r>
              <a:rPr lang="de-DE" sz="2800" dirty="0" smtClean="0">
                <a:solidFill>
                  <a:srgbClr val="003399"/>
                </a:solidFill>
              </a:rPr>
              <a:t>erhält)</a:t>
            </a:r>
            <a:endParaRPr lang="de-DE" sz="2800" dirty="0">
              <a:solidFill>
                <a:srgbClr val="0033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2800" dirty="0">
                <a:solidFill>
                  <a:srgbClr val="003399"/>
                </a:solidFill>
              </a:rPr>
              <a:t>und</a:t>
            </a:r>
          </a:p>
          <a:p>
            <a:pPr algn="ctr">
              <a:spcBef>
                <a:spcPct val="50000"/>
              </a:spcBef>
            </a:pPr>
            <a:r>
              <a:rPr lang="de-DE" sz="2800" b="1" dirty="0">
                <a:solidFill>
                  <a:srgbClr val="CC3300"/>
                </a:solidFill>
              </a:rPr>
              <a:t>interaktionelle „Problemsysteme“</a:t>
            </a:r>
          </a:p>
          <a:p>
            <a:pPr algn="ctr">
              <a:spcBef>
                <a:spcPct val="50000"/>
              </a:spcBef>
            </a:pPr>
            <a:r>
              <a:rPr lang="de-DE" sz="2800" dirty="0">
                <a:solidFill>
                  <a:srgbClr val="003399"/>
                </a:solidFill>
              </a:rPr>
              <a:t>(</a:t>
            </a:r>
            <a:r>
              <a:rPr lang="de-DE" sz="2800" dirty="0" smtClean="0">
                <a:solidFill>
                  <a:srgbClr val="003399"/>
                </a:solidFill>
              </a:rPr>
              <a:t>kommunikativ-interaktionelles </a:t>
            </a:r>
            <a:r>
              <a:rPr lang="de-DE" sz="2800" dirty="0">
                <a:solidFill>
                  <a:srgbClr val="003399"/>
                </a:solidFill>
              </a:rPr>
              <a:t>Muster </a:t>
            </a:r>
            <a:r>
              <a:rPr lang="de-DE" sz="2800" b="1" i="1" dirty="0">
                <a:solidFill>
                  <a:srgbClr val="006600"/>
                </a:solidFill>
              </a:rPr>
              <a:t>&lt;soziales System = Problemsystem&gt;</a:t>
            </a:r>
            <a:r>
              <a:rPr lang="de-DE" sz="2800" i="1" dirty="0">
                <a:solidFill>
                  <a:srgbClr val="006600"/>
                </a:solidFill>
              </a:rPr>
              <a:t>,</a:t>
            </a:r>
            <a:r>
              <a:rPr lang="de-DE" sz="2800" dirty="0">
                <a:solidFill>
                  <a:srgbClr val="006600"/>
                </a:solidFill>
              </a:rPr>
              <a:t> </a:t>
            </a:r>
            <a:r>
              <a:rPr lang="de-DE" sz="2800" dirty="0" smtClean="0">
                <a:solidFill>
                  <a:srgbClr val="003399"/>
                </a:solidFill>
              </a:rPr>
              <a:t>das </a:t>
            </a:r>
            <a:r>
              <a:rPr lang="de-DE" sz="2800" dirty="0">
                <a:solidFill>
                  <a:srgbClr val="003399"/>
                </a:solidFill>
              </a:rPr>
              <a:t>ein leidvolles Problem </a:t>
            </a:r>
            <a:r>
              <a:rPr lang="de-DE" sz="2800" dirty="0" smtClean="0">
                <a:solidFill>
                  <a:srgbClr val="003399"/>
                </a:solidFill>
              </a:rPr>
              <a:t>kommunikativ reproduziert).</a:t>
            </a:r>
            <a:endParaRPr lang="de-DE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286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F3272-65AB-49AD-8451-15248910E8A8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533400" y="304800"/>
            <a:ext cx="8077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Systemische oder Familientherapie?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724400" y="1676400"/>
            <a:ext cx="4168775" cy="44958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800080"/>
                </a:solidFill>
              </a:rPr>
              <a:t>Systemische Therapie</a:t>
            </a:r>
            <a:endParaRPr lang="de-DE" sz="2800">
              <a:solidFill>
                <a:srgbClr val="80008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rgbClr val="333399"/>
                </a:solidFill>
              </a:rPr>
              <a:t>versteht Probleme als stabilisierte psychische und kommunikative Systeme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rgbClr val="333399"/>
                </a:solidFill>
              </a:rPr>
              <a:t>ist vom Setting unabhängig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rgbClr val="333399"/>
                </a:solidFill>
              </a:rPr>
              <a:t>verweist theoretisch auf </a:t>
            </a:r>
            <a:r>
              <a:rPr lang="de-DE" sz="2800" b="1">
                <a:solidFill>
                  <a:srgbClr val="FF0000"/>
                </a:solidFill>
              </a:rPr>
              <a:t>systemisches Denken.</a:t>
            </a:r>
            <a:endParaRPr lang="de-DE" sz="28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>
              <a:solidFill>
                <a:srgbClr val="3333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228600" y="1676400"/>
            <a:ext cx="4114800" cy="44196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800080"/>
                </a:solidFill>
              </a:rPr>
              <a:t>Familientherapie</a:t>
            </a:r>
            <a:endParaRPr lang="de-DE" sz="2800">
              <a:solidFill>
                <a:srgbClr val="80008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rgbClr val="333399"/>
                </a:solidFill>
              </a:rPr>
              <a:t>konzipiert Probleme als relationale Dysfunktio-nen im System Familie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>
              <a:solidFill>
                <a:srgbClr val="3333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rgbClr val="333399"/>
                </a:solidFill>
              </a:rPr>
              <a:t>beschränkt das Setting auf die Familie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rgbClr val="333399"/>
                </a:solidFill>
              </a:rPr>
              <a:t>ist theoretisch undiffe-renziert</a:t>
            </a:r>
            <a:r>
              <a:rPr lang="de-DE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 autoUpdateAnimBg="0"/>
      <p:bldP spid="2867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03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5223A-CCAA-489C-BE55-6F6B1B6EA921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8064500" cy="440055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de-DE" sz="2800" b="1">
                <a:solidFill>
                  <a:srgbClr val="800080"/>
                </a:solidFill>
              </a:rPr>
              <a:t>„Klinisch“</a:t>
            </a:r>
            <a:r>
              <a:rPr lang="de-DE" sz="2800" b="1">
                <a:solidFill>
                  <a:srgbClr val="0000CC"/>
                </a:solidFill>
              </a:rPr>
              <a:t> </a:t>
            </a:r>
            <a:r>
              <a:rPr lang="de-DE" sz="2800">
                <a:solidFill>
                  <a:srgbClr val="0000CC"/>
                </a:solidFill>
              </a:rPr>
              <a:t>relevante </a:t>
            </a:r>
            <a:r>
              <a:rPr lang="de-DE" sz="2800" b="1">
                <a:solidFill>
                  <a:srgbClr val="CC3300"/>
                </a:solidFill>
              </a:rPr>
              <a:t>Lebensprobleme</a:t>
            </a:r>
            <a:r>
              <a:rPr lang="de-DE" sz="2800">
                <a:solidFill>
                  <a:srgbClr val="0000CC"/>
                </a:solidFill>
              </a:rPr>
              <a:t> sind </a:t>
            </a:r>
            <a:r>
              <a:rPr lang="de-DE" sz="2800" b="1" u="sng">
                <a:solidFill>
                  <a:srgbClr val="C00000"/>
                </a:solidFill>
              </a:rPr>
              <a:t>individuelle</a:t>
            </a:r>
            <a:r>
              <a:rPr lang="de-DE" sz="2800">
                <a:solidFill>
                  <a:srgbClr val="0000CC"/>
                </a:solidFill>
              </a:rPr>
              <a:t> Erlebens- und Verhaltensmuster (= </a:t>
            </a:r>
            <a:r>
              <a:rPr lang="de-DE" sz="2800" b="1" i="1">
                <a:solidFill>
                  <a:srgbClr val="663300"/>
                </a:solidFill>
              </a:rPr>
              <a:t>psychische Systeme</a:t>
            </a:r>
            <a:r>
              <a:rPr lang="de-DE" sz="2800">
                <a:solidFill>
                  <a:srgbClr val="0000CC"/>
                </a:solidFill>
              </a:rPr>
              <a:t>), die, obwohl sie als leidvoll erlebt werden, dennoch andauernd reproduziert werden.</a:t>
            </a:r>
          </a:p>
          <a:p>
            <a:pPr algn="just" eaLnBrk="1" hangingPunct="1"/>
            <a:endParaRPr lang="de-DE" sz="2800">
              <a:solidFill>
                <a:srgbClr val="0000CC"/>
              </a:solidFill>
            </a:endParaRPr>
          </a:p>
          <a:p>
            <a:pPr lvl="1" algn="just" eaLnBrk="1" hangingPunct="1"/>
            <a:r>
              <a:rPr lang="de-DE" sz="2800" b="1" u="sng">
                <a:solidFill>
                  <a:srgbClr val="336600"/>
                </a:solidFill>
              </a:rPr>
              <a:t>These:</a:t>
            </a:r>
            <a:r>
              <a:rPr lang="de-DE" sz="2800">
                <a:solidFill>
                  <a:srgbClr val="0000CC"/>
                </a:solidFill>
              </a:rPr>
              <a:t> Sie folgen einer Strategie 1. Ordnung (Vermeidungsstrategie), die zwar weiteres Leiden vermeiden soll, statt dessen aber allmählich zu einer zwingenden Wiederholungsstruktur führt</a:t>
            </a:r>
          </a:p>
          <a:p>
            <a:pPr lvl="1" algn="just" eaLnBrk="1" hangingPunct="1"/>
            <a:r>
              <a:rPr lang="de-DE" sz="2800">
                <a:solidFill>
                  <a:srgbClr val="0000CC"/>
                </a:solidFill>
              </a:rPr>
              <a:t> (→ „Wiederholungszwang“)</a:t>
            </a:r>
            <a:endParaRPr lang="de-DE" sz="2200">
              <a:solidFill>
                <a:srgbClr val="0000CC"/>
              </a:solidFill>
            </a:endParaRPr>
          </a:p>
        </p:txBody>
      </p:sp>
      <p:sp>
        <p:nvSpPr>
          <p:cNvPr id="92166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6696075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C3300"/>
                </a:solidFill>
              </a:rPr>
              <a:t>„Klinisch“ relevante „Probleme“ I:</a:t>
            </a:r>
          </a:p>
          <a:p>
            <a:pPr algn="ctr"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- Individuelle Lebensprobleme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13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A7293-AA04-4EAE-BBD5-7E49ECABEE8B}" type="slidenum">
              <a:rPr lang="de-DE" smtClean="0"/>
              <a:pPr/>
              <a:t>91</a:t>
            </a:fld>
            <a:endParaRPr lang="de-DE" smtClean="0"/>
          </a:p>
        </p:txBody>
      </p:sp>
      <p:sp>
        <p:nvSpPr>
          <p:cNvPr id="5" name="Textfeld 4"/>
          <p:cNvSpPr txBox="1"/>
          <p:nvPr/>
        </p:nvSpPr>
        <p:spPr>
          <a:xfrm>
            <a:off x="714375" y="1571625"/>
            <a:ext cx="7858125" cy="452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de-DE" b="1" dirty="0">
                <a:solidFill>
                  <a:srgbClr val="800080"/>
                </a:solidFill>
              </a:rPr>
              <a:t>„Klinisch“</a:t>
            </a:r>
            <a:r>
              <a:rPr lang="de-DE" dirty="0">
                <a:solidFill>
                  <a:srgbClr val="0000CC"/>
                </a:solidFill>
              </a:rPr>
              <a:t> relevante </a:t>
            </a:r>
            <a:r>
              <a:rPr lang="de-DE" b="1" dirty="0">
                <a:solidFill>
                  <a:srgbClr val="CC3300"/>
                </a:solidFill>
              </a:rPr>
              <a:t>Problemsysteme</a:t>
            </a:r>
            <a:r>
              <a:rPr lang="de-DE" dirty="0">
                <a:solidFill>
                  <a:srgbClr val="0000CC"/>
                </a:solidFill>
              </a:rPr>
              <a:t> sind </a:t>
            </a:r>
            <a:r>
              <a:rPr lang="de-DE" b="1" u="sng">
                <a:solidFill>
                  <a:srgbClr val="663300"/>
                </a:solidFill>
              </a:rPr>
              <a:t>soziale Interaktionssysteme</a:t>
            </a:r>
            <a:r>
              <a:rPr lang="de-DE" dirty="0">
                <a:solidFill>
                  <a:srgbClr val="0000CC"/>
                </a:solidFill>
              </a:rPr>
              <a:t>, deren Kommunikation das Verhalten und/oder die </a:t>
            </a:r>
            <a:r>
              <a:rPr lang="de-DE" dirty="0" err="1">
                <a:solidFill>
                  <a:srgbClr val="0000CC"/>
                </a:solidFill>
              </a:rPr>
              <a:t>Seinsweise</a:t>
            </a:r>
            <a:r>
              <a:rPr lang="de-DE" dirty="0">
                <a:solidFill>
                  <a:srgbClr val="0000CC"/>
                </a:solidFill>
              </a:rPr>
              <a:t> eines </a:t>
            </a:r>
            <a:r>
              <a:rPr lang="de-DE">
                <a:solidFill>
                  <a:srgbClr val="0000CC"/>
                </a:solidFill>
              </a:rPr>
              <a:t>Menschen negativ, d.h. als veränderungsbedürftig, wertet  bzw. entwertet. </a:t>
            </a:r>
            <a:endParaRPr lang="de-DE" dirty="0">
              <a:solidFill>
                <a:srgbClr val="0000CC"/>
              </a:solidFill>
            </a:endParaRPr>
          </a:p>
          <a:p>
            <a:pPr algn="just" eaLnBrk="1" hangingPunct="1">
              <a:tabLst>
                <a:tab pos="457200" algn="l"/>
              </a:tabLst>
              <a:defRPr/>
            </a:pPr>
            <a:r>
              <a:rPr lang="de-DE" dirty="0">
                <a:solidFill>
                  <a:srgbClr val="0000CC"/>
                </a:solidFill>
              </a:rPr>
              <a:t>	</a:t>
            </a:r>
            <a:r>
              <a:rPr lang="de-DE" u="sng">
                <a:solidFill>
                  <a:srgbClr val="0000CC"/>
                </a:solidFill>
              </a:rPr>
              <a:t>Bedingungen</a:t>
            </a:r>
            <a:r>
              <a:rPr lang="de-DE" u="sng" dirty="0">
                <a:solidFill>
                  <a:srgbClr val="0000CC"/>
                </a:solidFill>
              </a:rPr>
              <a:t>: </a:t>
            </a:r>
            <a:r>
              <a:rPr lang="de-DE" dirty="0">
                <a:solidFill>
                  <a:srgbClr val="0000CC"/>
                </a:solidFill>
              </a:rPr>
              <a:t>	</a:t>
            </a:r>
          </a:p>
          <a:p>
            <a:pPr algn="just" eaLnBrk="1" hangingPunct="1">
              <a:tabLst>
                <a:tab pos="457200" algn="l"/>
                <a:tab pos="993775" algn="l"/>
              </a:tabLst>
              <a:defRPr/>
            </a:pPr>
            <a:r>
              <a:rPr lang="de-DE" dirty="0">
                <a:solidFill>
                  <a:srgbClr val="0000CC"/>
                </a:solidFill>
              </a:rPr>
              <a:t>	</a:t>
            </a:r>
            <a:r>
              <a:rPr lang="de-DE">
                <a:solidFill>
                  <a:srgbClr val="0000CC"/>
                </a:solidFill>
              </a:rPr>
              <a:t>1</a:t>
            </a:r>
            <a:r>
              <a:rPr lang="de-DE" dirty="0">
                <a:solidFill>
                  <a:srgbClr val="0000CC"/>
                </a:solidFill>
              </a:rPr>
              <a:t>) Die Wertung wird vom Betroffenen </a:t>
            </a:r>
            <a:r>
              <a:rPr lang="de-DE">
                <a:solidFill>
                  <a:srgbClr val="0000CC"/>
                </a:solidFill>
              </a:rPr>
              <a:t>als </a:t>
            </a:r>
            <a:r>
              <a:rPr lang="de-DE" b="1">
                <a:solidFill>
                  <a:srgbClr val="CC3300"/>
                </a:solidFill>
              </a:rPr>
              <a:t>negativ </a:t>
            </a:r>
            <a:r>
              <a:rPr lang="de-DE">
                <a:solidFill>
                  <a:srgbClr val="000099"/>
                </a:solidFill>
              </a:rPr>
              <a:t>bzw.</a:t>
            </a:r>
          </a:p>
          <a:p>
            <a:pPr algn="just" eaLnBrk="1" hangingPunct="1">
              <a:tabLst>
                <a:tab pos="457200" algn="l"/>
                <a:tab pos="814388" algn="l"/>
              </a:tabLst>
              <a:defRPr/>
            </a:pPr>
            <a:r>
              <a:rPr lang="de-DE" b="1">
                <a:solidFill>
                  <a:srgbClr val="CC3300"/>
                </a:solidFill>
              </a:rPr>
              <a:t> </a:t>
            </a:r>
            <a:r>
              <a:rPr lang="de-DE">
                <a:solidFill>
                  <a:srgbClr val="0000CC"/>
                </a:solidFill>
              </a:rPr>
              <a:t> 		entwertend </a:t>
            </a:r>
            <a:r>
              <a:rPr lang="de-DE" i="1" dirty="0">
                <a:solidFill>
                  <a:srgbClr val="663300"/>
                </a:solidFill>
              </a:rPr>
              <a:t>"verstanden", </a:t>
            </a:r>
            <a:r>
              <a:rPr lang="de-DE" dirty="0">
                <a:solidFill>
                  <a:srgbClr val="0000CC"/>
                </a:solidFill>
              </a:rPr>
              <a:t>und </a:t>
            </a:r>
          </a:p>
          <a:p>
            <a:pPr algn="just" eaLnBrk="1" hangingPunct="1">
              <a:tabLst>
                <a:tab pos="457200" algn="l"/>
              </a:tabLst>
              <a:defRPr/>
            </a:pPr>
            <a:r>
              <a:rPr lang="de-DE" dirty="0">
                <a:solidFill>
                  <a:srgbClr val="0000CC"/>
                </a:solidFill>
              </a:rPr>
              <a:t>	</a:t>
            </a:r>
            <a:r>
              <a:rPr lang="de-DE">
                <a:solidFill>
                  <a:srgbClr val="0000CC"/>
                </a:solidFill>
              </a:rPr>
              <a:t>2</a:t>
            </a:r>
            <a:r>
              <a:rPr lang="de-DE" dirty="0">
                <a:solidFill>
                  <a:srgbClr val="0000CC"/>
                </a:solidFill>
              </a:rPr>
              <a:t>) dies löst  </a:t>
            </a:r>
            <a:r>
              <a:rPr lang="de-DE" b="1" dirty="0">
                <a:solidFill>
                  <a:srgbClr val="CC3300"/>
                </a:solidFill>
              </a:rPr>
              <a:t>Leiden</a:t>
            </a:r>
            <a:r>
              <a:rPr lang="de-DE" dirty="0">
                <a:solidFill>
                  <a:srgbClr val="0000CC"/>
                </a:solidFill>
              </a:rPr>
              <a:t> aus.</a:t>
            </a:r>
          </a:p>
          <a:p>
            <a:pPr algn="just" eaLnBrk="1" hangingPunct="1">
              <a:defRPr/>
            </a:pPr>
            <a:r>
              <a:rPr lang="de-DE" b="1" u="sng" dirty="0">
                <a:solidFill>
                  <a:srgbClr val="336600"/>
                </a:solidFill>
              </a:rPr>
              <a:t>These:</a:t>
            </a:r>
            <a:r>
              <a:rPr lang="de-DE" dirty="0">
                <a:solidFill>
                  <a:srgbClr val="0000CC"/>
                </a:solidFill>
              </a:rPr>
              <a:t> Die Beteiligten tragen gemeinsam eine Vermeidungs-</a:t>
            </a:r>
            <a:r>
              <a:rPr lang="de-DE" dirty="0" err="1">
                <a:solidFill>
                  <a:srgbClr val="0000CC"/>
                </a:solidFill>
              </a:rPr>
              <a:t>strategie</a:t>
            </a:r>
            <a:r>
              <a:rPr lang="de-DE" dirty="0">
                <a:solidFill>
                  <a:srgbClr val="0000CC"/>
                </a:solidFill>
              </a:rPr>
              <a:t>, </a:t>
            </a:r>
            <a:r>
              <a:rPr lang="de-DE">
                <a:solidFill>
                  <a:srgbClr val="0000CC"/>
                </a:solidFill>
              </a:rPr>
              <a:t>die das Problem erhält und dabei eine </a:t>
            </a:r>
            <a:r>
              <a:rPr lang="de-DE" dirty="0">
                <a:solidFill>
                  <a:srgbClr val="0000CC"/>
                </a:solidFill>
              </a:rPr>
              <a:t>zwingend </a:t>
            </a:r>
            <a:r>
              <a:rPr lang="de-DE">
                <a:solidFill>
                  <a:srgbClr val="0000CC"/>
                </a:solidFill>
              </a:rPr>
              <a:t>wirkende Wiederholungsstruktur auslöst und reproduziert </a:t>
            </a:r>
          </a:p>
          <a:p>
            <a:pPr algn="just" eaLnBrk="1" hangingPunct="1">
              <a:defRPr/>
            </a:pPr>
            <a:r>
              <a:rPr lang="de-DE">
                <a:solidFill>
                  <a:srgbClr val="0000CC"/>
                </a:solidFill>
              </a:rPr>
              <a:t>(=&gt; problem-determinierteKommunikation/„</a:t>
            </a:r>
            <a:r>
              <a:rPr lang="de-DE" dirty="0">
                <a:solidFill>
                  <a:srgbClr val="0000CC"/>
                </a:solidFill>
              </a:rPr>
              <a:t>Problemsystem“)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6696075" cy="1016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C3300"/>
                </a:solidFill>
              </a:rPr>
              <a:t>„Klinisch“ relevante „Probleme“ II:</a:t>
            </a:r>
          </a:p>
          <a:p>
            <a:pPr algn="ctr"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- Kommunikative Problemsysteme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24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24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6D6C3-6872-4215-BD28-73FDB04FC2A5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665602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648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ct val="25000"/>
              </a:spcAft>
            </a:pPr>
            <a:r>
              <a:rPr lang="de-DE">
                <a:latin typeface="Arial Standard"/>
              </a:rPr>
              <a:t>	</a:t>
            </a:r>
            <a:r>
              <a:rPr lang="de-DE" sz="2200" b="1">
                <a:solidFill>
                  <a:srgbClr val="663300"/>
                </a:solidFill>
              </a:rPr>
              <a:t>Klinische Problemsysteme</a:t>
            </a:r>
            <a:r>
              <a:rPr lang="de-DE" sz="2200"/>
              <a:t> folgen einer </a:t>
            </a:r>
            <a:r>
              <a:rPr lang="de-DE" sz="2200" b="1" i="1">
                <a:solidFill>
                  <a:srgbClr val="CC3300"/>
                </a:solidFill>
              </a:rPr>
              <a:t>kommunikativen</a:t>
            </a:r>
            <a:r>
              <a:rPr lang="de-DE" sz="2200" b="1">
                <a:solidFill>
                  <a:schemeClr val="tx2"/>
                </a:solidFill>
              </a:rPr>
              <a:t> </a:t>
            </a:r>
            <a:r>
              <a:rPr lang="de-DE" sz="2200" b="1" i="1">
                <a:solidFill>
                  <a:srgbClr val="CC3300"/>
                </a:solidFill>
              </a:rPr>
              <a:t>Vermei-dungsdynamik</a:t>
            </a:r>
            <a:r>
              <a:rPr lang="de-DE" sz="2200"/>
              <a:t>, die jede Veränderung verhindert und eine </a:t>
            </a:r>
            <a:r>
              <a:rPr lang="de-DE" sz="2200" b="1" i="1">
                <a:solidFill>
                  <a:srgbClr val="CC3300"/>
                </a:solidFill>
              </a:rPr>
              <a:t>Wieder-holungsstruktur</a:t>
            </a:r>
            <a:r>
              <a:rPr lang="de-DE" sz="2200" i="1"/>
              <a:t> (Ritual) </a:t>
            </a:r>
            <a:r>
              <a:rPr lang="de-DE" sz="2200"/>
              <a:t>etabliert </a:t>
            </a:r>
            <a:r>
              <a:rPr lang="de-DE" sz="2200">
                <a:sym typeface="Symbol" pitchFamily="18" charset="2"/>
              </a:rPr>
              <a:t></a:t>
            </a:r>
            <a:r>
              <a:rPr lang="de-DE" sz="2200"/>
              <a:t> ein natürliches Vergehen oder eine dialogische Fortentwicklung sind verhindert.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>
                <a:solidFill>
                  <a:srgbClr val="006600"/>
                </a:solidFill>
              </a:rPr>
              <a:t>Emergenz:</a:t>
            </a:r>
            <a:r>
              <a:rPr lang="de-DE" sz="2200"/>
              <a:t> beliebig, u.U. „Begabung“; relevant ist die Stabilität.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>
                <a:solidFill>
                  <a:srgbClr val="006600"/>
                </a:solidFill>
              </a:rPr>
              <a:t>Emotionale Logik</a:t>
            </a:r>
            <a:r>
              <a:rPr lang="de-DE" sz="2200" i="1">
                <a:solidFill>
                  <a:srgbClr val="006600"/>
                </a:solidFill>
              </a:rPr>
              <a:t>:</a:t>
            </a:r>
            <a:r>
              <a:rPr lang="de-DE" sz="2200"/>
              <a:t> Vermeidungsdynamik schützt vor eventueller Zunahme des Leidens (</a:t>
            </a:r>
            <a:r>
              <a:rPr lang="de-DE" sz="2200">
                <a:sym typeface="Symbol" pitchFamily="18" charset="2"/>
              </a:rPr>
              <a:t></a:t>
            </a:r>
            <a:r>
              <a:rPr lang="de-DE" sz="2200"/>
              <a:t> </a:t>
            </a:r>
            <a:r>
              <a:rPr lang="de-DE" sz="2200" b="1" i="1">
                <a:solidFill>
                  <a:srgbClr val="CC3300"/>
                </a:solidFill>
              </a:rPr>
              <a:t>mehr-vom-selben</a:t>
            </a:r>
            <a:r>
              <a:rPr lang="de-DE" sz="2200"/>
              <a:t>).  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>
                <a:solidFill>
                  <a:srgbClr val="006600"/>
                </a:solidFill>
              </a:rPr>
              <a:t>Stabilität:</a:t>
            </a:r>
            <a:r>
              <a:rPr lang="de-DE" sz="2200"/>
              <a:t> Festigung der Forderung: </a:t>
            </a:r>
            <a:r>
              <a:rPr lang="de-DE" sz="2200" b="1" i="1">
                <a:solidFill>
                  <a:srgbClr val="CC3300"/>
                </a:solidFill>
              </a:rPr>
              <a:t>"erst du, dann ich!".</a:t>
            </a:r>
            <a:endParaRPr lang="de-DE" sz="2200" b="1">
              <a:solidFill>
                <a:srgbClr val="CC3300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>
                <a:solidFill>
                  <a:srgbClr val="006600"/>
                </a:solidFill>
              </a:rPr>
              <a:t>Auflösung:</a:t>
            </a:r>
            <a:r>
              <a:rPr lang="de-DE" sz="2200"/>
              <a:t> Problemsysteme sind weder "lösbar" noch heilbar, sondern nur „auflösbar“, wenn die Kommunikation aufhört, denn das Problem ist deren Thema und kein beiläufiges Merkmal.</a:t>
            </a:r>
          </a:p>
        </p:txBody>
      </p:sp>
      <p:sp>
        <p:nvSpPr>
          <p:cNvPr id="102406" name="Text Box 3"/>
          <p:cNvSpPr txBox="1">
            <a:spLocks noChangeArrowheads="1"/>
          </p:cNvSpPr>
          <p:nvPr/>
        </p:nvSpPr>
        <p:spPr bwMode="auto">
          <a:xfrm>
            <a:off x="1403350" y="260350"/>
            <a:ext cx="6840538" cy="966788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Problemsystem</a:t>
            </a:r>
            <a:r>
              <a:rPr lang="de-DE" sz="2800">
                <a:solidFill>
                  <a:srgbClr val="CC3300"/>
                </a:solidFill>
              </a:rPr>
              <a:t> – </a:t>
            </a:r>
          </a:p>
          <a:p>
            <a:pPr algn="ctr">
              <a:spcBef>
                <a:spcPct val="20000"/>
              </a:spcBef>
            </a:pPr>
            <a:r>
              <a:rPr lang="de-DE"/>
              <a:t>eine Alternative zur Psychopathologie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34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1377A-AB67-44B8-8B28-F19D94C01141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534564" name="AutoShape 36"/>
          <p:cNvSpPr>
            <a:spLocks noChangeAspect="1" noChangeArrowheads="1"/>
          </p:cNvSpPr>
          <p:nvPr/>
        </p:nvSpPr>
        <p:spPr bwMode="auto">
          <a:xfrm>
            <a:off x="6732588" y="2420938"/>
            <a:ext cx="433387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(1)</a:t>
            </a:r>
          </a:p>
        </p:txBody>
      </p:sp>
      <p:sp>
        <p:nvSpPr>
          <p:cNvPr id="103431" name="Oval 6"/>
          <p:cNvSpPr>
            <a:spLocks noChangeArrowheads="1"/>
          </p:cNvSpPr>
          <p:nvPr/>
        </p:nvSpPr>
        <p:spPr bwMode="auto">
          <a:xfrm>
            <a:off x="684213" y="27082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>
            <a:off x="1042988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3" name="Line 8"/>
          <p:cNvSpPr>
            <a:spLocks noChangeShapeType="1"/>
          </p:cNvSpPr>
          <p:nvPr/>
        </p:nvSpPr>
        <p:spPr bwMode="auto">
          <a:xfrm flipH="1">
            <a:off x="538163" y="3500438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4" name="Line 9"/>
          <p:cNvSpPr>
            <a:spLocks noChangeShapeType="1"/>
          </p:cNvSpPr>
          <p:nvPr/>
        </p:nvSpPr>
        <p:spPr bwMode="auto">
          <a:xfrm>
            <a:off x="1042988" y="3500438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5" name="Line 10"/>
          <p:cNvSpPr>
            <a:spLocks noChangeShapeType="1"/>
          </p:cNvSpPr>
          <p:nvPr/>
        </p:nvSpPr>
        <p:spPr bwMode="auto">
          <a:xfrm flipH="1">
            <a:off x="682625" y="4003675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6" name="Line 11"/>
          <p:cNvSpPr>
            <a:spLocks noChangeShapeType="1"/>
          </p:cNvSpPr>
          <p:nvPr/>
        </p:nvSpPr>
        <p:spPr bwMode="auto">
          <a:xfrm flipH="1" flipV="1">
            <a:off x="539750" y="47958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7" name="Line 12"/>
          <p:cNvSpPr>
            <a:spLocks noChangeShapeType="1"/>
          </p:cNvSpPr>
          <p:nvPr/>
        </p:nvSpPr>
        <p:spPr bwMode="auto">
          <a:xfrm>
            <a:off x="1042988" y="4003675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8" name="Line 13"/>
          <p:cNvSpPr>
            <a:spLocks noChangeShapeType="1"/>
          </p:cNvSpPr>
          <p:nvPr/>
        </p:nvSpPr>
        <p:spPr bwMode="auto">
          <a:xfrm flipV="1">
            <a:off x="1330325" y="47958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39" name="AutoShape 14" descr="Diagonal weit nach oben"/>
          <p:cNvSpPr>
            <a:spLocks noChangeArrowheads="1"/>
          </p:cNvSpPr>
          <p:nvPr/>
        </p:nvSpPr>
        <p:spPr bwMode="auto">
          <a:xfrm>
            <a:off x="3419475" y="3357563"/>
            <a:ext cx="936625" cy="1154112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440" name="Line 15"/>
          <p:cNvSpPr>
            <a:spLocks noChangeShapeType="1"/>
          </p:cNvSpPr>
          <p:nvPr/>
        </p:nvSpPr>
        <p:spPr bwMode="auto">
          <a:xfrm flipH="1">
            <a:off x="3276600" y="3719513"/>
            <a:ext cx="431800" cy="2857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41" name="Line 16"/>
          <p:cNvSpPr>
            <a:spLocks noChangeShapeType="1"/>
          </p:cNvSpPr>
          <p:nvPr/>
        </p:nvSpPr>
        <p:spPr bwMode="auto">
          <a:xfrm>
            <a:off x="3708400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42" name="Line 17"/>
          <p:cNvSpPr>
            <a:spLocks noChangeShapeType="1"/>
          </p:cNvSpPr>
          <p:nvPr/>
        </p:nvSpPr>
        <p:spPr bwMode="auto">
          <a:xfrm>
            <a:off x="3563938" y="4872038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43" name="Line 18"/>
          <p:cNvSpPr>
            <a:spLocks noChangeShapeType="1"/>
          </p:cNvSpPr>
          <p:nvPr/>
        </p:nvSpPr>
        <p:spPr bwMode="auto">
          <a:xfrm>
            <a:off x="4067175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44" name="Line 19"/>
          <p:cNvSpPr>
            <a:spLocks noChangeShapeType="1"/>
          </p:cNvSpPr>
          <p:nvPr/>
        </p:nvSpPr>
        <p:spPr bwMode="auto">
          <a:xfrm>
            <a:off x="4067175" y="4872038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445" name="Line 20"/>
          <p:cNvSpPr>
            <a:spLocks noChangeShapeType="1"/>
          </p:cNvSpPr>
          <p:nvPr/>
        </p:nvSpPr>
        <p:spPr bwMode="auto">
          <a:xfrm>
            <a:off x="4067175" y="3716338"/>
            <a:ext cx="35877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49" name="Oval 21"/>
          <p:cNvSpPr>
            <a:spLocks noChangeArrowheads="1"/>
          </p:cNvSpPr>
          <p:nvPr/>
        </p:nvSpPr>
        <p:spPr bwMode="auto">
          <a:xfrm>
            <a:off x="3563938" y="2854325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4550" name="AutoShape 22"/>
          <p:cNvSpPr>
            <a:spLocks noChangeArrowheads="1"/>
          </p:cNvSpPr>
          <p:nvPr/>
        </p:nvSpPr>
        <p:spPr bwMode="auto">
          <a:xfrm>
            <a:off x="1116013" y="1628775"/>
            <a:ext cx="1800225" cy="503238"/>
          </a:xfrm>
          <a:prstGeom prst="wedgeRectCallout">
            <a:avLst>
              <a:gd name="adj1" fmla="val -53968"/>
              <a:gd name="adj2" fmla="val 188486"/>
            </a:avLst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ÄNDERE!!!</a:t>
            </a:r>
          </a:p>
        </p:txBody>
      </p:sp>
      <p:sp>
        <p:nvSpPr>
          <p:cNvPr id="534551" name="AutoShape 23"/>
          <p:cNvSpPr>
            <a:spLocks noChangeArrowheads="1"/>
          </p:cNvSpPr>
          <p:nvPr/>
        </p:nvSpPr>
        <p:spPr bwMode="auto">
          <a:xfrm>
            <a:off x="3492500" y="1196975"/>
            <a:ext cx="2016125" cy="1441450"/>
          </a:xfrm>
          <a:prstGeom prst="cloudCallout">
            <a:avLst>
              <a:gd name="adj1" fmla="val -30079"/>
              <a:gd name="adj2" fmla="val 71694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006600"/>
                </a:solidFill>
              </a:rPr>
              <a:t>Mit welchem Recht??</a:t>
            </a:r>
          </a:p>
        </p:txBody>
      </p:sp>
      <p:sp>
        <p:nvSpPr>
          <p:cNvPr id="534552" name="AutoShape 24"/>
          <p:cNvSpPr>
            <a:spLocks noChangeArrowheads="1"/>
          </p:cNvSpPr>
          <p:nvPr/>
        </p:nvSpPr>
        <p:spPr bwMode="auto">
          <a:xfrm>
            <a:off x="5003800" y="3716338"/>
            <a:ext cx="649288" cy="433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4553" name="AutoShape 25" descr="Diagonal weit nach oben"/>
          <p:cNvSpPr>
            <a:spLocks noChangeArrowheads="1"/>
          </p:cNvSpPr>
          <p:nvPr/>
        </p:nvSpPr>
        <p:spPr bwMode="auto">
          <a:xfrm>
            <a:off x="6516688" y="3429000"/>
            <a:ext cx="936625" cy="1154113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4554" name="Line 26"/>
          <p:cNvSpPr>
            <a:spLocks noChangeShapeType="1"/>
          </p:cNvSpPr>
          <p:nvPr/>
        </p:nvSpPr>
        <p:spPr bwMode="auto">
          <a:xfrm flipH="1" flipV="1">
            <a:off x="6300788" y="3502025"/>
            <a:ext cx="504825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55" name="Line 27"/>
          <p:cNvSpPr>
            <a:spLocks noChangeShapeType="1"/>
          </p:cNvSpPr>
          <p:nvPr/>
        </p:nvSpPr>
        <p:spPr bwMode="auto">
          <a:xfrm>
            <a:off x="6805613" y="45831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56" name="Line 28"/>
          <p:cNvSpPr>
            <a:spLocks noChangeShapeType="1"/>
          </p:cNvSpPr>
          <p:nvPr/>
        </p:nvSpPr>
        <p:spPr bwMode="auto">
          <a:xfrm>
            <a:off x="6661150" y="4943475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57" name="Line 29"/>
          <p:cNvSpPr>
            <a:spLocks noChangeShapeType="1"/>
          </p:cNvSpPr>
          <p:nvPr/>
        </p:nvSpPr>
        <p:spPr bwMode="auto">
          <a:xfrm>
            <a:off x="7164388" y="45831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58" name="Line 30"/>
          <p:cNvSpPr>
            <a:spLocks noChangeShapeType="1"/>
          </p:cNvSpPr>
          <p:nvPr/>
        </p:nvSpPr>
        <p:spPr bwMode="auto">
          <a:xfrm>
            <a:off x="7164388" y="4943475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59" name="Line 31"/>
          <p:cNvSpPr>
            <a:spLocks noChangeShapeType="1"/>
          </p:cNvSpPr>
          <p:nvPr/>
        </p:nvSpPr>
        <p:spPr bwMode="auto">
          <a:xfrm flipV="1">
            <a:off x="7165975" y="3502025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4560" name="Oval 32"/>
          <p:cNvSpPr>
            <a:spLocks noChangeArrowheads="1"/>
          </p:cNvSpPr>
          <p:nvPr/>
        </p:nvSpPr>
        <p:spPr bwMode="auto">
          <a:xfrm>
            <a:off x="6661150" y="2925763"/>
            <a:ext cx="647700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4562" name="Text Box 34"/>
          <p:cNvSpPr txBox="1">
            <a:spLocks noChangeArrowheads="1"/>
          </p:cNvSpPr>
          <p:nvPr/>
        </p:nvSpPr>
        <p:spPr bwMode="auto">
          <a:xfrm>
            <a:off x="6011863" y="1989138"/>
            <a:ext cx="1943100" cy="466725"/>
          </a:xfrm>
          <a:prstGeom prst="rect">
            <a:avLst/>
          </a:pr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</a:rPr>
              <a:t>KRÄNKUNG</a:t>
            </a:r>
          </a:p>
        </p:txBody>
      </p:sp>
      <p:sp>
        <p:nvSpPr>
          <p:cNvPr id="103459" name="Text Box 37"/>
          <p:cNvSpPr txBox="1">
            <a:spLocks noChangeArrowheads="1"/>
          </p:cNvSpPr>
          <p:nvPr/>
        </p:nvSpPr>
        <p:spPr bwMode="auto">
          <a:xfrm>
            <a:off x="3348038" y="537368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/>
              <a:t>Phase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3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345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5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53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34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34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34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64" grpId="0" animBg="1"/>
      <p:bldP spid="534550" grpId="0" animBg="1"/>
      <p:bldP spid="534551" grpId="0" animBg="1"/>
      <p:bldP spid="534552" grpId="0" animBg="1"/>
      <p:bldP spid="534552" grpId="1" animBg="1"/>
      <p:bldP spid="534553" grpId="0" animBg="1"/>
      <p:bldP spid="534554" grpId="0" animBg="1"/>
      <p:bldP spid="534555" grpId="0" animBg="1"/>
      <p:bldP spid="534556" grpId="0" animBg="1"/>
      <p:bldP spid="534557" grpId="0" animBg="1"/>
      <p:bldP spid="534558" grpId="0" animBg="1"/>
      <p:bldP spid="534559" grpId="0" animBg="1"/>
      <p:bldP spid="534560" grpId="0" animBg="1"/>
      <p:bldP spid="53456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44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44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4E27F3-63B6-44D9-9D05-390557A6D00B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546848" name="AutoShape 32"/>
          <p:cNvSpPr>
            <a:spLocks noChangeAspect="1" noChangeArrowheads="1"/>
          </p:cNvSpPr>
          <p:nvPr/>
        </p:nvSpPr>
        <p:spPr bwMode="auto">
          <a:xfrm>
            <a:off x="7308850" y="2205038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6820" name="Oval 4"/>
          <p:cNvSpPr>
            <a:spLocks noChangeArrowheads="1"/>
          </p:cNvSpPr>
          <p:nvPr/>
        </p:nvSpPr>
        <p:spPr bwMode="auto">
          <a:xfrm>
            <a:off x="3997325" y="27082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4455" name="Line 5"/>
          <p:cNvSpPr>
            <a:spLocks noChangeShapeType="1"/>
          </p:cNvSpPr>
          <p:nvPr/>
        </p:nvSpPr>
        <p:spPr bwMode="auto">
          <a:xfrm>
            <a:off x="4356100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56" name="Line 6"/>
          <p:cNvSpPr>
            <a:spLocks noChangeShapeType="1"/>
          </p:cNvSpPr>
          <p:nvPr/>
        </p:nvSpPr>
        <p:spPr bwMode="auto">
          <a:xfrm flipH="1">
            <a:off x="3851275" y="3500438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57" name="Line 7"/>
          <p:cNvSpPr>
            <a:spLocks noChangeShapeType="1"/>
          </p:cNvSpPr>
          <p:nvPr/>
        </p:nvSpPr>
        <p:spPr bwMode="auto">
          <a:xfrm>
            <a:off x="4356100" y="3500438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58" name="Line 8"/>
          <p:cNvSpPr>
            <a:spLocks noChangeShapeType="1"/>
          </p:cNvSpPr>
          <p:nvPr/>
        </p:nvSpPr>
        <p:spPr bwMode="auto">
          <a:xfrm flipH="1">
            <a:off x="3995738" y="4003675"/>
            <a:ext cx="360362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59" name="Line 9"/>
          <p:cNvSpPr>
            <a:spLocks noChangeShapeType="1"/>
          </p:cNvSpPr>
          <p:nvPr/>
        </p:nvSpPr>
        <p:spPr bwMode="auto">
          <a:xfrm flipH="1" flipV="1">
            <a:off x="3852863" y="4795838"/>
            <a:ext cx="144462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0" name="Line 10"/>
          <p:cNvSpPr>
            <a:spLocks noChangeShapeType="1"/>
          </p:cNvSpPr>
          <p:nvPr/>
        </p:nvSpPr>
        <p:spPr bwMode="auto">
          <a:xfrm>
            <a:off x="4356100" y="4003675"/>
            <a:ext cx="287338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1" name="Line 11"/>
          <p:cNvSpPr>
            <a:spLocks noChangeShapeType="1"/>
          </p:cNvSpPr>
          <p:nvPr/>
        </p:nvSpPr>
        <p:spPr bwMode="auto">
          <a:xfrm flipV="1">
            <a:off x="4643438" y="4795838"/>
            <a:ext cx="144462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2" name="AutoShape 12" descr="Diagonal weit nach oben"/>
          <p:cNvSpPr>
            <a:spLocks noChangeArrowheads="1"/>
          </p:cNvSpPr>
          <p:nvPr/>
        </p:nvSpPr>
        <p:spPr bwMode="auto">
          <a:xfrm>
            <a:off x="539750" y="3357563"/>
            <a:ext cx="936625" cy="1154112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4463" name="Line 13"/>
          <p:cNvSpPr>
            <a:spLocks noChangeShapeType="1"/>
          </p:cNvSpPr>
          <p:nvPr/>
        </p:nvSpPr>
        <p:spPr bwMode="auto">
          <a:xfrm flipH="1">
            <a:off x="396875" y="3719513"/>
            <a:ext cx="431800" cy="2857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4" name="Line 14"/>
          <p:cNvSpPr>
            <a:spLocks noChangeShapeType="1"/>
          </p:cNvSpPr>
          <p:nvPr/>
        </p:nvSpPr>
        <p:spPr bwMode="auto">
          <a:xfrm>
            <a:off x="828675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5" name="Line 15"/>
          <p:cNvSpPr>
            <a:spLocks noChangeShapeType="1"/>
          </p:cNvSpPr>
          <p:nvPr/>
        </p:nvSpPr>
        <p:spPr bwMode="auto">
          <a:xfrm>
            <a:off x="684213" y="4872038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6" name="Line 16"/>
          <p:cNvSpPr>
            <a:spLocks noChangeShapeType="1"/>
          </p:cNvSpPr>
          <p:nvPr/>
        </p:nvSpPr>
        <p:spPr bwMode="auto">
          <a:xfrm>
            <a:off x="1187450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7" name="Line 17"/>
          <p:cNvSpPr>
            <a:spLocks noChangeShapeType="1"/>
          </p:cNvSpPr>
          <p:nvPr/>
        </p:nvSpPr>
        <p:spPr bwMode="auto">
          <a:xfrm>
            <a:off x="1187450" y="4872038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8" name="Line 18"/>
          <p:cNvSpPr>
            <a:spLocks noChangeShapeType="1"/>
          </p:cNvSpPr>
          <p:nvPr/>
        </p:nvSpPr>
        <p:spPr bwMode="auto">
          <a:xfrm flipV="1">
            <a:off x="1187450" y="34290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469" name="Oval 19"/>
          <p:cNvSpPr>
            <a:spLocks noChangeArrowheads="1"/>
          </p:cNvSpPr>
          <p:nvPr/>
        </p:nvSpPr>
        <p:spPr bwMode="auto">
          <a:xfrm>
            <a:off x="684213" y="2854325"/>
            <a:ext cx="647700" cy="5048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6836" name="AutoShape 20"/>
          <p:cNvSpPr>
            <a:spLocks noChangeArrowheads="1"/>
          </p:cNvSpPr>
          <p:nvPr/>
        </p:nvSpPr>
        <p:spPr bwMode="auto">
          <a:xfrm>
            <a:off x="179388" y="1341438"/>
            <a:ext cx="2952750" cy="1008062"/>
          </a:xfrm>
          <a:prstGeom prst="wedgeRectCallout">
            <a:avLst>
              <a:gd name="adj1" fmla="val -15269"/>
              <a:gd name="adj2" fmla="val 126222"/>
            </a:avLst>
          </a:prstGeom>
          <a:solidFill>
            <a:schemeClr val="tx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600" b="1">
                <a:solidFill>
                  <a:srgbClr val="FF0000"/>
                </a:solidFill>
              </a:rPr>
              <a:t>Nimm Deine Forderung zurück!</a:t>
            </a:r>
          </a:p>
        </p:txBody>
      </p:sp>
      <p:sp>
        <p:nvSpPr>
          <p:cNvPr id="546837" name="AutoShape 21"/>
          <p:cNvSpPr>
            <a:spLocks noChangeArrowheads="1"/>
          </p:cNvSpPr>
          <p:nvPr/>
        </p:nvSpPr>
        <p:spPr bwMode="auto">
          <a:xfrm>
            <a:off x="3348038" y="857250"/>
            <a:ext cx="2447925" cy="1643063"/>
          </a:xfrm>
          <a:prstGeom prst="cloudCallout">
            <a:avLst>
              <a:gd name="adj1" fmla="val -6421"/>
              <a:gd name="adj2" fmla="val 81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/>
              <a:t>Sie versteht mich nicht</a:t>
            </a:r>
          </a:p>
        </p:txBody>
      </p:sp>
      <p:sp>
        <p:nvSpPr>
          <p:cNvPr id="546838" name="AutoShape 22"/>
          <p:cNvSpPr>
            <a:spLocks noChangeArrowheads="1"/>
          </p:cNvSpPr>
          <p:nvPr/>
        </p:nvSpPr>
        <p:spPr bwMode="auto">
          <a:xfrm>
            <a:off x="5435600" y="3644900"/>
            <a:ext cx="649288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6839" name="Oval 23"/>
          <p:cNvSpPr>
            <a:spLocks noChangeArrowheads="1"/>
          </p:cNvSpPr>
          <p:nvPr/>
        </p:nvSpPr>
        <p:spPr bwMode="auto">
          <a:xfrm>
            <a:off x="7237413" y="2708275"/>
            <a:ext cx="647700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6840" name="Line 24"/>
          <p:cNvSpPr>
            <a:spLocks noChangeShapeType="1"/>
          </p:cNvSpPr>
          <p:nvPr/>
        </p:nvSpPr>
        <p:spPr bwMode="auto">
          <a:xfrm>
            <a:off x="7596188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1" name="Line 25"/>
          <p:cNvSpPr>
            <a:spLocks noChangeShapeType="1"/>
          </p:cNvSpPr>
          <p:nvPr/>
        </p:nvSpPr>
        <p:spPr bwMode="auto">
          <a:xfrm flipH="1">
            <a:off x="7380288" y="3500438"/>
            <a:ext cx="215900" cy="4333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2" name="Line 26"/>
          <p:cNvSpPr>
            <a:spLocks noChangeShapeType="1"/>
          </p:cNvSpPr>
          <p:nvPr/>
        </p:nvSpPr>
        <p:spPr bwMode="auto">
          <a:xfrm>
            <a:off x="7596188" y="3500438"/>
            <a:ext cx="288925" cy="4333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3" name="Line 27"/>
          <p:cNvSpPr>
            <a:spLocks noChangeShapeType="1"/>
          </p:cNvSpPr>
          <p:nvPr/>
        </p:nvSpPr>
        <p:spPr bwMode="auto">
          <a:xfrm flipH="1">
            <a:off x="7235825" y="4003675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4" name="Line 28"/>
          <p:cNvSpPr>
            <a:spLocks noChangeShapeType="1"/>
          </p:cNvSpPr>
          <p:nvPr/>
        </p:nvSpPr>
        <p:spPr bwMode="auto">
          <a:xfrm flipH="1" flipV="1">
            <a:off x="7092950" y="47958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5" name="Line 29"/>
          <p:cNvSpPr>
            <a:spLocks noChangeShapeType="1"/>
          </p:cNvSpPr>
          <p:nvPr/>
        </p:nvSpPr>
        <p:spPr bwMode="auto">
          <a:xfrm>
            <a:off x="7596188" y="4003675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6" name="Line 30"/>
          <p:cNvSpPr>
            <a:spLocks noChangeShapeType="1"/>
          </p:cNvSpPr>
          <p:nvPr/>
        </p:nvSpPr>
        <p:spPr bwMode="auto">
          <a:xfrm flipV="1">
            <a:off x="7883525" y="47958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6847" name="Text Box 31"/>
          <p:cNvSpPr txBox="1">
            <a:spLocks noChangeArrowheads="1"/>
          </p:cNvSpPr>
          <p:nvPr/>
        </p:nvSpPr>
        <p:spPr bwMode="auto">
          <a:xfrm>
            <a:off x="6588125" y="1773238"/>
            <a:ext cx="1943100" cy="466725"/>
          </a:xfrm>
          <a:prstGeom prst="rect">
            <a:avLst/>
          </a:pr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</a:rPr>
              <a:t>KRÄNKUNG</a:t>
            </a:r>
          </a:p>
        </p:txBody>
      </p:sp>
      <p:sp>
        <p:nvSpPr>
          <p:cNvPr id="104482" name="Text Box 33"/>
          <p:cNvSpPr txBox="1">
            <a:spLocks noChangeArrowheads="1"/>
          </p:cNvSpPr>
          <p:nvPr/>
        </p:nvSpPr>
        <p:spPr bwMode="auto">
          <a:xfrm>
            <a:off x="2916238" y="537368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/>
              <a:t>Phase 2</a:t>
            </a:r>
          </a:p>
        </p:txBody>
      </p:sp>
      <p:sp>
        <p:nvSpPr>
          <p:cNvPr id="104483" name="Text Box 34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68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4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4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4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4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4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4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4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48" grpId="0" animBg="1"/>
      <p:bldP spid="546820" grpId="0" animBg="1"/>
      <p:bldP spid="546836" grpId="0" animBg="1"/>
      <p:bldP spid="546837" grpId="0" animBg="1"/>
      <p:bldP spid="546838" grpId="0" animBg="1"/>
      <p:bldP spid="546838" grpId="1" animBg="1"/>
      <p:bldP spid="546839" grpId="0" animBg="1"/>
      <p:bldP spid="546840" grpId="0" animBg="1"/>
      <p:bldP spid="546841" grpId="0" animBg="1"/>
      <p:bldP spid="546842" grpId="0" animBg="1"/>
      <p:bldP spid="546843" grpId="0" animBg="1"/>
      <p:bldP spid="546844" grpId="0" animBg="1"/>
      <p:bldP spid="546845" grpId="0" animBg="1"/>
      <p:bldP spid="546846" grpId="0" animBg="1"/>
      <p:bldP spid="54684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54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54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FA5555-08A8-49D1-9BE6-1E2E5BCB3094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(3)</a:t>
            </a:r>
          </a:p>
        </p:txBody>
      </p:sp>
      <p:sp>
        <p:nvSpPr>
          <p:cNvPr id="105478" name="Oval 5"/>
          <p:cNvSpPr>
            <a:spLocks noChangeArrowheads="1"/>
          </p:cNvSpPr>
          <p:nvPr/>
        </p:nvSpPr>
        <p:spPr bwMode="auto">
          <a:xfrm>
            <a:off x="2341563" y="2420938"/>
            <a:ext cx="647700" cy="5762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479" name="Line 6"/>
          <p:cNvSpPr>
            <a:spLocks noChangeShapeType="1"/>
          </p:cNvSpPr>
          <p:nvPr/>
        </p:nvSpPr>
        <p:spPr bwMode="auto">
          <a:xfrm>
            <a:off x="2700338" y="2997200"/>
            <a:ext cx="0" cy="7191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0" name="Line 7"/>
          <p:cNvSpPr>
            <a:spLocks noChangeShapeType="1"/>
          </p:cNvSpPr>
          <p:nvPr/>
        </p:nvSpPr>
        <p:spPr bwMode="auto">
          <a:xfrm flipH="1">
            <a:off x="2195513" y="3213100"/>
            <a:ext cx="50482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1" name="Line 8"/>
          <p:cNvSpPr>
            <a:spLocks noChangeShapeType="1"/>
          </p:cNvSpPr>
          <p:nvPr/>
        </p:nvSpPr>
        <p:spPr bwMode="auto">
          <a:xfrm flipV="1">
            <a:off x="2700338" y="2924175"/>
            <a:ext cx="576262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2" name="Line 9"/>
          <p:cNvSpPr>
            <a:spLocks noChangeShapeType="1"/>
          </p:cNvSpPr>
          <p:nvPr/>
        </p:nvSpPr>
        <p:spPr bwMode="auto">
          <a:xfrm flipH="1">
            <a:off x="2339975" y="3716338"/>
            <a:ext cx="360363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3" name="Line 10"/>
          <p:cNvSpPr>
            <a:spLocks noChangeShapeType="1"/>
          </p:cNvSpPr>
          <p:nvPr/>
        </p:nvSpPr>
        <p:spPr bwMode="auto">
          <a:xfrm flipH="1" flipV="1">
            <a:off x="2197100" y="4508500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4" name="Line 11"/>
          <p:cNvSpPr>
            <a:spLocks noChangeShapeType="1"/>
          </p:cNvSpPr>
          <p:nvPr/>
        </p:nvSpPr>
        <p:spPr bwMode="auto">
          <a:xfrm>
            <a:off x="2700338" y="3716338"/>
            <a:ext cx="287337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5" name="Line 12"/>
          <p:cNvSpPr>
            <a:spLocks noChangeShapeType="1"/>
          </p:cNvSpPr>
          <p:nvPr/>
        </p:nvSpPr>
        <p:spPr bwMode="auto">
          <a:xfrm flipV="1">
            <a:off x="2987675" y="4508500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6" name="AutoShape 13" descr="Diagonal weit nach oben"/>
          <p:cNvSpPr>
            <a:spLocks noChangeArrowheads="1"/>
          </p:cNvSpPr>
          <p:nvPr/>
        </p:nvSpPr>
        <p:spPr bwMode="auto">
          <a:xfrm>
            <a:off x="4643438" y="2997200"/>
            <a:ext cx="936625" cy="1154113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487" name="Line 14"/>
          <p:cNvSpPr>
            <a:spLocks noChangeShapeType="1"/>
          </p:cNvSpPr>
          <p:nvPr/>
        </p:nvSpPr>
        <p:spPr bwMode="auto">
          <a:xfrm flipH="1" flipV="1">
            <a:off x="4572000" y="2924175"/>
            <a:ext cx="431800" cy="3619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8" name="Line 15"/>
          <p:cNvSpPr>
            <a:spLocks noChangeShapeType="1"/>
          </p:cNvSpPr>
          <p:nvPr/>
        </p:nvSpPr>
        <p:spPr bwMode="auto">
          <a:xfrm>
            <a:off x="4932363" y="41513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89" name="Line 16"/>
          <p:cNvSpPr>
            <a:spLocks noChangeShapeType="1"/>
          </p:cNvSpPr>
          <p:nvPr/>
        </p:nvSpPr>
        <p:spPr bwMode="auto">
          <a:xfrm>
            <a:off x="4787900" y="4511675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0" name="Line 17"/>
          <p:cNvSpPr>
            <a:spLocks noChangeShapeType="1"/>
          </p:cNvSpPr>
          <p:nvPr/>
        </p:nvSpPr>
        <p:spPr bwMode="auto">
          <a:xfrm>
            <a:off x="5291138" y="41513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1" name="Line 18"/>
          <p:cNvSpPr>
            <a:spLocks noChangeShapeType="1"/>
          </p:cNvSpPr>
          <p:nvPr/>
        </p:nvSpPr>
        <p:spPr bwMode="auto">
          <a:xfrm>
            <a:off x="5291138" y="4511675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2" name="Line 19"/>
          <p:cNvSpPr>
            <a:spLocks noChangeShapeType="1"/>
          </p:cNvSpPr>
          <p:nvPr/>
        </p:nvSpPr>
        <p:spPr bwMode="auto">
          <a:xfrm>
            <a:off x="5291138" y="3355975"/>
            <a:ext cx="35877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3" name="Oval 20"/>
          <p:cNvSpPr>
            <a:spLocks noChangeArrowheads="1"/>
          </p:cNvSpPr>
          <p:nvPr/>
        </p:nvSpPr>
        <p:spPr bwMode="auto">
          <a:xfrm>
            <a:off x="4787900" y="2493963"/>
            <a:ext cx="647700" cy="504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0933" name="AutoShape 21"/>
          <p:cNvSpPr>
            <a:spLocks noChangeArrowheads="1"/>
          </p:cNvSpPr>
          <p:nvPr/>
        </p:nvSpPr>
        <p:spPr bwMode="auto">
          <a:xfrm>
            <a:off x="1763713" y="1341438"/>
            <a:ext cx="1944687" cy="863600"/>
          </a:xfrm>
          <a:prstGeom prst="wedgeRoundRectCallout">
            <a:avLst>
              <a:gd name="adj1" fmla="val -12287"/>
              <a:gd name="adj2" fmla="val 109009"/>
              <a:gd name="adj3" fmla="val 16667"/>
            </a:avLst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… erst du!!!!!</a:t>
            </a:r>
          </a:p>
        </p:txBody>
      </p:sp>
      <p:sp>
        <p:nvSpPr>
          <p:cNvPr id="550934" name="AutoShape 22"/>
          <p:cNvSpPr>
            <a:spLocks noChangeArrowheads="1"/>
          </p:cNvSpPr>
          <p:nvPr/>
        </p:nvSpPr>
        <p:spPr bwMode="auto">
          <a:xfrm>
            <a:off x="4932363" y="1412875"/>
            <a:ext cx="1871662" cy="936625"/>
          </a:xfrm>
          <a:prstGeom prst="wedgeRoundRectCallout">
            <a:avLst>
              <a:gd name="adj1" fmla="val -35579"/>
              <a:gd name="adj2" fmla="val 95593"/>
              <a:gd name="adj3" fmla="val 16667"/>
            </a:avLst>
          </a:prstGeom>
          <a:solidFill>
            <a:schemeClr val="tx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… nein,</a:t>
            </a:r>
          </a:p>
          <a:p>
            <a:pPr algn="ctr"/>
            <a:r>
              <a:rPr lang="de-DE" b="1">
                <a:solidFill>
                  <a:srgbClr val="FF0000"/>
                </a:solidFill>
              </a:rPr>
              <a:t>erst du!!!!</a:t>
            </a:r>
          </a:p>
        </p:txBody>
      </p:sp>
      <p:sp>
        <p:nvSpPr>
          <p:cNvPr id="550935" name="Text Box 23"/>
          <p:cNvSpPr txBox="1">
            <a:spLocks noChangeArrowheads="1"/>
          </p:cNvSpPr>
          <p:nvPr/>
        </p:nvSpPr>
        <p:spPr bwMode="auto">
          <a:xfrm>
            <a:off x="755650" y="4868863"/>
            <a:ext cx="770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/>
              <a:t>Etablierung einer ritualisierten </a:t>
            </a:r>
            <a:r>
              <a:rPr lang="de-DE" b="1" i="1" u="sng">
                <a:solidFill>
                  <a:srgbClr val="336600"/>
                </a:solidFill>
              </a:rPr>
              <a:t>Wiederholungsstruktur</a:t>
            </a:r>
            <a:r>
              <a:rPr lang="de-DE" b="1"/>
              <a:t> mit monotonem Anschluss: Zufall und Unerwartetes sind ausgeschlossen, deshalb auch der </a:t>
            </a:r>
            <a:r>
              <a:rPr lang="de-DE" b="1">
                <a:solidFill>
                  <a:srgbClr val="FF0000"/>
                </a:solidFill>
              </a:rPr>
              <a:t>Dialog</a:t>
            </a:r>
            <a:r>
              <a:rPr lang="de-DE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33" grpId="0" animBg="1"/>
      <p:bldP spid="550933" grpId="1" animBg="1"/>
      <p:bldP spid="550934" grpId="0" animBg="1"/>
      <p:bldP spid="550934" grpId="1" animBg="1"/>
      <p:bldP spid="5509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64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65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43885-5FEC-4334-8ADA-B68829B13A5F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661506" name="Rectangle 2"/>
          <p:cNvSpPr>
            <a:spLocks noChangeArrowheads="1"/>
          </p:cNvSpPr>
          <p:nvPr/>
        </p:nvSpPr>
        <p:spPr bwMode="auto">
          <a:xfrm>
            <a:off x="684213" y="1628775"/>
            <a:ext cx="7772400" cy="44973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</a:pPr>
            <a:r>
              <a:rPr lang="de-DE" sz="2600" b="1" u="sng">
                <a:solidFill>
                  <a:srgbClr val="006600"/>
                </a:solidFill>
              </a:rPr>
              <a:t>These:</a:t>
            </a:r>
            <a:r>
              <a:rPr lang="de-DE" sz="2600"/>
              <a:t> Menschliche Probleme folgen der „Logik“ einer 	  konservativen </a:t>
            </a:r>
            <a:r>
              <a:rPr lang="de-DE" sz="2600" b="1">
                <a:solidFill>
                  <a:srgbClr val="CC3300"/>
                </a:solidFill>
              </a:rPr>
              <a:t>emotionalen Dynamik:</a:t>
            </a:r>
          </a:p>
          <a:p>
            <a:pPr marL="361950" indent="-361950">
              <a:spcBef>
                <a:spcPct val="20000"/>
              </a:spcBef>
              <a:buFontTx/>
              <a:buChar char="•"/>
            </a:pPr>
            <a:r>
              <a:rPr lang="de-DE" sz="2600"/>
              <a:t>Angesichts von </a:t>
            </a:r>
            <a:r>
              <a:rPr lang="de-DE" sz="2600" b="1">
                <a:solidFill>
                  <a:srgbClr val="CC3300"/>
                </a:solidFill>
              </a:rPr>
              <a:t>Ungewissheit</a:t>
            </a:r>
            <a:r>
              <a:rPr lang="de-DE" sz="2600">
                <a:solidFill>
                  <a:srgbClr val="CC3300"/>
                </a:solidFill>
              </a:rPr>
              <a:t> </a:t>
            </a:r>
            <a:r>
              <a:rPr lang="de-DE" sz="2600"/>
              <a:t>gilt es, lieber auszu-halten als eine Veränderung zu riskieren, die alles noch verschlimmern könnte (…Taube auf´m Dach!).</a:t>
            </a:r>
          </a:p>
          <a:p>
            <a:pPr marL="361950" indent="-361950">
              <a:spcBef>
                <a:spcPct val="20000"/>
              </a:spcBef>
              <a:buFontTx/>
              <a:buChar char="•"/>
            </a:pPr>
            <a:r>
              <a:rPr lang="de-DE" sz="2600"/>
              <a:t>Die notwendigen Veränderungen werden als </a:t>
            </a:r>
            <a:r>
              <a:rPr lang="de-DE" sz="2600" b="1">
                <a:solidFill>
                  <a:srgbClr val="CC3300"/>
                </a:solidFill>
              </a:rPr>
              <a:t>riskant</a:t>
            </a:r>
            <a:r>
              <a:rPr lang="de-DE" sz="2600"/>
              <a:t> erlebt und erfordern daher ein Wagnis.</a:t>
            </a:r>
          </a:p>
          <a:p>
            <a:pPr marL="361950" indent="-361950">
              <a:spcBef>
                <a:spcPct val="20000"/>
              </a:spcBef>
            </a:pPr>
            <a:r>
              <a:rPr lang="de-DE" sz="2600" b="1" u="sng">
                <a:solidFill>
                  <a:srgbClr val="006600"/>
                </a:solidFill>
              </a:rPr>
              <a:t>Also:</a:t>
            </a:r>
            <a:r>
              <a:rPr lang="de-DE" sz="2600"/>
              <a:t> Psychotherapie soll Bedingungen schaffen, die ein  	</a:t>
            </a:r>
            <a:r>
              <a:rPr lang="de-DE" sz="2600" b="1">
                <a:solidFill>
                  <a:srgbClr val="CC3300"/>
                </a:solidFill>
              </a:rPr>
              <a:t>Wagnis</a:t>
            </a:r>
            <a:r>
              <a:rPr lang="de-DE" sz="2600"/>
              <a:t> begünstigen und so auch einen </a:t>
            </a:r>
            <a:r>
              <a:rPr lang="de-DE" sz="2600" b="1">
                <a:solidFill>
                  <a:srgbClr val="CC3300"/>
                </a:solidFill>
              </a:rPr>
              <a:t>Wechsel 	der Präferenzen</a:t>
            </a:r>
            <a:r>
              <a:rPr lang="de-DE" sz="2600" b="1">
                <a:solidFill>
                  <a:schemeClr val="tx2"/>
                </a:solidFill>
              </a:rPr>
              <a:t> </a:t>
            </a:r>
            <a:r>
              <a:rPr lang="de-DE" sz="2600" b="1" i="1">
                <a:solidFill>
                  <a:srgbClr val="006600"/>
                </a:solidFill>
              </a:rPr>
              <a:t>(</a:t>
            </a:r>
            <a:r>
              <a:rPr lang="de-DE" sz="2600" b="1">
                <a:solidFill>
                  <a:srgbClr val="006600"/>
                </a:solidFill>
                <a:sym typeface="Symbol" pitchFamily="18" charset="2"/>
              </a:rPr>
              <a:t></a:t>
            </a:r>
            <a:r>
              <a:rPr lang="de-DE" sz="2600" b="1" i="1">
                <a:solidFill>
                  <a:srgbClr val="006600"/>
                </a:solidFill>
                <a:sym typeface="Symbol" pitchFamily="18" charset="2"/>
              </a:rPr>
              <a:t> mehr-vom-anderen)</a:t>
            </a:r>
            <a:r>
              <a:rPr lang="de-DE" sz="2600" i="1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06502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066800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Problementstehung und  -veränderung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75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75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2C880E-C690-406A-B267-4F8678001117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5" name="Textfeld 4"/>
          <p:cNvSpPr txBox="1"/>
          <p:nvPr/>
        </p:nvSpPr>
        <p:spPr>
          <a:xfrm>
            <a:off x="1285875" y="3105150"/>
            <a:ext cx="65008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Veränderungskonzept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854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85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FF297-040A-4B07-9545-BACB5AA951A0}" type="slidenum">
              <a:rPr lang="de-DE" smtClean="0"/>
              <a:pPr/>
              <a:t>98</a:t>
            </a:fld>
            <a:endParaRPr lang="de-DE" smtClean="0"/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267200"/>
          </a:xfrm>
          <a:solidFill>
            <a:srgbClr val="CCFF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defRPr/>
            </a:pPr>
            <a:r>
              <a:rPr lang="de-DE" sz="3000" dirty="0" smtClean="0">
                <a:solidFill>
                  <a:srgbClr val="333399"/>
                </a:solidFill>
              </a:rPr>
              <a:t>Systemische Therapie versteht sich als Beitrag zur Herstellung eines für die Selbstveränderung günstigen Rahmens.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rgbClr val="333399"/>
                </a:solidFill>
              </a:rPr>
              <a:t>Durch Förderung von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C3300"/>
                </a:solidFill>
              </a:rPr>
              <a:t>Vertrauen</a:t>
            </a:r>
            <a:r>
              <a:rPr lang="de-DE" dirty="0" smtClean="0"/>
              <a:t> im Rahmen</a:t>
            </a:r>
            <a:r>
              <a:rPr lang="de-DE" dirty="0" smtClean="0">
                <a:solidFill>
                  <a:srgbClr val="333399"/>
                </a:solidFill>
              </a:rPr>
              <a:t> einer stabilen therapeutischen Beziehung und</a:t>
            </a:r>
            <a:r>
              <a:rPr lang="de-DE" dirty="0" smtClean="0"/>
              <a:t>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durch Anregung zu einem </a:t>
            </a:r>
            <a:r>
              <a:rPr lang="de-DE" dirty="0" smtClean="0">
                <a:solidFill>
                  <a:srgbClr val="CC3300"/>
                </a:solidFill>
              </a:rPr>
              <a:t>„Wechsel der Präferenzen“.</a:t>
            </a:r>
          </a:p>
          <a:p>
            <a:pPr>
              <a:lnSpc>
                <a:spcPct val="160000"/>
              </a:lnSpc>
              <a:buFont typeface="Symbol" pitchFamily="18" charset="2"/>
              <a:buChar char="Þ"/>
              <a:defRPr/>
            </a:pPr>
            <a:r>
              <a:rPr lang="de-DE" sz="2800" dirty="0" smtClean="0">
                <a:solidFill>
                  <a:srgbClr val="333399"/>
                </a:solidFill>
              </a:rPr>
              <a:t>  Sie versteht sich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800080"/>
                </a:solidFill>
              </a:rPr>
              <a:t>nicht als kausales Verändern</a:t>
            </a:r>
            <a:r>
              <a:rPr lang="de-DE" sz="2800" dirty="0" smtClean="0">
                <a:solidFill>
                  <a:srgbClr val="FFCC66"/>
                </a:solidFill>
              </a:rPr>
              <a:t>.</a:t>
            </a:r>
            <a:endParaRPr lang="de-DE" sz="2800" dirty="0" smtClean="0"/>
          </a:p>
          <a:p>
            <a:pPr>
              <a:defRPr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15000" cy="990600"/>
          </a:xfrm>
          <a:solidFill>
            <a:schemeClr val="tx1"/>
          </a:solidFill>
        </p:spPr>
        <p:txBody>
          <a:bodyPr/>
          <a:lstStyle/>
          <a:p>
            <a:r>
              <a:rPr lang="de-DE" sz="3600" smtClean="0">
                <a:solidFill>
                  <a:srgbClr val="C00000"/>
                </a:solidFill>
              </a:rPr>
              <a:t>Veränderungskonzept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Frühjahr 2013</a:t>
            </a:r>
          </a:p>
        </p:txBody>
      </p:sp>
      <p:sp>
        <p:nvSpPr>
          <p:cNvPr id="1095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075C2-67B0-4A6F-A60A-29C80648CDAC}" type="slidenum">
              <a:rPr lang="de-DE" smtClean="0"/>
              <a:pPr/>
              <a:t>99</a:t>
            </a:fld>
            <a:endParaRPr lang="de-DE" smtClean="0"/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1676400" y="228600"/>
            <a:ext cx="5715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C3300"/>
                </a:solidFill>
              </a:rPr>
              <a:t>Veränderungsziele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7488238" cy="412115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i="1">
                <a:solidFill>
                  <a:srgbClr val="336600"/>
                </a:solidFill>
              </a:rPr>
              <a:t>Individualtherapie</a:t>
            </a:r>
            <a:r>
              <a:rPr lang="de-DE" sz="3200"/>
              <a:t> zielt auf die Auflösung psychischer Systeme (psychische Probleme)</a:t>
            </a:r>
          </a:p>
          <a:p>
            <a:pPr>
              <a:spcBef>
                <a:spcPct val="50000"/>
              </a:spcBef>
            </a:pPr>
            <a:r>
              <a:rPr lang="de-DE" sz="3200" i="1">
                <a:solidFill>
                  <a:srgbClr val="336600"/>
                </a:solidFill>
              </a:rPr>
              <a:t>Systemtherapie</a:t>
            </a:r>
            <a:r>
              <a:rPr lang="de-DE" sz="3200"/>
              <a:t> zielt auf die Auflösung interaktioneller Systeme (Problemsysteme)</a:t>
            </a:r>
          </a:p>
          <a:p>
            <a:pPr>
              <a:spcBef>
                <a:spcPct val="50000"/>
              </a:spcBef>
            </a:pPr>
            <a:endParaRPr lang="de-DE"/>
          </a:p>
          <a:p>
            <a:pPr lvl="1">
              <a:spcBef>
                <a:spcPct val="50000"/>
              </a:spcBef>
            </a:pPr>
            <a:r>
              <a:rPr lang="de-DE"/>
              <a:t>Dabei heißt „Auflösung“ := </a:t>
            </a:r>
          </a:p>
          <a:p>
            <a:pPr lvl="1"/>
            <a:r>
              <a:rPr lang="de-DE"/>
              <a:t>Beendigung der Prozesse, die intrapsychisch oder interaktionell ein Problem reproduzieren.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5342</Words>
  <Application>Microsoft Office PowerPoint</Application>
  <PresentationFormat>Bildschirmpräsentation (4:3)</PresentationFormat>
  <Paragraphs>1415</Paragraphs>
  <Slides>133</Slides>
  <Notes>90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133</vt:i4>
      </vt:variant>
    </vt:vector>
  </HeadingPairs>
  <TitlesOfParts>
    <vt:vector size="139" baseType="lpstr">
      <vt:lpstr>Standarddesign</vt:lpstr>
      <vt:lpstr>Document</vt:lpstr>
      <vt:lpstr>Drawing</vt:lpstr>
      <vt:lpstr>Dokument</vt:lpstr>
      <vt:lpstr>Zeichnung</vt:lpstr>
      <vt:lpstr>Chart</vt:lpstr>
      <vt:lpstr>Systemische Therapie Grundlagen - Klinische Theorie - Praxis</vt:lpstr>
      <vt:lpstr>Systemische Therapie: Überblick</vt:lpstr>
      <vt:lpstr>Folie 3</vt:lpstr>
      <vt:lpstr>Folie 4</vt:lpstr>
      <vt:lpstr>Systemische Therapie Ergänzende Literaturhinweise</vt:lpstr>
      <vt:lpstr>Folie 6</vt:lpstr>
      <vt:lpstr>Folie 7</vt:lpstr>
      <vt:lpstr>Folie 8</vt:lpstr>
      <vt:lpstr>Folie 9</vt:lpstr>
      <vt:lpstr>Folie 10</vt:lpstr>
      <vt:lpstr>Folie 11</vt:lpstr>
      <vt:lpstr>Ausdifferenzierungen der  Systemischen Therapie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 Systemisches Denken  - das systemische Prinzip -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Grundlagen systemischer Therapie:  Kommunikation I  &lt;nach Niklas Luhmann&gt;</vt:lpstr>
      <vt:lpstr>Folie 43</vt:lpstr>
      <vt:lpstr>Kommunikation: Problem doppelter Kontingenz I</vt:lpstr>
      <vt:lpstr>Folie 45</vt:lpstr>
      <vt:lpstr>Folie 46</vt:lpstr>
      <vt:lpstr>Folie 47</vt:lpstr>
      <vt:lpstr>Grundlagen systemischer Therapie:  Kommunikation II  &lt;nach Niklas Luhmann&gt;</vt:lpstr>
      <vt:lpstr>Folie 49</vt:lpstr>
      <vt:lpstr>Folie 50</vt:lpstr>
      <vt:lpstr>Folie 51</vt:lpstr>
      <vt:lpstr>Grundlagen systemischer Therapie:  Das soziale System I  &lt;n. Niklas Luhmann&gt;</vt:lpstr>
      <vt:lpstr>Grundlagen systemischer Therapie:  Das soziale System II  &lt;n. Niklas Luhmann&gt;</vt:lpstr>
      <vt:lpstr>Folie 54</vt:lpstr>
      <vt:lpstr>Folie 55</vt:lpstr>
      <vt:lpstr>Folie 56</vt:lpstr>
      <vt:lpstr>Folie 57</vt:lpstr>
      <vt:lpstr>Folie 58</vt:lpstr>
      <vt:lpstr>Das Mitglied-Konzept:  Vorteile für die klinische Theorie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Konzepte systemischer Therapie:  Das Therapeutendilemma II</vt:lpstr>
      <vt:lpstr>Konzepte systemischer Therapie:  Das Therapeutendilemma II</vt:lpstr>
      <vt:lpstr>Folie 85</vt:lpstr>
      <vt:lpstr>Folie 86</vt:lpstr>
      <vt:lpstr>Vom Problem   zum Anliegen      zum Auftrag        und Vertrag</vt:lpstr>
      <vt:lpstr>Folie 88</vt:lpstr>
      <vt:lpstr>Folie 89</vt:lpstr>
      <vt:lpstr>Folie 90</vt:lpstr>
      <vt:lpstr>Folie 91</vt:lpstr>
      <vt:lpstr>Folie 92</vt:lpstr>
      <vt:lpstr>Folie 93</vt:lpstr>
      <vt:lpstr>Folie 94</vt:lpstr>
      <vt:lpstr>Folie 95</vt:lpstr>
      <vt:lpstr>Folie 96</vt:lpstr>
      <vt:lpstr>Folie 97</vt:lpstr>
      <vt:lpstr>Veränderungskonzept</vt:lpstr>
      <vt:lpstr>Folie 99</vt:lpstr>
      <vt:lpstr>Folie 100</vt:lpstr>
      <vt:lpstr>Veränderungskonzept ein Beispiel</vt:lpstr>
      <vt:lpstr>Folie 102</vt:lpstr>
      <vt:lpstr>Folie 103</vt:lpstr>
      <vt:lpstr>Folie 104</vt:lpstr>
      <vt:lpstr>Folie 105</vt:lpstr>
      <vt:lpstr>Folie 106</vt:lpstr>
      <vt:lpstr>Folie 107</vt:lpstr>
      <vt:lpstr>„Überlebensdiagnostik“</vt:lpstr>
      <vt:lpstr>Leitmotive systemischer Therapie:  Nutzen, Schönheit, Respekt I</vt:lpstr>
      <vt:lpstr>Folie 110</vt:lpstr>
      <vt:lpstr>Folie 111</vt:lpstr>
      <vt:lpstr>Folie 112</vt:lpstr>
      <vt:lpstr>Techniken</vt:lpstr>
      <vt:lpstr>Folie 114</vt:lpstr>
      <vt:lpstr>Folie 115</vt:lpstr>
      <vt:lpstr>Folie 116</vt:lpstr>
      <vt:lpstr>Folie 117</vt:lpstr>
      <vt:lpstr>Folie 118</vt:lpstr>
      <vt:lpstr>(Klinische) Hilfssysteme Grundarten</vt:lpstr>
      <vt:lpstr>Folie 120</vt:lpstr>
      <vt:lpstr>Folie 121</vt:lpstr>
      <vt:lpstr>Folie 122</vt:lpstr>
      <vt:lpstr>Folie 123</vt:lpstr>
      <vt:lpstr>E n d e</vt:lpstr>
      <vt:lpstr>Folie 125</vt:lpstr>
      <vt:lpstr>Folie 126</vt:lpstr>
      <vt:lpstr>Gehirn und Nervensystem &lt; nach G. Roth 2004 &gt;</vt:lpstr>
      <vt:lpstr>Neuropsychotherapie?</vt:lpstr>
      <vt:lpstr>Folie 129</vt:lpstr>
      <vt:lpstr>Psychotherapieforschung Einflussfaktoren auf Psychotherapie-Outcome</vt:lpstr>
      <vt:lpstr> </vt:lpstr>
      <vt:lpstr>Folie 132</vt:lpstr>
      <vt:lpstr>Psychotherapieforschung - Einflussfaktoren auf Outcome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bedeutet „Systemtherapie“?</dc:title>
  <dc:creator>Kurt Ludewig</dc:creator>
  <cp:lastModifiedBy>Kurt Ludewig</cp:lastModifiedBy>
  <cp:revision>315</cp:revision>
  <dcterms:created xsi:type="dcterms:W3CDTF">2002-08-14T11:13:59Z</dcterms:created>
  <dcterms:modified xsi:type="dcterms:W3CDTF">2013-11-12T10:28:58Z</dcterms:modified>
</cp:coreProperties>
</file>