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8"/>
  </p:notesMasterIdLst>
  <p:sldIdLst>
    <p:sldId id="332" r:id="rId2"/>
    <p:sldId id="258" r:id="rId3"/>
    <p:sldId id="346" r:id="rId4"/>
    <p:sldId id="261" r:id="rId5"/>
    <p:sldId id="272" r:id="rId6"/>
    <p:sldId id="274" r:id="rId7"/>
    <p:sldId id="275" r:id="rId8"/>
    <p:sldId id="341" r:id="rId9"/>
    <p:sldId id="279" r:id="rId10"/>
    <p:sldId id="281" r:id="rId11"/>
    <p:sldId id="284" r:id="rId12"/>
    <p:sldId id="285" r:id="rId13"/>
    <p:sldId id="286" r:id="rId14"/>
    <p:sldId id="287" r:id="rId15"/>
    <p:sldId id="288" r:id="rId16"/>
    <p:sldId id="342" r:id="rId17"/>
    <p:sldId id="289" r:id="rId18"/>
    <p:sldId id="290" r:id="rId19"/>
    <p:sldId id="339" r:id="rId20"/>
    <p:sldId id="291" r:id="rId21"/>
    <p:sldId id="292" r:id="rId22"/>
    <p:sldId id="293" r:id="rId23"/>
    <p:sldId id="294" r:id="rId24"/>
    <p:sldId id="347" r:id="rId25"/>
    <p:sldId id="298" r:id="rId26"/>
    <p:sldId id="334" r:id="rId27"/>
    <p:sldId id="299" r:id="rId28"/>
    <p:sldId id="300" r:id="rId29"/>
    <p:sldId id="335" r:id="rId30"/>
    <p:sldId id="337" r:id="rId31"/>
    <p:sldId id="301" r:id="rId32"/>
    <p:sldId id="302" r:id="rId33"/>
    <p:sldId id="348" r:id="rId34"/>
    <p:sldId id="349" r:id="rId35"/>
    <p:sldId id="350" r:id="rId36"/>
    <p:sldId id="303" r:id="rId37"/>
    <p:sldId id="306" r:id="rId38"/>
    <p:sldId id="351" r:id="rId39"/>
    <p:sldId id="352" r:id="rId40"/>
    <p:sldId id="345" r:id="rId41"/>
    <p:sldId id="311" r:id="rId42"/>
    <p:sldId id="315" r:id="rId43"/>
    <p:sldId id="318" r:id="rId44"/>
    <p:sldId id="319" r:id="rId45"/>
    <p:sldId id="330" r:id="rId46"/>
    <p:sldId id="331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BABABA"/>
    <a:srgbClr val="FFCCF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1" autoAdjust="0"/>
  </p:normalViewPr>
  <p:slideViewPr>
    <p:cSldViewPr>
      <p:cViewPr>
        <p:scale>
          <a:sx n="80" d="100"/>
          <a:sy n="80" d="100"/>
        </p:scale>
        <p:origin x="-762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5D7F30-46B6-4140-9DB0-148B4767AB8C}" type="doc">
      <dgm:prSet loTypeId="urn:microsoft.com/office/officeart/2005/8/layout/chart3" loCatId="cycle" qsTypeId="urn:microsoft.com/office/officeart/2005/8/quickstyle/simple4" qsCatId="simple" csTypeId="urn:microsoft.com/office/officeart/2005/8/colors/accent1_2" csCatId="accent1" phldr="1"/>
      <dgm:spPr/>
    </dgm:pt>
    <dgm:pt modelId="{4B899CBF-3B06-4923-937C-78783D68C5DF}">
      <dgm:prSet phldrT="[Text]"/>
      <dgm:spPr/>
      <dgm:t>
        <a:bodyPr/>
        <a:lstStyle/>
        <a:p>
          <a:r>
            <a:rPr lang="de-DE" b="1" dirty="0" smtClean="0"/>
            <a:t>Somatische Aspekte</a:t>
          </a:r>
          <a:endParaRPr lang="de-DE" b="1" dirty="0"/>
        </a:p>
      </dgm:t>
    </dgm:pt>
    <dgm:pt modelId="{44C1917A-2C30-45E5-82BA-D64EFE167F1C}" type="parTrans" cxnId="{5EC5216F-BAA9-48ED-B425-60045E143C94}">
      <dgm:prSet/>
      <dgm:spPr/>
      <dgm:t>
        <a:bodyPr/>
        <a:lstStyle/>
        <a:p>
          <a:endParaRPr lang="de-DE"/>
        </a:p>
      </dgm:t>
    </dgm:pt>
    <dgm:pt modelId="{034A1914-6638-4591-A6D9-40F3D9710344}" type="sibTrans" cxnId="{5EC5216F-BAA9-48ED-B425-60045E143C94}">
      <dgm:prSet/>
      <dgm:spPr/>
      <dgm:t>
        <a:bodyPr/>
        <a:lstStyle/>
        <a:p>
          <a:endParaRPr lang="de-DE"/>
        </a:p>
      </dgm:t>
    </dgm:pt>
    <dgm:pt modelId="{49A8CF89-61F2-48E3-BE34-A2AF9D7F0AFF}">
      <dgm:prSet phldrT="[Text]"/>
      <dgm:spPr/>
      <dgm:t>
        <a:bodyPr/>
        <a:lstStyle/>
        <a:p>
          <a:r>
            <a:rPr lang="de-DE" b="1" dirty="0" smtClean="0"/>
            <a:t>Interaktionelle Aspekte</a:t>
          </a:r>
          <a:endParaRPr lang="de-DE" b="1" dirty="0"/>
        </a:p>
      </dgm:t>
    </dgm:pt>
    <dgm:pt modelId="{AB7C6FDC-26BB-4D53-B82D-3ED7111947E0}" type="parTrans" cxnId="{49BED352-7CFC-4199-883E-943A203F6B66}">
      <dgm:prSet/>
      <dgm:spPr/>
      <dgm:t>
        <a:bodyPr/>
        <a:lstStyle/>
        <a:p>
          <a:endParaRPr lang="de-DE"/>
        </a:p>
      </dgm:t>
    </dgm:pt>
    <dgm:pt modelId="{701AD812-DABE-4382-974B-D0103AE41E07}" type="sibTrans" cxnId="{49BED352-7CFC-4199-883E-943A203F6B66}">
      <dgm:prSet/>
      <dgm:spPr/>
      <dgm:t>
        <a:bodyPr/>
        <a:lstStyle/>
        <a:p>
          <a:endParaRPr lang="de-DE"/>
        </a:p>
      </dgm:t>
    </dgm:pt>
    <dgm:pt modelId="{D43B363C-61F3-4A90-A888-870D4C027026}">
      <dgm:prSet phldrT="[Text]" custT="1"/>
      <dgm:spPr/>
      <dgm:t>
        <a:bodyPr/>
        <a:lstStyle/>
        <a:p>
          <a:r>
            <a:rPr lang="de-DE" sz="1600" b="1" dirty="0" smtClean="0"/>
            <a:t>Psychische Aspekte</a:t>
          </a:r>
          <a:endParaRPr lang="de-DE" sz="1600" b="1" dirty="0"/>
        </a:p>
      </dgm:t>
    </dgm:pt>
    <dgm:pt modelId="{7601973B-CAD9-4843-B910-C8519906A49F}" type="parTrans" cxnId="{F08E9B63-B0A1-4393-8819-DD5B1B89A7EA}">
      <dgm:prSet/>
      <dgm:spPr/>
      <dgm:t>
        <a:bodyPr/>
        <a:lstStyle/>
        <a:p>
          <a:endParaRPr lang="de-DE"/>
        </a:p>
      </dgm:t>
    </dgm:pt>
    <dgm:pt modelId="{0D1DB490-71DD-4145-9E7A-2C6346553C7D}" type="sibTrans" cxnId="{F08E9B63-B0A1-4393-8819-DD5B1B89A7EA}">
      <dgm:prSet/>
      <dgm:spPr/>
      <dgm:t>
        <a:bodyPr/>
        <a:lstStyle/>
        <a:p>
          <a:endParaRPr lang="de-DE"/>
        </a:p>
      </dgm:t>
    </dgm:pt>
    <dgm:pt modelId="{703DBF94-9EA1-4E33-876A-CC12E34F8C07}" type="pres">
      <dgm:prSet presAssocID="{9A5D7F30-46B6-4140-9DB0-148B4767AB8C}" presName="compositeShape" presStyleCnt="0">
        <dgm:presLayoutVars>
          <dgm:chMax val="7"/>
          <dgm:dir/>
          <dgm:resizeHandles val="exact"/>
        </dgm:presLayoutVars>
      </dgm:prSet>
      <dgm:spPr/>
    </dgm:pt>
    <dgm:pt modelId="{CDD5B79C-2D20-4186-BAE2-3C59A3F8E33B}" type="pres">
      <dgm:prSet presAssocID="{9A5D7F30-46B6-4140-9DB0-148B4767AB8C}" presName="wedge1" presStyleLbl="node1" presStyleIdx="0" presStyleCnt="3" custLinFactNeighborX="-2944" custLinFactNeighborY="37752"/>
      <dgm:spPr/>
      <dgm:t>
        <a:bodyPr/>
        <a:lstStyle/>
        <a:p>
          <a:endParaRPr lang="de-DE"/>
        </a:p>
      </dgm:t>
    </dgm:pt>
    <dgm:pt modelId="{D8C383C6-C51F-4FFC-9CB6-0A108E5385AE}" type="pres">
      <dgm:prSet presAssocID="{9A5D7F30-46B6-4140-9DB0-148B4767AB8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7FBCBD3-5785-4986-B9BD-04CAE985C94F}" type="pres">
      <dgm:prSet presAssocID="{9A5D7F30-46B6-4140-9DB0-148B4767AB8C}" presName="wedge2" presStyleLbl="node1" presStyleIdx="1" presStyleCnt="3" custLinFactNeighborX="2211" custLinFactNeighborY="36607"/>
      <dgm:spPr/>
      <dgm:t>
        <a:bodyPr/>
        <a:lstStyle/>
        <a:p>
          <a:endParaRPr lang="de-DE"/>
        </a:p>
      </dgm:t>
    </dgm:pt>
    <dgm:pt modelId="{78219185-BBA2-470E-A22D-20448835E1EA}" type="pres">
      <dgm:prSet presAssocID="{9A5D7F30-46B6-4140-9DB0-148B4767AB8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C5590DC-B08F-4642-8760-2FF38814EF0F}" type="pres">
      <dgm:prSet presAssocID="{9A5D7F30-46B6-4140-9DB0-148B4767AB8C}" presName="wedge3" presStyleLbl="node1" presStyleIdx="2" presStyleCnt="3" custScaleX="98532" custScaleY="98982" custLinFactNeighborX="-354" custLinFactNeighborY="34267"/>
      <dgm:spPr/>
      <dgm:t>
        <a:bodyPr/>
        <a:lstStyle/>
        <a:p>
          <a:endParaRPr lang="de-DE"/>
        </a:p>
      </dgm:t>
    </dgm:pt>
    <dgm:pt modelId="{18B2DB53-7635-4CE4-934A-8C1BE029AF90}" type="pres">
      <dgm:prSet presAssocID="{9A5D7F30-46B6-4140-9DB0-148B4767AB8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9BED352-7CFC-4199-883E-943A203F6B66}" srcId="{9A5D7F30-46B6-4140-9DB0-148B4767AB8C}" destId="{49A8CF89-61F2-48E3-BE34-A2AF9D7F0AFF}" srcOrd="1" destOrd="0" parTransId="{AB7C6FDC-26BB-4D53-B82D-3ED7111947E0}" sibTransId="{701AD812-DABE-4382-974B-D0103AE41E07}"/>
    <dgm:cxn modelId="{D2F22BD9-A2DF-4B9C-B7D1-2475387B84AC}" type="presOf" srcId="{49A8CF89-61F2-48E3-BE34-A2AF9D7F0AFF}" destId="{78219185-BBA2-470E-A22D-20448835E1EA}" srcOrd="1" destOrd="0" presId="urn:microsoft.com/office/officeart/2005/8/layout/chart3"/>
    <dgm:cxn modelId="{CA655879-FD3E-4D47-9847-C12EABD6C5BE}" type="presOf" srcId="{D43B363C-61F3-4A90-A888-870D4C027026}" destId="{1C5590DC-B08F-4642-8760-2FF38814EF0F}" srcOrd="0" destOrd="0" presId="urn:microsoft.com/office/officeart/2005/8/layout/chart3"/>
    <dgm:cxn modelId="{00908B71-47DF-40C9-9722-C108C8CB4474}" type="presOf" srcId="{49A8CF89-61F2-48E3-BE34-A2AF9D7F0AFF}" destId="{D7FBCBD3-5785-4986-B9BD-04CAE985C94F}" srcOrd="0" destOrd="0" presId="urn:microsoft.com/office/officeart/2005/8/layout/chart3"/>
    <dgm:cxn modelId="{1FAE5330-6D0A-46ED-9CCE-3D1214CCE37A}" type="presOf" srcId="{4B899CBF-3B06-4923-937C-78783D68C5DF}" destId="{CDD5B79C-2D20-4186-BAE2-3C59A3F8E33B}" srcOrd="0" destOrd="0" presId="urn:microsoft.com/office/officeart/2005/8/layout/chart3"/>
    <dgm:cxn modelId="{5EC5216F-BAA9-48ED-B425-60045E143C94}" srcId="{9A5D7F30-46B6-4140-9DB0-148B4767AB8C}" destId="{4B899CBF-3B06-4923-937C-78783D68C5DF}" srcOrd="0" destOrd="0" parTransId="{44C1917A-2C30-45E5-82BA-D64EFE167F1C}" sibTransId="{034A1914-6638-4591-A6D9-40F3D9710344}"/>
    <dgm:cxn modelId="{E932FCC8-70CC-43E4-A715-9C59A6B49C04}" type="presOf" srcId="{4B899CBF-3B06-4923-937C-78783D68C5DF}" destId="{D8C383C6-C51F-4FFC-9CB6-0A108E5385AE}" srcOrd="1" destOrd="0" presId="urn:microsoft.com/office/officeart/2005/8/layout/chart3"/>
    <dgm:cxn modelId="{289492F7-2242-4594-A0D3-0F364D7E7D1B}" type="presOf" srcId="{D43B363C-61F3-4A90-A888-870D4C027026}" destId="{18B2DB53-7635-4CE4-934A-8C1BE029AF90}" srcOrd="1" destOrd="0" presId="urn:microsoft.com/office/officeart/2005/8/layout/chart3"/>
    <dgm:cxn modelId="{46BBA00A-C0B2-4231-A187-06B9CA2037C5}" type="presOf" srcId="{9A5D7F30-46B6-4140-9DB0-148B4767AB8C}" destId="{703DBF94-9EA1-4E33-876A-CC12E34F8C07}" srcOrd="0" destOrd="0" presId="urn:microsoft.com/office/officeart/2005/8/layout/chart3"/>
    <dgm:cxn modelId="{F08E9B63-B0A1-4393-8819-DD5B1B89A7EA}" srcId="{9A5D7F30-46B6-4140-9DB0-148B4767AB8C}" destId="{D43B363C-61F3-4A90-A888-870D4C027026}" srcOrd="2" destOrd="0" parTransId="{7601973B-CAD9-4843-B910-C8519906A49F}" sibTransId="{0D1DB490-71DD-4145-9E7A-2C6346553C7D}"/>
    <dgm:cxn modelId="{CA2051FC-3E26-4456-ADD6-1BF3449BDC39}" type="presParOf" srcId="{703DBF94-9EA1-4E33-876A-CC12E34F8C07}" destId="{CDD5B79C-2D20-4186-BAE2-3C59A3F8E33B}" srcOrd="0" destOrd="0" presId="urn:microsoft.com/office/officeart/2005/8/layout/chart3"/>
    <dgm:cxn modelId="{F9677BB5-0A78-4E3F-B76E-C60F90A83844}" type="presParOf" srcId="{703DBF94-9EA1-4E33-876A-CC12E34F8C07}" destId="{D8C383C6-C51F-4FFC-9CB6-0A108E5385AE}" srcOrd="1" destOrd="0" presId="urn:microsoft.com/office/officeart/2005/8/layout/chart3"/>
    <dgm:cxn modelId="{B759F88F-CCDD-4A40-8234-BF1EE26EE3FA}" type="presParOf" srcId="{703DBF94-9EA1-4E33-876A-CC12E34F8C07}" destId="{D7FBCBD3-5785-4986-B9BD-04CAE985C94F}" srcOrd="2" destOrd="0" presId="urn:microsoft.com/office/officeart/2005/8/layout/chart3"/>
    <dgm:cxn modelId="{C2D3D722-C395-438E-90D7-9EAEC2E66E18}" type="presParOf" srcId="{703DBF94-9EA1-4E33-876A-CC12E34F8C07}" destId="{78219185-BBA2-470E-A22D-20448835E1EA}" srcOrd="3" destOrd="0" presId="urn:microsoft.com/office/officeart/2005/8/layout/chart3"/>
    <dgm:cxn modelId="{11F6D790-3F49-4117-8735-55E8A8E2B77C}" type="presParOf" srcId="{703DBF94-9EA1-4E33-876A-CC12E34F8C07}" destId="{1C5590DC-B08F-4642-8760-2FF38814EF0F}" srcOrd="4" destOrd="0" presId="urn:microsoft.com/office/officeart/2005/8/layout/chart3"/>
    <dgm:cxn modelId="{BC8144F2-DE09-4C76-B1D1-4D9297F74284}" type="presParOf" srcId="{703DBF94-9EA1-4E33-876A-CC12E34F8C07}" destId="{18B2DB53-7635-4CE4-934A-8C1BE029AF90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4826C41-54D2-4DF0-8487-5C41DBBD37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82CB17-0783-4490-939A-2F681F367C13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CA3A5-181A-41EB-AA26-CD9A5EC28783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A817C2-2A0C-4122-A631-590C4EC9F7B5}" type="slidenum">
              <a:rPr lang="de-DE" smtClean="0"/>
              <a:pPr/>
              <a:t>12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7EDBC-9765-4AEB-BA0C-D5A108F17D46}" type="slidenum">
              <a:rPr lang="de-DE" smtClean="0"/>
              <a:pPr/>
              <a:t>13</a:t>
            </a:fld>
            <a:endParaRPr lang="de-DE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E672E8-1453-4B03-8E1F-C929F706132F}" type="slidenum">
              <a:rPr lang="de-DE" smtClean="0"/>
              <a:pPr/>
              <a:t>14</a:t>
            </a:fld>
            <a:endParaRPr lang="de-DE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FDBB1F-F765-4ADE-B7CC-3D84BD1D5E1E}" type="slidenum">
              <a:rPr lang="de-DE" smtClean="0"/>
              <a:pPr/>
              <a:t>15</a:t>
            </a:fld>
            <a:endParaRPr lang="de-DE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A61FEF-F6D2-49AB-A832-BC9D08305843}" type="slidenum">
              <a:rPr lang="de-DE" smtClean="0"/>
              <a:pPr/>
              <a:t>17</a:t>
            </a:fld>
            <a:endParaRPr lang="de-DE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01AB09-F8BB-4DF4-A135-EB3EDE787AE5}" type="slidenum">
              <a:rPr lang="de-DE" smtClean="0"/>
              <a:pPr/>
              <a:t>18</a:t>
            </a:fld>
            <a:endParaRPr lang="de-DE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85D8CD-12CC-4FEF-8C8D-61A56634354E}" type="slidenum">
              <a:rPr lang="de-DE" smtClean="0"/>
              <a:pPr/>
              <a:t>20</a:t>
            </a:fld>
            <a:endParaRPr lang="de-DE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D4BFBC-A025-44D1-A048-2FB29683C75F}" type="slidenum">
              <a:rPr lang="de-DE" smtClean="0"/>
              <a:pPr/>
              <a:t>21</a:t>
            </a:fld>
            <a:endParaRPr lang="de-DE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7EB3E5-5169-4B8D-AA84-1355F08B5153}" type="slidenum">
              <a:rPr lang="de-DE" smtClean="0"/>
              <a:pPr/>
              <a:t>22</a:t>
            </a:fld>
            <a:endParaRPr lang="de-DE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495F46-309E-4B66-81BB-053870346A97}" type="slidenum">
              <a:rPr lang="de-DE" smtClean="0"/>
              <a:pPr/>
              <a:t>2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9C145-7064-432E-A2F5-BA95D39EB845}" type="slidenum">
              <a:rPr lang="de-DE" smtClean="0"/>
              <a:pPr/>
              <a:t>23</a:t>
            </a:fld>
            <a:endParaRPr lang="de-DE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F2A714-6C5F-4945-A4BB-0E38DF90EDFD}" type="slidenum">
              <a:rPr lang="de-DE" smtClean="0"/>
              <a:pPr/>
              <a:t>25</a:t>
            </a:fld>
            <a:endParaRPr lang="de-DE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6DC54-0A41-4AE4-ADAA-CDCE34FDA9D2}" type="slidenum">
              <a:rPr lang="de-DE" smtClean="0"/>
              <a:pPr/>
              <a:t>26</a:t>
            </a:fld>
            <a:endParaRPr lang="de-DE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542D26-ED72-49DE-91FB-030B3A917FB0}" type="slidenum">
              <a:rPr lang="de-DE" smtClean="0"/>
              <a:pPr/>
              <a:t>27</a:t>
            </a:fld>
            <a:endParaRPr lang="de-DE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E2999B-2352-4878-B432-F567EFF55715}" type="slidenum">
              <a:rPr lang="de-DE" smtClean="0"/>
              <a:pPr/>
              <a:t>28</a:t>
            </a:fld>
            <a:endParaRPr lang="de-DE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520D16-423B-4607-B0FE-52C9C3FB94AD}" type="slidenum">
              <a:rPr lang="de-DE" smtClean="0"/>
              <a:pPr/>
              <a:t>29</a:t>
            </a:fld>
            <a:endParaRPr lang="de-DE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EEDE09-4657-4FE4-A562-4ACD89782917}" type="slidenum">
              <a:rPr lang="de-DE" smtClean="0"/>
              <a:pPr/>
              <a:t>30</a:t>
            </a:fld>
            <a:endParaRPr lang="de-DE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E1C4F9-D933-4CC2-8850-9A0DC3F642BE}" type="slidenum">
              <a:rPr lang="de-DE" smtClean="0"/>
              <a:pPr/>
              <a:t>31</a:t>
            </a:fld>
            <a:endParaRPr lang="de-DE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F58609-6085-459B-8CE5-A193705FD97E}" type="slidenum">
              <a:rPr lang="de-DE" smtClean="0"/>
              <a:pPr/>
              <a:t>32</a:t>
            </a:fld>
            <a:endParaRPr lang="de-DE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78B19B-50B1-486A-A27A-9BB4342852B0}" type="slidenum">
              <a:rPr lang="de-DE" smtClean="0"/>
              <a:pPr/>
              <a:t>33</a:t>
            </a:fld>
            <a:endParaRPr lang="de-DE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731B55-65D8-4ECA-B43C-2A01E1E7F3FD}" type="slidenum">
              <a:rPr lang="de-DE" smtClean="0"/>
              <a:pPr/>
              <a:t>36</a:t>
            </a:fld>
            <a:endParaRPr lang="de-DE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8CC15C-8281-4062-B19A-A642746F010A}" type="slidenum">
              <a:rPr lang="de-DE" smtClean="0"/>
              <a:pPr/>
              <a:t>37</a:t>
            </a:fld>
            <a:endParaRPr lang="de-DE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AF3EB-43CA-4697-A755-8E54404FA39A}" type="slidenum">
              <a:rPr lang="de-DE" smtClean="0"/>
              <a:pPr/>
              <a:t>41</a:t>
            </a:fld>
            <a:endParaRPr lang="de-DE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A342AA-E9AE-43D2-966B-09ECDA589D15}" type="slidenum">
              <a:rPr lang="de-DE" smtClean="0"/>
              <a:pPr/>
              <a:t>42</a:t>
            </a:fld>
            <a:endParaRPr lang="de-DE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0F41FA-B577-4A7B-8140-C4B09151AD04}" type="slidenum">
              <a:rPr lang="de-DE" smtClean="0"/>
              <a:pPr/>
              <a:t>43</a:t>
            </a:fld>
            <a:endParaRPr lang="de-DE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7BE9F-D60B-4875-A6EC-8AE4C6FBA37F}" type="slidenum">
              <a:rPr lang="de-DE" smtClean="0"/>
              <a:pPr/>
              <a:t>44</a:t>
            </a:fld>
            <a:endParaRPr lang="de-DE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98C119-C8AB-46B8-AAFE-B18779006C3D}" type="slidenum">
              <a:rPr lang="de-DE" smtClean="0"/>
              <a:pPr/>
              <a:t>45</a:t>
            </a:fld>
            <a:endParaRPr lang="de-DE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931010-C8CD-480E-8EDA-8CFE1D3A5729}" type="slidenum">
              <a:rPr lang="de-DE" smtClean="0"/>
              <a:pPr/>
              <a:t>46</a:t>
            </a:fld>
            <a:endParaRPr lang="de-DE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B0BC6D-4771-4827-824F-17FE1DBA3A76}" type="slidenum">
              <a:rPr lang="de-DE" smtClean="0"/>
              <a:pPr/>
              <a:t>4</a:t>
            </a:fld>
            <a:endParaRPr lang="de-DE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14C459-57F7-4CF6-BF88-E3BCFA98FF9C}" type="slidenum">
              <a:rPr lang="de-DE" smtClean="0"/>
              <a:pPr/>
              <a:t>5</a:t>
            </a:fld>
            <a:endParaRPr lang="de-DE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05E0F8-DC4A-4ABF-AC9E-65CD97A0206D}" type="slidenum">
              <a:rPr lang="de-DE" smtClean="0"/>
              <a:pPr/>
              <a:t>6</a:t>
            </a:fld>
            <a:endParaRPr lang="de-DE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0749D0-97FF-49CA-8255-C31C78FAD7C7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53E7C2-811E-427B-9456-7038A3E07436}" type="slidenum">
              <a:rPr lang="de-DE" smtClean="0"/>
              <a:pPr/>
              <a:t>9</a:t>
            </a:fld>
            <a:endParaRPr lang="de-DE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7256F2-5445-4034-B677-DA9C77A0EF40}" type="slidenum">
              <a:rPr lang="de-DE" smtClean="0"/>
              <a:pPr/>
              <a:t>10</a:t>
            </a:fld>
            <a:endParaRPr lang="de-DE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A79A7-D55A-4080-8469-31F57943845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3BA14-C860-4446-8785-7317B7FE56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B2BDE-3201-4D5F-8E3B-61F368DD77C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42938" y="6357938"/>
            <a:ext cx="1314450" cy="323850"/>
          </a:xfrm>
        </p:spPr>
        <p:txBody>
          <a:bodyPr/>
          <a:lstStyle>
            <a:lvl1pPr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43250" y="6357938"/>
            <a:ext cx="2895600" cy="323850"/>
          </a:xfrm>
        </p:spPr>
        <p:txBody>
          <a:bodyPr/>
          <a:lstStyle>
            <a:lvl1pPr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Dr. K. </a:t>
            </a:r>
            <a:r>
              <a:rPr lang="en-US" err="1"/>
              <a:t>Ludewig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9563" y="6357938"/>
            <a:ext cx="528637" cy="323850"/>
          </a:xfrm>
        </p:spPr>
        <p:txBody>
          <a:bodyPr/>
          <a:lstStyle>
            <a:lvl1pPr>
              <a:defRPr sz="12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453C11E-868F-4B51-863F-49F7864DDAD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95204-3D26-4CDE-915A-E844F83F677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6B94B-602B-43DE-966C-B4A1C80B82A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6CC34-47D4-41DE-A254-E1318859020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2685A-CD82-4A93-9207-DA806102C8F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714375" y="6357938"/>
            <a:ext cx="1171575" cy="323850"/>
          </a:xfrm>
        </p:spPr>
        <p:txBody>
          <a:bodyPr/>
          <a:lstStyle>
            <a:lvl1pPr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43250" y="6357938"/>
            <a:ext cx="2895600" cy="323850"/>
          </a:xfrm>
        </p:spPr>
        <p:txBody>
          <a:bodyPr/>
          <a:lstStyle>
            <a:lvl1pPr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Dr. K. </a:t>
            </a:r>
            <a:r>
              <a:rPr lang="en-US" err="1"/>
              <a:t>Ludewig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858125" y="6357938"/>
            <a:ext cx="600075" cy="323850"/>
          </a:xfrm>
        </p:spPr>
        <p:txBody>
          <a:bodyPr/>
          <a:lstStyle>
            <a:lvl1pPr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F930E313-80D1-410C-BB0D-186F8B589BF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82DDB-2520-44A9-AF33-6A4EBACD483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D967F-D934-4842-8A41-CA140737F77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>
            <a:alpha val="5215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Master-Titelformat zu bearbeiten.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Master-Textformat zu bearbeiten.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671DFD3-33E0-4F00-8D3F-E2E1A28CAF9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0" r:id="rId2"/>
    <p:sldLayoutId id="2147483702" r:id="rId3"/>
    <p:sldLayoutId id="2147483703" r:id="rId4"/>
    <p:sldLayoutId id="2147483704" r:id="rId5"/>
    <p:sldLayoutId id="2147483705" r:id="rId6"/>
    <p:sldLayoutId id="2147483711" r:id="rId7"/>
    <p:sldLayoutId id="2147483706" r:id="rId8"/>
    <p:sldLayoutId id="2147483707" r:id="rId9"/>
    <p:sldLayoutId id="2147483708" r:id="rId10"/>
    <p:sldLayoutId id="2147483709" r:id="rId11"/>
  </p:sldLayoutIdLst>
  <p:transition advClick="0"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924800" cy="2053208"/>
          </a:xfrm>
          <a:solidFill>
            <a:srgbClr val="FFFFFF"/>
          </a:solidFill>
          <a:ln w="0" cap="rnd">
            <a:solidFill>
              <a:schemeClr val="tx2"/>
            </a:solidFill>
            <a:prstDash val="sysDot"/>
          </a:ln>
        </p:spPr>
        <p:txBody>
          <a:bodyPr/>
          <a:lstStyle/>
          <a:p>
            <a:r>
              <a:rPr lang="de-DE" sz="3200" b="1" dirty="0" smtClean="0">
                <a:solidFill>
                  <a:srgbClr val="C00000"/>
                </a:solidFill>
              </a:rPr>
              <a:t>ADOLESZENZ – MAGERSUCHT</a:t>
            </a:r>
            <a:br>
              <a:rPr lang="de-DE" sz="3200" b="1" dirty="0" smtClean="0">
                <a:solidFill>
                  <a:srgbClr val="C00000"/>
                </a:solidFill>
              </a:rPr>
            </a:br>
            <a:r>
              <a:rPr lang="de-DE" sz="4000" b="1" dirty="0" smtClean="0">
                <a:solidFill>
                  <a:srgbClr val="C00000"/>
                </a:solidFill>
              </a:rPr>
              <a:t/>
            </a:r>
            <a:br>
              <a:rPr lang="de-DE" sz="4000" b="1" dirty="0" smtClean="0">
                <a:solidFill>
                  <a:srgbClr val="C00000"/>
                </a:solidFill>
              </a:rPr>
            </a:br>
            <a:r>
              <a:rPr lang="de-DE" sz="2400" b="1" dirty="0" smtClean="0">
                <a:solidFill>
                  <a:srgbClr val="002060"/>
                </a:solidFill>
              </a:rPr>
              <a:t>Ein </a:t>
            </a:r>
            <a:r>
              <a:rPr lang="de-DE" sz="2400" b="1" dirty="0" err="1" smtClean="0">
                <a:solidFill>
                  <a:srgbClr val="002060"/>
                </a:solidFill>
              </a:rPr>
              <a:t>trifokaler</a:t>
            </a:r>
            <a:r>
              <a:rPr lang="de-DE" sz="2400" b="1" dirty="0" smtClean="0">
                <a:solidFill>
                  <a:srgbClr val="002060"/>
                </a:solidFill>
              </a:rPr>
              <a:t> systemischer Ansatz </a:t>
            </a:r>
            <a:br>
              <a:rPr lang="de-DE" sz="2400" b="1" dirty="0" smtClean="0">
                <a:solidFill>
                  <a:srgbClr val="002060"/>
                </a:solidFill>
              </a:rPr>
            </a:br>
            <a:r>
              <a:rPr lang="de-DE" sz="2400" b="1" dirty="0" smtClean="0">
                <a:solidFill>
                  <a:srgbClr val="002060"/>
                </a:solidFill>
              </a:rPr>
              <a:t>für die Therapie im stationären Setting</a:t>
            </a:r>
            <a:endParaRPr lang="de-DE" sz="2400" dirty="0" smtClean="0">
              <a:solidFill>
                <a:srgbClr val="002060"/>
              </a:solidFill>
            </a:endParaRP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71750" y="5500688"/>
            <a:ext cx="3786188" cy="82867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de-DE" sz="2000" dirty="0" smtClean="0">
                <a:solidFill>
                  <a:schemeClr val="accent6">
                    <a:lumMod val="75000"/>
                  </a:schemeClr>
                </a:solidFill>
              </a:rPr>
              <a:t>Dr. Kurt Ludewig © </a:t>
            </a:r>
          </a:p>
          <a:p>
            <a:pPr>
              <a:lnSpc>
                <a:spcPct val="90000"/>
              </a:lnSpc>
              <a:defRPr/>
            </a:pPr>
            <a:r>
              <a:rPr lang="de-DE" sz="2000" smtClean="0">
                <a:solidFill>
                  <a:schemeClr val="accent6">
                    <a:lumMod val="75000"/>
                  </a:schemeClr>
                </a:solidFill>
              </a:rPr>
              <a:t>Münster</a:t>
            </a:r>
            <a:endParaRPr lang="de-DE" sz="2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30090-6D6D-4C8D-8043-4028270CE65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44196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smtClean="0"/>
              <a:t/>
            </a:r>
            <a:br>
              <a:rPr lang="de-DE" smtClean="0"/>
            </a:br>
            <a:r>
              <a:rPr lang="de-DE" smtClean="0">
                <a:solidFill>
                  <a:srgbClr val="C00000"/>
                </a:solidFill>
              </a:rPr>
              <a:t>Teil I</a:t>
            </a:r>
            <a:r>
              <a:rPr lang="de-DE" smtClean="0"/>
              <a:t/>
            </a:r>
            <a:br>
              <a:rPr lang="de-DE" smtClean="0"/>
            </a:br>
            <a:endParaRPr lang="de-DE" smtClean="0"/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1828800"/>
          </a:xfrm>
        </p:spPr>
        <p:txBody>
          <a:bodyPr/>
          <a:lstStyle/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de-DE" sz="4000" smtClean="0">
                <a:solidFill>
                  <a:srgbClr val="002060"/>
                </a:solidFill>
              </a:rPr>
              <a:t>Elemente für ein pragmatisch nützliches Verständnis</a:t>
            </a:r>
            <a:endParaRPr lang="de-DE" sz="18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85942-5694-459B-87A6-4CF25343DF5E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28600" y="1219200"/>
            <a:ext cx="8763000" cy="47085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tabLst>
                <a:tab pos="288925" algn="l"/>
              </a:tabLst>
            </a:pPr>
            <a:r>
              <a:rPr lang="de-DE">
                <a:solidFill>
                  <a:schemeClr val="accent2"/>
                </a:solidFill>
              </a:rPr>
              <a:t> 	Bindungen</a:t>
            </a:r>
            <a:r>
              <a:rPr lang="de-DE">
                <a:solidFill>
                  <a:srgbClr val="002060"/>
                </a:solidFill>
              </a:rPr>
              <a:t>: unüblich stark; man fühlt die Gefühle des anderen, 		denkt dessen Gedanken usw. </a:t>
            </a:r>
            <a:r>
              <a:rPr lang="de-DE">
                <a:solidFill>
                  <a:srgbClr val="002060"/>
                </a:solidFill>
                <a:sym typeface="Symbol" pitchFamily="18" charset="2"/>
              </a:rPr>
              <a:t></a:t>
            </a:r>
            <a:r>
              <a:rPr lang="de-DE">
                <a:solidFill>
                  <a:srgbClr val="002060"/>
                </a:solidFill>
              </a:rPr>
              <a:t> oft sozial isolierte Familien</a:t>
            </a:r>
          </a:p>
          <a:p>
            <a:pPr>
              <a:spcBef>
                <a:spcPct val="50000"/>
              </a:spcBef>
              <a:buFontTx/>
              <a:buChar char="•"/>
              <a:tabLst>
                <a:tab pos="288925" algn="l"/>
              </a:tabLst>
            </a:pPr>
            <a:r>
              <a:rPr lang="de-DE">
                <a:solidFill>
                  <a:schemeClr val="accent2"/>
                </a:solidFill>
              </a:rPr>
              <a:t> 	Individualität</a:t>
            </a:r>
            <a:r>
              <a:rPr lang="de-DE"/>
              <a:t> </a:t>
            </a:r>
            <a:r>
              <a:rPr lang="de-DE">
                <a:solidFill>
                  <a:srgbClr val="002060"/>
                </a:solidFill>
              </a:rPr>
              <a:t>ist wenig ausgeprägt, das Wir-Erlebnis global, diffus.</a:t>
            </a:r>
          </a:p>
          <a:p>
            <a:pPr>
              <a:spcBef>
                <a:spcPct val="50000"/>
              </a:spcBef>
              <a:buFontTx/>
              <a:buChar char="•"/>
              <a:tabLst>
                <a:tab pos="288925" algn="l"/>
              </a:tabLst>
            </a:pPr>
            <a:r>
              <a:rPr lang="de-DE">
                <a:solidFill>
                  <a:schemeClr val="accent2"/>
                </a:solidFill>
              </a:rPr>
              <a:t> 	Konflikte</a:t>
            </a:r>
            <a:r>
              <a:rPr lang="de-DE"/>
              <a:t> </a:t>
            </a:r>
            <a:r>
              <a:rPr lang="de-DE">
                <a:solidFill>
                  <a:srgbClr val="002060"/>
                </a:solidFill>
              </a:rPr>
              <a:t>und Versöhnung sind selten; Harmonie dominiert</a:t>
            </a:r>
          </a:p>
          <a:p>
            <a:pPr>
              <a:spcBef>
                <a:spcPct val="50000"/>
              </a:spcBef>
              <a:buFontTx/>
              <a:buChar char="•"/>
              <a:tabLst>
                <a:tab pos="288925" algn="l"/>
              </a:tabLst>
            </a:pPr>
            <a:r>
              <a:rPr lang="de-DE">
                <a:solidFill>
                  <a:schemeClr val="accent2"/>
                </a:solidFill>
              </a:rPr>
              <a:t> 	Ablösung</a:t>
            </a:r>
            <a:r>
              <a:rPr lang="de-DE"/>
              <a:t> </a:t>
            </a:r>
            <a:r>
              <a:rPr lang="de-DE">
                <a:solidFill>
                  <a:srgbClr val="002060"/>
                </a:solidFill>
              </a:rPr>
              <a:t>bevorstehende oder vollzogene Trennungen lösen 		Beunruhigung und</a:t>
            </a:r>
            <a:r>
              <a:rPr lang="de-DE"/>
              <a:t> </a:t>
            </a:r>
            <a:r>
              <a:rPr lang="de-DE" b="1">
                <a:solidFill>
                  <a:srgbClr val="C00000"/>
                </a:solidFill>
              </a:rPr>
              <a:t>Schuldgefühle</a:t>
            </a:r>
            <a:r>
              <a:rPr lang="de-DE"/>
              <a:t> </a:t>
            </a:r>
            <a:r>
              <a:rPr lang="de-DE">
                <a:solidFill>
                  <a:srgbClr val="002060"/>
                </a:solidFill>
              </a:rPr>
              <a:t>aus</a:t>
            </a:r>
          </a:p>
          <a:p>
            <a:pPr>
              <a:spcBef>
                <a:spcPct val="50000"/>
              </a:spcBef>
              <a:buFontTx/>
              <a:buChar char="•"/>
              <a:tabLst>
                <a:tab pos="288925" algn="l"/>
              </a:tabLst>
            </a:pPr>
            <a:r>
              <a:rPr lang="de-DE">
                <a:solidFill>
                  <a:schemeClr val="accent2"/>
                </a:solidFill>
              </a:rPr>
              <a:t> 	Nahrungsverweigerung</a:t>
            </a:r>
            <a:r>
              <a:rPr lang="de-DE"/>
              <a:t> </a:t>
            </a:r>
            <a:r>
              <a:rPr lang="de-DE">
                <a:solidFill>
                  <a:srgbClr val="002060"/>
                </a:solidFill>
              </a:rPr>
              <a:t>bündelt die Aufmerksamkeit und Kommu-	nikation der Familie, alles andere gerät in den Hintergrund.</a:t>
            </a:r>
          </a:p>
          <a:p>
            <a:pPr>
              <a:spcBef>
                <a:spcPct val="50000"/>
              </a:spcBef>
              <a:buFontTx/>
              <a:buChar char="•"/>
              <a:tabLst>
                <a:tab pos="288925" algn="l"/>
              </a:tabLst>
            </a:pPr>
            <a:r>
              <a:rPr lang="de-DE">
                <a:solidFill>
                  <a:schemeClr val="accent2"/>
                </a:solidFill>
              </a:rPr>
              <a:t> 	Dialoge</a:t>
            </a:r>
            <a:r>
              <a:rPr lang="de-DE">
                <a:solidFill>
                  <a:srgbClr val="002060"/>
                </a:solidFill>
              </a:rPr>
              <a:t>, die alternative Lösungen erarbeiten könnten, sind ungeübt 	oder blockiert.</a:t>
            </a:r>
            <a:endParaRPr lang="de-DE">
              <a:solidFill>
                <a:srgbClr val="002060"/>
              </a:solidFill>
              <a:latin typeface="Arial Standard" charset="0"/>
            </a:endParaRPr>
          </a:p>
        </p:txBody>
      </p:sp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1066800" y="228600"/>
            <a:ext cx="6553200" cy="685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solidFill>
                  <a:srgbClr val="C00000"/>
                </a:solidFill>
              </a:rPr>
              <a:t>Die Familien - Beobachtungen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BAA58-354E-4A30-956E-0ACA9731A9F9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23850" y="1412875"/>
            <a:ext cx="8380413" cy="44624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Ø"/>
              <a:tabLst>
                <a:tab pos="534988" algn="l"/>
              </a:tabLst>
            </a:pPr>
            <a:r>
              <a:rPr lang="de-DE" sz="2000">
                <a:solidFill>
                  <a:srgbClr val="002060"/>
                </a:solidFill>
                <a:latin typeface="Arial Standard" charset="0"/>
              </a:rPr>
              <a:t> Eine oft zufällig entstandene oder durch Diätreduktion herbeigeführte 	Abmagerung ruft in der Familie heftige Emotionen hervor und bindet 	alle um ein </a:t>
            </a:r>
            <a:r>
              <a:rPr lang="de-DE" sz="2000" b="1">
                <a:solidFill>
                  <a:schemeClr val="accent2"/>
                </a:solidFill>
                <a:latin typeface="Arial Standard" charset="0"/>
              </a:rPr>
              <a:t>unkontrollierbares Thema</a:t>
            </a:r>
            <a:r>
              <a:rPr lang="de-DE" sz="2000">
                <a:latin typeface="Arial Standard" charset="0"/>
              </a:rPr>
              <a:t>.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  <a:tabLst>
                <a:tab pos="534988" algn="l"/>
              </a:tabLst>
            </a:pPr>
            <a:r>
              <a:rPr lang="de-DE" sz="2000">
                <a:solidFill>
                  <a:srgbClr val="002060"/>
                </a:solidFill>
                <a:latin typeface="Arial Standard" charset="0"/>
              </a:rPr>
              <a:t> Dies verstärkt zunächst die Bindungen und mildert so die mit 	denTrennungsversuchen einhergehenden </a:t>
            </a:r>
            <a:r>
              <a:rPr lang="de-DE" sz="2000" b="1">
                <a:solidFill>
                  <a:schemeClr val="accent2"/>
                </a:solidFill>
                <a:latin typeface="Arial Standard" charset="0"/>
              </a:rPr>
              <a:t>Schuldgefühle</a:t>
            </a:r>
            <a:r>
              <a:rPr lang="de-DE" sz="2000">
                <a:latin typeface="Arial Standard" charset="0"/>
              </a:rPr>
              <a:t>.</a:t>
            </a:r>
            <a:endParaRPr lang="de-DE" sz="2000">
              <a:solidFill>
                <a:srgbClr val="002060"/>
              </a:solidFill>
              <a:latin typeface="Arial Standard" charset="0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Ø"/>
              <a:tabLst>
                <a:tab pos="534988" algn="l"/>
              </a:tabLst>
            </a:pPr>
            <a:r>
              <a:rPr lang="de-DE" sz="2000">
                <a:solidFill>
                  <a:srgbClr val="002060"/>
                </a:solidFill>
                <a:latin typeface="Arial Standard" charset="0"/>
              </a:rPr>
              <a:t> Die alarmierten Eltern greifen </a:t>
            </a:r>
            <a:r>
              <a:rPr lang="de-DE" sz="2000" b="1">
                <a:solidFill>
                  <a:schemeClr val="accent2"/>
                </a:solidFill>
                <a:latin typeface="Arial Standard" charset="0"/>
              </a:rPr>
              <a:t>kontrollierend</a:t>
            </a:r>
            <a:r>
              <a:rPr lang="de-DE" sz="2000">
                <a:latin typeface="Arial Standard" charset="0"/>
              </a:rPr>
              <a:t> </a:t>
            </a:r>
            <a:r>
              <a:rPr lang="de-DE" sz="2000">
                <a:solidFill>
                  <a:srgbClr val="002060"/>
                </a:solidFill>
                <a:latin typeface="Arial Standard" charset="0"/>
              </a:rPr>
              <a:t>ein und konsolidieren 	dabei die thematische Einengung unwillkürlich mit.</a:t>
            </a:r>
            <a:endParaRPr lang="de-DE" sz="2000" b="1">
              <a:solidFill>
                <a:srgbClr val="002060"/>
              </a:solidFill>
              <a:latin typeface="Arial Standard" charset="0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Ø"/>
              <a:tabLst>
                <a:tab pos="534988" algn="l"/>
              </a:tabLst>
            </a:pPr>
            <a:r>
              <a:rPr lang="de-DE" sz="2000" b="1">
                <a:solidFill>
                  <a:schemeClr val="accent2"/>
                </a:solidFill>
                <a:latin typeface="Arial Standard" charset="0"/>
              </a:rPr>
              <a:t> Konstanz:</a:t>
            </a:r>
            <a:r>
              <a:rPr lang="de-DE" sz="2000" b="1">
                <a:latin typeface="Arial Standard" charset="0"/>
              </a:rPr>
              <a:t> </a:t>
            </a:r>
            <a:r>
              <a:rPr lang="de-DE" sz="2000">
                <a:solidFill>
                  <a:srgbClr val="002060"/>
                </a:solidFill>
                <a:latin typeface="Arial Standard" charset="0"/>
              </a:rPr>
              <a:t>Gegenseitige Entwertungen und Anklagen, Wutausbrüche, 	Geschwisterstreitigkeiten und versuchte Abwendungen klingen 	meistens</a:t>
            </a:r>
            <a:r>
              <a:rPr lang="de-DE" sz="2000">
                <a:latin typeface="Arial Standard" charset="0"/>
              </a:rPr>
              <a:t> </a:t>
            </a:r>
            <a:r>
              <a:rPr lang="de-DE" sz="2000" b="1" u="sng">
                <a:solidFill>
                  <a:srgbClr val="FF0000"/>
                </a:solidFill>
                <a:latin typeface="Arial Standard" charset="0"/>
              </a:rPr>
              <a:t>ohne</a:t>
            </a:r>
            <a:r>
              <a:rPr lang="de-DE" sz="2000">
                <a:latin typeface="Arial Standard" charset="0"/>
              </a:rPr>
              <a:t> </a:t>
            </a:r>
            <a:r>
              <a:rPr lang="de-DE" sz="2000">
                <a:solidFill>
                  <a:srgbClr val="002060"/>
                </a:solidFill>
                <a:latin typeface="Arial Standard" charset="0"/>
              </a:rPr>
              <a:t>anhaltende Veränderungen wieder ab</a:t>
            </a:r>
            <a:r>
              <a:rPr lang="de-DE">
                <a:solidFill>
                  <a:srgbClr val="002060"/>
                </a:solidFill>
                <a:latin typeface="Arial Standard" charset="0"/>
              </a:rPr>
              <a:t>.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  <a:tabLst>
                <a:tab pos="534988" algn="l"/>
              </a:tabLst>
            </a:pPr>
            <a:r>
              <a:rPr lang="de-DE" sz="2000">
                <a:solidFill>
                  <a:srgbClr val="002060"/>
                </a:solidFill>
                <a:latin typeface="Arial Standard" charset="0"/>
              </a:rPr>
              <a:t> Die</a:t>
            </a:r>
            <a:r>
              <a:rPr lang="de-DE" sz="2000">
                <a:latin typeface="Arial Standard" charset="0"/>
              </a:rPr>
              <a:t> </a:t>
            </a:r>
            <a:r>
              <a:rPr lang="de-DE" sz="2000" b="1">
                <a:solidFill>
                  <a:schemeClr val="accent2"/>
                </a:solidFill>
                <a:latin typeface="Arial Standard" charset="0"/>
              </a:rPr>
              <a:t>eheliche Beziehung</a:t>
            </a:r>
            <a:r>
              <a:rPr lang="de-DE" sz="2000">
                <a:latin typeface="Arial Standard" charset="0"/>
              </a:rPr>
              <a:t> </a:t>
            </a:r>
            <a:r>
              <a:rPr lang="de-DE" sz="2000">
                <a:solidFill>
                  <a:srgbClr val="002060"/>
                </a:solidFill>
                <a:latin typeface="Arial Standard" charset="0"/>
              </a:rPr>
              <a:t>der Eltern kann verfestigend wirken, wenn 	z.B. die Mutter-Kind-Dyade ohne Alternative bleibt.</a:t>
            </a:r>
          </a:p>
        </p:txBody>
      </p:sp>
      <p:sp>
        <p:nvSpPr>
          <p:cNvPr id="19462" name="Rectangle 3"/>
          <p:cNvSpPr>
            <a:spLocks noChangeArrowheads="1"/>
          </p:cNvSpPr>
          <p:nvPr/>
        </p:nvSpPr>
        <p:spPr bwMode="auto">
          <a:xfrm>
            <a:off x="1071563" y="357188"/>
            <a:ext cx="6553200" cy="685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solidFill>
                  <a:srgbClr val="C00000"/>
                </a:solidFill>
              </a:rPr>
              <a:t>Auf dem Wege zur Magersucht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2295B-6D3A-45DE-98E5-C111B8E317EE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428625"/>
            <a:ext cx="8001000" cy="838200"/>
          </a:xfrm>
          <a:solidFill>
            <a:srgbClr val="FFFFFF"/>
          </a:solidFill>
        </p:spPr>
        <p:txBody>
          <a:bodyPr/>
          <a:lstStyle/>
          <a:p>
            <a:r>
              <a:rPr lang="de-DE" sz="3200" smtClean="0">
                <a:solidFill>
                  <a:srgbClr val="C00000"/>
                </a:solidFill>
              </a:rPr>
              <a:t>Magersucht wird hier verstanden als Folge...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038600"/>
          </a:xfrm>
          <a:ln>
            <a:solidFill>
              <a:srgbClr val="C00000"/>
            </a:solidFill>
          </a:ln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smtClean="0">
                <a:sym typeface="Wingdings" pitchFamily="2" charset="2"/>
              </a:rPr>
              <a:t>-</a:t>
            </a:r>
            <a:r>
              <a:rPr lang="de-DE" smtClean="0">
                <a:solidFill>
                  <a:srgbClr val="002060"/>
                </a:solidFill>
                <a:sym typeface="Wingdings" pitchFamily="2" charset="2"/>
              </a:rPr>
              <a:t>	eines missglückten Versuchs der </a:t>
            </a:r>
            <a:r>
              <a:rPr lang="de-DE" smtClean="0">
                <a:solidFill>
                  <a:schemeClr val="accent2"/>
                </a:solidFill>
                <a:sym typeface="Wingdings" pitchFamily="2" charset="2"/>
              </a:rPr>
              <a:t>Ablösung</a:t>
            </a:r>
            <a:r>
              <a:rPr lang="de-DE" smtClean="0">
                <a:sym typeface="Wingdings" pitchFamily="2" charset="2"/>
              </a:rPr>
              <a:t> </a:t>
            </a:r>
            <a:r>
              <a:rPr lang="de-DE" smtClean="0">
                <a:solidFill>
                  <a:srgbClr val="002060"/>
                </a:solidFill>
                <a:sym typeface="Wingdings" pitchFamily="2" charset="2"/>
              </a:rPr>
              <a:t>(Lebensbewältigungsaspekt),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e-DE" smtClean="0">
                <a:sym typeface="Wingdings" pitchFamily="2" charset="2"/>
              </a:rPr>
              <a:t>-</a:t>
            </a:r>
            <a:r>
              <a:rPr lang="de-DE" smtClean="0">
                <a:solidFill>
                  <a:srgbClr val="002060"/>
                </a:solidFill>
                <a:sym typeface="Wingdings" pitchFamily="2" charset="2"/>
              </a:rPr>
              <a:t>	vor dem Hintergrund eines erschwerten </a:t>
            </a:r>
            <a:r>
              <a:rPr lang="de-DE" smtClean="0">
                <a:solidFill>
                  <a:schemeClr val="accent2"/>
                </a:solidFill>
                <a:sym typeface="Wingdings" pitchFamily="2" charset="2"/>
              </a:rPr>
              <a:t>Übergangs</a:t>
            </a:r>
            <a:r>
              <a:rPr lang="de-DE" smtClean="0">
                <a:sym typeface="Wingdings" pitchFamily="2" charset="2"/>
              </a:rPr>
              <a:t> </a:t>
            </a:r>
            <a:r>
              <a:rPr lang="de-DE" smtClean="0">
                <a:solidFill>
                  <a:srgbClr val="002060"/>
                </a:solidFill>
                <a:sym typeface="Wingdings" pitchFamily="2" charset="2"/>
              </a:rPr>
              <a:t>vom Kind zum Erwachsenen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e-DE" smtClean="0">
                <a:solidFill>
                  <a:srgbClr val="002060"/>
                </a:solidFill>
                <a:sym typeface="Wingdings" pitchFamily="2" charset="2"/>
              </a:rPr>
              <a:t>-	und der Entwicklung eines immer biologi-scher werdenden </a:t>
            </a:r>
            <a:r>
              <a:rPr lang="de-DE" smtClean="0">
                <a:solidFill>
                  <a:schemeClr val="accent2"/>
                </a:solidFill>
                <a:sym typeface="Wingdings" pitchFamily="2" charset="2"/>
              </a:rPr>
              <a:t>Suchtverhaltens</a:t>
            </a:r>
            <a:r>
              <a:rPr lang="de-DE" smtClean="0">
                <a:sym typeface="Wingdings" pitchFamily="2" charset="2"/>
              </a:rPr>
              <a:t>.</a:t>
            </a:r>
          </a:p>
          <a:p>
            <a:endParaRPr lang="de-DE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9DC0F-548C-44B4-B6AC-22ECFA806987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85750" y="1428750"/>
            <a:ext cx="8686800" cy="41544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571500">
              <a:defRPr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 Standard" charset="0"/>
              </a:rPr>
              <a:t>Magersüchtiges Verhalten bei Adoleszenten:</a:t>
            </a:r>
          </a:p>
          <a:p>
            <a:pPr defTabSz="571500">
              <a:defRPr/>
            </a:pPr>
            <a:endParaRPr lang="de-DE" dirty="0">
              <a:latin typeface="Arial Standard" charset="0"/>
            </a:endParaRPr>
          </a:p>
          <a:p>
            <a:pPr defTabSz="571500">
              <a:buFontTx/>
              <a:buChar char="•"/>
              <a:defRPr/>
            </a:pPr>
            <a:r>
              <a:rPr lang="de-DE" dirty="0">
                <a:solidFill>
                  <a:srgbClr val="002060"/>
                </a:solidFill>
                <a:latin typeface="Arial Standard" charset="0"/>
              </a:rPr>
              <a:t> 	ist wie jedes Verhalten ein Versuch, eine Lebenslage zu 	meistern  </a:t>
            </a:r>
            <a:r>
              <a:rPr lang="de-DE" b="1" dirty="0">
                <a:solidFill>
                  <a:srgbClr val="C00000"/>
                </a:solidFill>
                <a:latin typeface="Arial Standard" charset="0"/>
                <a:sym typeface="Symbol" pitchFamily="18" charset="2"/>
              </a:rPr>
              <a:t> </a:t>
            </a:r>
            <a:r>
              <a:rPr lang="de-DE" b="1" dirty="0">
                <a:solidFill>
                  <a:srgbClr val="C00000"/>
                </a:solidFill>
                <a:latin typeface="Arial Standard" charset="0"/>
              </a:rPr>
              <a:t>Lebensproblem</a:t>
            </a:r>
          </a:p>
          <a:p>
            <a:pPr defTabSz="571500">
              <a:buFont typeface="Symbol" pitchFamily="18" charset="2"/>
              <a:buChar char="·"/>
              <a:defRPr/>
            </a:pPr>
            <a:endParaRPr lang="de-DE" b="1" dirty="0">
              <a:latin typeface="Arial Standard" charset="0"/>
            </a:endParaRPr>
          </a:p>
          <a:p>
            <a:pPr defTabSz="571500">
              <a:buFontTx/>
              <a:buChar char="•"/>
              <a:defRPr/>
            </a:pPr>
            <a:r>
              <a:rPr lang="de-DE" dirty="0">
                <a:solidFill>
                  <a:srgbClr val="002060"/>
                </a:solidFill>
                <a:latin typeface="Arial Standard" charset="0"/>
              </a:rPr>
              <a:t> 	folgt nicht </a:t>
            </a:r>
            <a:r>
              <a:rPr lang="de-DE" i="1" u="sng" dirty="0">
                <a:solidFill>
                  <a:srgbClr val="002060"/>
                </a:solidFill>
                <a:latin typeface="Arial Standard" charset="0"/>
              </a:rPr>
              <a:t>zwangsläufig</a:t>
            </a:r>
            <a:r>
              <a:rPr lang="de-DE" dirty="0">
                <a:solidFill>
                  <a:srgbClr val="002060"/>
                </a:solidFill>
                <a:latin typeface="Arial Standard" charset="0"/>
              </a:rPr>
              <a:t> auf spezifische biographische 	oder sonstige Vorerfahrungen </a:t>
            </a:r>
            <a:r>
              <a:rPr lang="de-DE" b="1" dirty="0">
                <a:solidFill>
                  <a:srgbClr val="C00000"/>
                </a:solidFill>
                <a:latin typeface="Arial Standard" charset="0"/>
                <a:sym typeface="Symbol" pitchFamily="18" charset="2"/>
              </a:rPr>
              <a:t> </a:t>
            </a:r>
            <a:r>
              <a:rPr lang="de-DE" b="1" dirty="0">
                <a:solidFill>
                  <a:srgbClr val="C00000"/>
                </a:solidFill>
                <a:latin typeface="Arial Standard" charset="0"/>
              </a:rPr>
              <a:t>Eigenartigkeit</a:t>
            </a:r>
          </a:p>
          <a:p>
            <a:pPr defTabSz="571500">
              <a:buFont typeface="Symbol" pitchFamily="18" charset="2"/>
              <a:buChar char="·"/>
              <a:defRPr/>
            </a:pPr>
            <a:endParaRPr lang="de-DE" dirty="0">
              <a:latin typeface="Arial Standard" charset="0"/>
            </a:endParaRPr>
          </a:p>
          <a:p>
            <a:pPr defTabSz="571500">
              <a:buFontTx/>
              <a:buChar char="•"/>
              <a:defRPr/>
            </a:pPr>
            <a:r>
              <a:rPr lang="de-DE" dirty="0">
                <a:latin typeface="Arial Standard" charset="0"/>
              </a:rPr>
              <a:t> 	</a:t>
            </a:r>
            <a:r>
              <a:rPr lang="de-DE" dirty="0">
                <a:solidFill>
                  <a:srgbClr val="002060"/>
                </a:solidFill>
                <a:latin typeface="Arial Standard" charset="0"/>
              </a:rPr>
              <a:t>entsteht meistens bei Übergängen im Lebenszyklus und 	setzt gewisse </a:t>
            </a:r>
            <a:r>
              <a:rPr lang="de-DE" i="1" dirty="0">
                <a:solidFill>
                  <a:srgbClr val="002060"/>
                </a:solidFill>
                <a:latin typeface="Arial Standard" charset="0"/>
              </a:rPr>
              <a:t>“Begabungen”</a:t>
            </a:r>
            <a:r>
              <a:rPr lang="de-DE" dirty="0">
                <a:solidFill>
                  <a:srgbClr val="002060"/>
                </a:solidFill>
                <a:latin typeface="Arial Standard" charset="0"/>
              </a:rPr>
              <a:t> </a:t>
            </a:r>
            <a:r>
              <a:rPr lang="de-DE" dirty="0" smtClean="0">
                <a:solidFill>
                  <a:srgbClr val="002060"/>
                </a:solidFill>
                <a:latin typeface="Arial Standard" charset="0"/>
              </a:rPr>
              <a:t>(= Vulnerabilität) beim </a:t>
            </a:r>
            <a:r>
              <a:rPr lang="de-DE" dirty="0">
                <a:solidFill>
                  <a:srgbClr val="002060"/>
                </a:solidFill>
                <a:latin typeface="Arial Standard" charset="0"/>
              </a:rPr>
              <a:t>Kind </a:t>
            </a:r>
            <a:r>
              <a:rPr lang="de-DE" dirty="0" smtClean="0">
                <a:solidFill>
                  <a:srgbClr val="002060"/>
                </a:solidFill>
                <a:latin typeface="Arial Standard" charset="0"/>
              </a:rPr>
              <a:t>	und </a:t>
            </a:r>
            <a:r>
              <a:rPr lang="de-DE" dirty="0">
                <a:solidFill>
                  <a:srgbClr val="002060"/>
                </a:solidFill>
                <a:latin typeface="Arial Standard" charset="0"/>
              </a:rPr>
              <a:t>seinen </a:t>
            </a:r>
            <a:r>
              <a:rPr lang="de-DE" dirty="0" smtClean="0">
                <a:solidFill>
                  <a:srgbClr val="002060"/>
                </a:solidFill>
                <a:latin typeface="Arial Standard" charset="0"/>
              </a:rPr>
              <a:t>Eltern </a:t>
            </a:r>
            <a:r>
              <a:rPr lang="de-DE" dirty="0">
                <a:solidFill>
                  <a:srgbClr val="002060"/>
                </a:solidFill>
                <a:latin typeface="Arial Standard" charset="0"/>
              </a:rPr>
              <a:t>voraus </a:t>
            </a:r>
            <a:r>
              <a:rPr lang="de-DE" b="1" dirty="0">
                <a:solidFill>
                  <a:srgbClr val="C00000"/>
                </a:solidFill>
                <a:latin typeface="Arial Standard" charset="0"/>
                <a:sym typeface="Symbol" pitchFamily="18" charset="2"/>
              </a:rPr>
              <a:t> </a:t>
            </a:r>
            <a:r>
              <a:rPr lang="de-DE" b="1" dirty="0">
                <a:solidFill>
                  <a:srgbClr val="C00000"/>
                </a:solidFill>
                <a:latin typeface="Arial Standard" charset="0"/>
              </a:rPr>
              <a:t>Problemsystem</a:t>
            </a:r>
          </a:p>
        </p:txBody>
      </p:sp>
      <p:sp>
        <p:nvSpPr>
          <p:cNvPr id="21510" name="Rectangle 3"/>
          <p:cNvSpPr>
            <a:spLocks noChangeArrowheads="1"/>
          </p:cNvSpPr>
          <p:nvPr/>
        </p:nvSpPr>
        <p:spPr bwMode="auto">
          <a:xfrm>
            <a:off x="1000125" y="214313"/>
            <a:ext cx="7239000" cy="914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solidFill>
                  <a:srgbClr val="C00000"/>
                </a:solidFill>
              </a:rPr>
              <a:t>Bausteine für ein pragmatisch nützliches Verständnis der Magersucht I</a:t>
            </a:r>
            <a:endParaRPr lang="de-DE" sz="44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CD410-E161-423D-A75F-5C4DFA49C553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755576" y="1484784"/>
            <a:ext cx="8064896" cy="452431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81000"/>
            <a:r>
              <a:rPr lang="de-DE" sz="2800" dirty="0">
                <a:solidFill>
                  <a:srgbClr val="C00000"/>
                </a:solidFill>
                <a:latin typeface="Arial Standard" charset="0"/>
              </a:rPr>
              <a:t>Unterhaltende Aspekte u.a</a:t>
            </a:r>
            <a:r>
              <a:rPr lang="de-DE" sz="2800" dirty="0" smtClean="0">
                <a:solidFill>
                  <a:srgbClr val="C00000"/>
                </a:solidFill>
                <a:latin typeface="Arial Standard" charset="0"/>
              </a:rPr>
              <a:t>.:</a:t>
            </a:r>
          </a:p>
          <a:p>
            <a:pPr defTabSz="381000">
              <a:spcBef>
                <a:spcPct val="40000"/>
              </a:spcBef>
              <a:buFont typeface="Wingdings" pitchFamily="2" charset="2"/>
              <a:buChar char="§"/>
            </a:pPr>
            <a:r>
              <a:rPr lang="de-DE" sz="2000" b="1" dirty="0" smtClean="0">
                <a:solidFill>
                  <a:srgbClr val="0070C0"/>
                </a:solidFill>
                <a:latin typeface="Arial Standard" charset="0"/>
              </a:rPr>
              <a:t> 	Sucht</a:t>
            </a:r>
            <a:r>
              <a:rPr lang="de-DE" sz="2000" dirty="0">
                <a:solidFill>
                  <a:srgbClr val="0070C0"/>
                </a:solidFill>
                <a:latin typeface="Arial Standard" charset="0"/>
              </a:rPr>
              <a:t>. </a:t>
            </a:r>
            <a:r>
              <a:rPr lang="de-DE" sz="2000" dirty="0">
                <a:solidFill>
                  <a:srgbClr val="002060"/>
                </a:solidFill>
                <a:latin typeface="Arial Standard" charset="0"/>
              </a:rPr>
              <a:t>Unmittelbare Spannungsreduktion sowie biologischer 	Kreislauf von Nahrungsverweigerung und </a:t>
            </a:r>
            <a:r>
              <a:rPr lang="de-DE" sz="2000" dirty="0" smtClean="0">
                <a:solidFill>
                  <a:srgbClr val="002060"/>
                </a:solidFill>
                <a:latin typeface="Arial Standard" charset="0"/>
              </a:rPr>
              <a:t>Unterernährung.</a:t>
            </a:r>
          </a:p>
          <a:p>
            <a:pPr defTabSz="381000">
              <a:spcBef>
                <a:spcPct val="40000"/>
              </a:spcBef>
              <a:buFont typeface="Wingdings" pitchFamily="2" charset="2"/>
              <a:buChar char="§"/>
            </a:pPr>
            <a:r>
              <a:rPr lang="de-DE" sz="2000" b="1" dirty="0">
                <a:solidFill>
                  <a:srgbClr val="002060"/>
                </a:solidFill>
                <a:latin typeface="Arial Standard" charset="0"/>
              </a:rPr>
              <a:t> </a:t>
            </a:r>
            <a:r>
              <a:rPr lang="de-DE" sz="2000" b="1" dirty="0" smtClean="0">
                <a:solidFill>
                  <a:srgbClr val="002060"/>
                </a:solidFill>
                <a:latin typeface="Arial Standard" charset="0"/>
              </a:rPr>
              <a:t>	</a:t>
            </a:r>
            <a:r>
              <a:rPr lang="de-DE" sz="2000" b="1" dirty="0" smtClean="0">
                <a:solidFill>
                  <a:srgbClr val="0070C0"/>
                </a:solidFill>
                <a:latin typeface="Arial Standard" charset="0"/>
              </a:rPr>
              <a:t>Selbstwert-Gewinn</a:t>
            </a:r>
            <a:r>
              <a:rPr lang="de-DE" sz="2000" dirty="0">
                <a:solidFill>
                  <a:srgbClr val="0070C0"/>
                </a:solidFill>
                <a:latin typeface="Arial Standard" charset="0"/>
              </a:rPr>
              <a:t>. </a:t>
            </a:r>
            <a:r>
              <a:rPr lang="de-DE" sz="2000" dirty="0">
                <a:solidFill>
                  <a:srgbClr val="002060"/>
                </a:solidFill>
                <a:latin typeface="Arial Standard" charset="0"/>
              </a:rPr>
              <a:t>Enorme Leistung mit bedeutsamen 			Folgen, auf die nur schwer verzichtet werden </a:t>
            </a:r>
            <a:r>
              <a:rPr lang="de-DE" sz="2000" dirty="0" smtClean="0">
                <a:solidFill>
                  <a:srgbClr val="002060"/>
                </a:solidFill>
                <a:latin typeface="Arial Standard" charset="0"/>
              </a:rPr>
              <a:t>kann</a:t>
            </a:r>
          </a:p>
          <a:p>
            <a:pPr defTabSz="381000">
              <a:spcBef>
                <a:spcPct val="40000"/>
              </a:spcBef>
              <a:buFont typeface="Wingdings" pitchFamily="2" charset="2"/>
              <a:buChar char="§"/>
            </a:pPr>
            <a:r>
              <a:rPr lang="de-DE" sz="2000" b="1" dirty="0">
                <a:solidFill>
                  <a:srgbClr val="002060"/>
                </a:solidFill>
                <a:latin typeface="Arial Standard" charset="0"/>
              </a:rPr>
              <a:t> </a:t>
            </a:r>
            <a:r>
              <a:rPr lang="de-DE" sz="2000" b="1" dirty="0" smtClean="0">
                <a:solidFill>
                  <a:srgbClr val="002060"/>
                </a:solidFill>
                <a:latin typeface="Arial Standard" charset="0"/>
              </a:rPr>
              <a:t>	</a:t>
            </a:r>
            <a:r>
              <a:rPr lang="de-DE" sz="2000" b="1" dirty="0" smtClean="0">
                <a:solidFill>
                  <a:srgbClr val="0070C0"/>
                </a:solidFill>
                <a:latin typeface="Arial Standard" charset="0"/>
              </a:rPr>
              <a:t>Konstanz</a:t>
            </a:r>
            <a:r>
              <a:rPr lang="de-DE" sz="2000" b="1" dirty="0">
                <a:solidFill>
                  <a:srgbClr val="0070C0"/>
                </a:solidFill>
                <a:latin typeface="Arial Standard" charset="0"/>
              </a:rPr>
              <a:t>. </a:t>
            </a:r>
            <a:r>
              <a:rPr lang="de-DE" sz="2000" dirty="0">
                <a:solidFill>
                  <a:srgbClr val="002060"/>
                </a:solidFill>
                <a:latin typeface="Arial Standard" charset="0"/>
              </a:rPr>
              <a:t>Emotionale und thematische Einschränkung des 		Familienlebens; Kind und Eltern können den Kreislauf von 		Sorge, Ärger und Schuld von selbst nicht </a:t>
            </a:r>
            <a:r>
              <a:rPr lang="de-DE" sz="2000" dirty="0" smtClean="0">
                <a:solidFill>
                  <a:srgbClr val="002060"/>
                </a:solidFill>
                <a:latin typeface="Arial Standard" charset="0"/>
              </a:rPr>
              <a:t>verlassen</a:t>
            </a:r>
          </a:p>
          <a:p>
            <a:pPr defTabSz="381000">
              <a:spcBef>
                <a:spcPct val="40000"/>
              </a:spcBef>
              <a:buFont typeface="Wingdings" pitchFamily="2" charset="2"/>
              <a:buChar char="§"/>
            </a:pPr>
            <a:r>
              <a:rPr lang="de-DE" sz="2000" b="1" dirty="0">
                <a:solidFill>
                  <a:srgbClr val="002060"/>
                </a:solidFill>
                <a:latin typeface="Arial Standard" charset="0"/>
              </a:rPr>
              <a:t> </a:t>
            </a:r>
            <a:r>
              <a:rPr lang="de-DE" sz="2000" b="1" dirty="0" smtClean="0">
                <a:solidFill>
                  <a:srgbClr val="002060"/>
                </a:solidFill>
                <a:latin typeface="Arial Standard" charset="0"/>
              </a:rPr>
              <a:t>	</a:t>
            </a:r>
            <a:r>
              <a:rPr lang="de-DE" sz="2000" b="1" dirty="0" smtClean="0">
                <a:solidFill>
                  <a:srgbClr val="0070C0"/>
                </a:solidFill>
                <a:latin typeface="Arial Standard" charset="0"/>
              </a:rPr>
              <a:t>Ressourcen</a:t>
            </a:r>
            <a:r>
              <a:rPr lang="de-DE" sz="2000" b="1" dirty="0">
                <a:solidFill>
                  <a:srgbClr val="0070C0"/>
                </a:solidFill>
                <a:latin typeface="Arial Standard" charset="0"/>
              </a:rPr>
              <a:t>. </a:t>
            </a:r>
            <a:r>
              <a:rPr lang="de-DE" sz="2000" dirty="0">
                <a:solidFill>
                  <a:srgbClr val="002060"/>
                </a:solidFill>
                <a:latin typeface="Arial Standard" charset="0"/>
              </a:rPr>
              <a:t>Fähigkeit zur Überwindung hängt einzeln und 		familiär mit der </a:t>
            </a:r>
            <a:r>
              <a:rPr lang="de-DE" sz="2000" dirty="0" err="1">
                <a:solidFill>
                  <a:srgbClr val="002060"/>
                </a:solidFill>
                <a:latin typeface="Arial Standard" charset="0"/>
              </a:rPr>
              <a:t>prämorbiden</a:t>
            </a:r>
            <a:r>
              <a:rPr lang="de-DE" sz="2000" dirty="0">
                <a:solidFill>
                  <a:srgbClr val="002060"/>
                </a:solidFill>
                <a:latin typeface="Arial Standard" charset="0"/>
              </a:rPr>
              <a:t> Anpassung zusammen</a:t>
            </a:r>
            <a:r>
              <a:rPr lang="de-DE" sz="2000" dirty="0" smtClean="0">
                <a:solidFill>
                  <a:srgbClr val="002060"/>
                </a:solidFill>
                <a:latin typeface="Arial Standard" charset="0"/>
              </a:rPr>
              <a:t>.</a:t>
            </a:r>
          </a:p>
          <a:p>
            <a:pPr defTabSz="381000">
              <a:spcBef>
                <a:spcPct val="40000"/>
              </a:spcBef>
            </a:pPr>
            <a:r>
              <a:rPr lang="de-DE" sz="2000" b="1" i="1" dirty="0" smtClean="0">
                <a:solidFill>
                  <a:srgbClr val="C00000"/>
                </a:solidFill>
                <a:latin typeface="Arial Standard" charset="0"/>
              </a:rPr>
              <a:t>Ausnahme: </a:t>
            </a:r>
            <a:r>
              <a:rPr lang="de-DE" sz="2000" dirty="0" smtClean="0">
                <a:solidFill>
                  <a:srgbClr val="002060"/>
                </a:solidFill>
                <a:latin typeface="Arial Standard" charset="0"/>
              </a:rPr>
              <a:t>Als zielgerichtet (sich durchsetzen, Abwehr von Miss-</a:t>
            </a:r>
            <a:r>
              <a:rPr lang="de-DE" sz="2000" dirty="0" err="1" smtClean="0">
                <a:solidFill>
                  <a:srgbClr val="002060"/>
                </a:solidFill>
                <a:latin typeface="Arial Standard" charset="0"/>
              </a:rPr>
              <a:t>handlung</a:t>
            </a:r>
            <a:r>
              <a:rPr lang="de-DE" sz="2000" dirty="0" smtClean="0">
                <a:solidFill>
                  <a:srgbClr val="002060"/>
                </a:solidFill>
                <a:latin typeface="Arial Standard" charset="0"/>
              </a:rPr>
              <a:t> usw.) folgt Hungern zumeist einer anderen Dynamik.</a:t>
            </a:r>
            <a:endParaRPr lang="de-DE" sz="2000" dirty="0">
              <a:solidFill>
                <a:srgbClr val="002060"/>
              </a:solidFill>
              <a:latin typeface="Arial Standard" charset="0"/>
            </a:endParaRPr>
          </a:p>
        </p:txBody>
      </p:sp>
      <p:sp>
        <p:nvSpPr>
          <p:cNvPr id="22534" name="Rectangle 3"/>
          <p:cNvSpPr>
            <a:spLocks noChangeArrowheads="1"/>
          </p:cNvSpPr>
          <p:nvPr/>
        </p:nvSpPr>
        <p:spPr bwMode="auto">
          <a:xfrm>
            <a:off x="228600" y="152400"/>
            <a:ext cx="8686800" cy="1066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solidFill>
                  <a:srgbClr val="C00000"/>
                </a:solidFill>
              </a:rPr>
              <a:t>Bausteine für ein pragmatisch nützliches Verständnis der Magersucht II - Stützende Aspekte</a:t>
            </a:r>
            <a:endParaRPr lang="de-DE" sz="44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sz="3200" b="1" smtClean="0">
                <a:solidFill>
                  <a:srgbClr val="C00000"/>
                </a:solidFill>
              </a:rPr>
              <a:t>Die Adoleszenz-Magersucht – ein multifaktorielles Geschehen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251520" y="404664"/>
          <a:ext cx="496855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4932363" y="1773238"/>
            <a:ext cx="3888109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 eaLnBrk="1" hangingPunct="1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de-DE" sz="2800" dirty="0">
                <a:solidFill>
                  <a:srgbClr val="002060"/>
                </a:solidFill>
              </a:rPr>
              <a:t>Magersucht = </a:t>
            </a:r>
            <a:endParaRPr lang="de-DE" sz="2800" dirty="0" smtClean="0">
              <a:solidFill>
                <a:srgbClr val="002060"/>
              </a:solidFill>
            </a:endParaRPr>
          </a:p>
          <a:p>
            <a:pPr marL="265113" indent="-265113" eaLnBrk="1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de-DE" sz="2800" dirty="0" smtClean="0">
                <a:solidFill>
                  <a:srgbClr val="002060"/>
                </a:solidFill>
              </a:rPr>
              <a:t>für die Betroffene ist ein komplexes Lebens-</a:t>
            </a:r>
            <a:r>
              <a:rPr lang="de-DE" sz="2800" dirty="0" err="1" smtClean="0">
                <a:solidFill>
                  <a:srgbClr val="002060"/>
                </a:solidFill>
              </a:rPr>
              <a:t>problem</a:t>
            </a:r>
            <a:r>
              <a:rPr lang="de-DE" sz="2800" dirty="0" smtClean="0">
                <a:solidFill>
                  <a:srgbClr val="002060"/>
                </a:solidFill>
              </a:rPr>
              <a:t> </a:t>
            </a:r>
            <a:r>
              <a:rPr lang="de-DE" sz="2800" dirty="0">
                <a:solidFill>
                  <a:srgbClr val="002060"/>
                </a:solidFill>
              </a:rPr>
              <a:t>im Kontext </a:t>
            </a:r>
            <a:r>
              <a:rPr lang="de-DE" sz="2800" dirty="0" smtClean="0">
                <a:solidFill>
                  <a:srgbClr val="002060"/>
                </a:solidFill>
              </a:rPr>
              <a:t>familiärer Bezüge</a:t>
            </a:r>
          </a:p>
          <a:p>
            <a:pPr marL="265113" indent="-265113" eaLnBrk="1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endParaRPr lang="de-DE" sz="2800" dirty="0" smtClean="0">
              <a:solidFill>
                <a:srgbClr val="002060"/>
              </a:solidFill>
            </a:endParaRPr>
          </a:p>
          <a:p>
            <a:pPr marL="265113" indent="-265113" eaLnBrk="1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de-DE" sz="2800" dirty="0" smtClean="0">
                <a:solidFill>
                  <a:srgbClr val="002060"/>
                </a:solidFill>
              </a:rPr>
              <a:t>Für die Familie ist es ein regelrechtes Problemsystem</a:t>
            </a:r>
          </a:p>
          <a:p>
            <a:pPr marL="265113" indent="-265113" eaLnBrk="1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endParaRPr lang="de-DE" sz="2800" dirty="0">
              <a:solidFill>
                <a:srgbClr val="002060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3C11E-868F-4B51-863F-49F7864DDAD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K. Ludewig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FC49A3-2476-41F1-B0CE-1ABE9BDC69EB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755650" y="1196975"/>
            <a:ext cx="7618413" cy="483209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54100">
              <a:defRPr/>
            </a:pP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Arial Standard" charset="0"/>
              </a:rPr>
              <a:t>Da die Magersucht somatische, psychische und familiäre Aspekte bündelt, sollte die Therapie </a:t>
            </a:r>
            <a:r>
              <a:rPr lang="de-DE" sz="2800" b="1" u="sng" dirty="0" err="1" smtClean="0">
                <a:solidFill>
                  <a:schemeClr val="accent1">
                    <a:lumMod val="50000"/>
                  </a:schemeClr>
                </a:solidFill>
                <a:latin typeface="Arial Standard" charset="0"/>
              </a:rPr>
              <a:t>trifokal</a:t>
            </a:r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  <a:latin typeface="Arial Standard" charset="0"/>
              </a:rPr>
              <a:t> </a:t>
            </a: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Arial Standard" charset="0"/>
              </a:rPr>
              <a:t>sein:</a:t>
            </a:r>
            <a:endParaRPr lang="de-DE" sz="2800" dirty="0">
              <a:solidFill>
                <a:schemeClr val="accent1">
                  <a:lumMod val="50000"/>
                </a:schemeClr>
              </a:solidFill>
              <a:latin typeface="Arial Standard" charset="0"/>
            </a:endParaRPr>
          </a:p>
          <a:p>
            <a:pPr defTabSz="1054100">
              <a:defRPr/>
            </a:pPr>
            <a:endParaRPr lang="de-DE" sz="2800" dirty="0">
              <a:latin typeface="Arial Standard" charset="0"/>
            </a:endParaRPr>
          </a:p>
          <a:p>
            <a:pPr lvl="1" defTabSz="1054100">
              <a:buFont typeface="Wingdings" pitchFamily="2" charset="2"/>
              <a:buChar char="v"/>
              <a:defRPr/>
            </a:pPr>
            <a:r>
              <a:rPr lang="de-DE" sz="2800" dirty="0">
                <a:solidFill>
                  <a:srgbClr val="002060"/>
                </a:solidFill>
                <a:latin typeface="WP IconicSymbolsA" pitchFamily="2" charset="2"/>
              </a:rPr>
              <a:t> </a:t>
            </a:r>
            <a:r>
              <a:rPr lang="de-DE" sz="2800" dirty="0" smtClean="0">
                <a:solidFill>
                  <a:srgbClr val="002060"/>
                </a:solidFill>
                <a:latin typeface="Arial Standard" charset="0"/>
              </a:rPr>
              <a:t>Unterernährung </a:t>
            </a:r>
            <a:r>
              <a:rPr lang="de-DE" sz="2800" dirty="0">
                <a:solidFill>
                  <a:srgbClr val="002060"/>
                </a:solidFill>
                <a:latin typeface="Arial Standard" charset="0"/>
              </a:rPr>
              <a:t>unter Kontrolle bringen</a:t>
            </a:r>
            <a:r>
              <a:rPr lang="de-DE" sz="2800" dirty="0" smtClean="0">
                <a:solidFill>
                  <a:srgbClr val="002060"/>
                </a:solidFill>
                <a:latin typeface="Arial Standard" charset="0"/>
              </a:rPr>
              <a:t>,</a:t>
            </a:r>
          </a:p>
          <a:p>
            <a:pPr lvl="1" defTabSz="1054100">
              <a:buFont typeface="Wingdings" pitchFamily="2" charset="2"/>
              <a:buChar char="v"/>
              <a:defRPr/>
            </a:pPr>
            <a:endParaRPr lang="de-DE" sz="2800" dirty="0">
              <a:solidFill>
                <a:srgbClr val="002060"/>
              </a:solidFill>
              <a:latin typeface="Arial Standard" charset="0"/>
            </a:endParaRPr>
          </a:p>
          <a:p>
            <a:pPr lvl="1" defTabSz="1054100">
              <a:buFont typeface="Wingdings" pitchFamily="2" charset="2"/>
              <a:buChar char="v"/>
              <a:defRPr/>
            </a:pPr>
            <a:r>
              <a:rPr lang="de-DE" sz="2800" dirty="0" smtClean="0">
                <a:solidFill>
                  <a:srgbClr val="002060"/>
                </a:solidFill>
                <a:latin typeface="Arial Standard" charset="0"/>
              </a:rPr>
              <a:t> </a:t>
            </a:r>
            <a:r>
              <a:rPr lang="de-DE" sz="2800" dirty="0">
                <a:solidFill>
                  <a:srgbClr val="002060"/>
                </a:solidFill>
                <a:latin typeface="WP IconicSymbolsA" pitchFamily="2" charset="2"/>
              </a:rPr>
              <a:t>	</a:t>
            </a:r>
            <a:r>
              <a:rPr lang="de-DE" sz="2800" dirty="0">
                <a:solidFill>
                  <a:srgbClr val="002060"/>
                </a:solidFill>
                <a:latin typeface="Arial Standard" charset="0"/>
              </a:rPr>
              <a:t>Kind helfen, Ressourcen zu aktivieren 	und Selbstwert zu </a:t>
            </a:r>
            <a:r>
              <a:rPr lang="de-DE" sz="2800" dirty="0" smtClean="0">
                <a:solidFill>
                  <a:srgbClr val="002060"/>
                </a:solidFill>
                <a:latin typeface="Arial Standard" charset="0"/>
              </a:rPr>
              <a:t>bessern,</a:t>
            </a:r>
          </a:p>
          <a:p>
            <a:pPr lvl="1" defTabSz="1054100">
              <a:defRPr/>
            </a:pPr>
            <a:endParaRPr lang="de-DE" sz="2800" dirty="0" smtClean="0">
              <a:solidFill>
                <a:srgbClr val="002060"/>
              </a:solidFill>
              <a:latin typeface="Arial Standard" charset="0"/>
            </a:endParaRPr>
          </a:p>
          <a:p>
            <a:pPr lvl="1" defTabSz="1054100">
              <a:buFont typeface="Wingdings" pitchFamily="2" charset="2"/>
              <a:buChar char="v"/>
              <a:defRPr/>
            </a:pPr>
            <a:r>
              <a:rPr lang="de-DE" sz="2800" dirty="0">
                <a:solidFill>
                  <a:srgbClr val="002060"/>
                </a:solidFill>
                <a:latin typeface="Arial Standard" charset="0"/>
              </a:rPr>
              <a:t> </a:t>
            </a:r>
            <a:r>
              <a:rPr lang="de-DE" sz="2800" dirty="0" smtClean="0">
                <a:solidFill>
                  <a:srgbClr val="002060"/>
                </a:solidFill>
                <a:latin typeface="Arial Standard" charset="0"/>
              </a:rPr>
              <a:t>	Familie </a:t>
            </a:r>
            <a:r>
              <a:rPr lang="de-DE" sz="2800" dirty="0">
                <a:solidFill>
                  <a:srgbClr val="002060"/>
                </a:solidFill>
                <a:latin typeface="Arial Standard" charset="0"/>
              </a:rPr>
              <a:t>helfen, ihre Lebenssituation auf 	weniger leidvolle Weise zu bewältigen.</a:t>
            </a:r>
            <a:endParaRPr lang="de-DE" sz="3200" dirty="0"/>
          </a:p>
        </p:txBody>
      </p:sp>
      <p:sp>
        <p:nvSpPr>
          <p:cNvPr id="24582" name="Rectangle 3"/>
          <p:cNvSpPr>
            <a:spLocks noChangeArrowheads="1"/>
          </p:cNvSpPr>
          <p:nvPr/>
        </p:nvSpPr>
        <p:spPr bwMode="auto">
          <a:xfrm>
            <a:off x="990600" y="152400"/>
            <a:ext cx="7239000" cy="914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solidFill>
                  <a:srgbClr val="C00000"/>
                </a:solidFill>
              </a:rPr>
              <a:t>Bausteine für ein pragmatisch nützliches Verständnis der Magersucht III - Fazit</a:t>
            </a:r>
            <a:endParaRPr lang="de-DE" sz="44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C245C-16D6-4300-B464-56109E726E6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357313"/>
            <a:ext cx="8153400" cy="3424237"/>
          </a:xfrm>
        </p:spPr>
        <p:txBody>
          <a:bodyPr/>
          <a:lstStyle/>
          <a:p>
            <a:pPr algn="ctr">
              <a:lnSpc>
                <a:spcPct val="130000"/>
              </a:lnSpc>
              <a:buFontTx/>
              <a:buNone/>
            </a:pPr>
            <a:r>
              <a:rPr lang="de-DE" sz="4000" smtClean="0">
                <a:solidFill>
                  <a:srgbClr val="002060"/>
                </a:solidFill>
              </a:rPr>
              <a:t>Teil  II</a:t>
            </a:r>
          </a:p>
          <a:p>
            <a:pPr algn="ctr">
              <a:lnSpc>
                <a:spcPct val="130000"/>
              </a:lnSpc>
              <a:buFontTx/>
              <a:buNone/>
            </a:pPr>
            <a:endParaRPr lang="de-DE" sz="4000" smtClean="0">
              <a:solidFill>
                <a:srgbClr val="002060"/>
              </a:solidFill>
            </a:endParaRPr>
          </a:p>
          <a:p>
            <a:pPr algn="ctr">
              <a:lnSpc>
                <a:spcPct val="130000"/>
              </a:lnSpc>
              <a:buFontTx/>
              <a:buNone/>
            </a:pPr>
            <a:r>
              <a:rPr lang="de-DE" sz="4000" smtClean="0">
                <a:solidFill>
                  <a:srgbClr val="002060"/>
                </a:solidFill>
              </a:rPr>
              <a:t>Bausteine der Therapie:</a:t>
            </a:r>
          </a:p>
          <a:p>
            <a:pPr>
              <a:buFontTx/>
              <a:buNone/>
            </a:pPr>
            <a:endParaRPr lang="de-DE" sz="2800" smtClean="0"/>
          </a:p>
          <a:p>
            <a:pPr>
              <a:buFontTx/>
              <a:buNone/>
            </a:pPr>
            <a:r>
              <a:rPr lang="de-DE" sz="2800" smtClean="0"/>
              <a:t>	</a:t>
            </a:r>
            <a:endParaRPr lang="de-DE" sz="28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Inhaltsplatzhalter 2"/>
          <p:cNvSpPr>
            <a:spLocks noGrp="1"/>
          </p:cNvSpPr>
          <p:nvPr>
            <p:ph idx="1"/>
          </p:nvPr>
        </p:nvSpPr>
        <p:spPr>
          <a:xfrm>
            <a:off x="714375" y="1643063"/>
            <a:ext cx="7772400" cy="4162425"/>
          </a:xfrm>
          <a:ln>
            <a:solidFill>
              <a:srgbClr val="002060"/>
            </a:solidFill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de-DE" sz="2800" smtClean="0">
                <a:solidFill>
                  <a:srgbClr val="002060"/>
                </a:solidFill>
              </a:rPr>
              <a:t>i. 	Theoretische/methodische Exkurse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de-DE" sz="2800" smtClean="0">
                <a:solidFill>
                  <a:srgbClr val="002060"/>
                </a:solidFill>
              </a:rPr>
              <a:t>		a) Konzeptionell: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de-DE" sz="2800" smtClean="0">
                <a:solidFill>
                  <a:srgbClr val="002060"/>
                </a:solidFill>
              </a:rPr>
              <a:t>		    Leitdifferenz von Lieben und Liebe</a:t>
            </a:r>
          </a:p>
          <a:p>
            <a:pPr>
              <a:lnSpc>
                <a:spcPct val="130000"/>
              </a:lnSpc>
              <a:buFontTx/>
              <a:buNone/>
              <a:defRPr/>
            </a:pPr>
            <a:r>
              <a:rPr lang="de-DE" sz="2800" smtClean="0">
                <a:solidFill>
                  <a:srgbClr val="002060"/>
                </a:solidFill>
              </a:rPr>
              <a:t>		b) Methodisch: </a:t>
            </a:r>
          </a:p>
          <a:p>
            <a:pPr>
              <a:lnSpc>
                <a:spcPct val="130000"/>
              </a:lnSpc>
              <a:buFontTx/>
              <a:buNone/>
              <a:defRPr/>
            </a:pPr>
            <a:r>
              <a:rPr lang="de-DE" sz="2800" smtClean="0">
                <a:solidFill>
                  <a:srgbClr val="002060"/>
                </a:solidFill>
              </a:rPr>
              <a:t>		    Die Externalisierungs-Technik</a:t>
            </a:r>
          </a:p>
          <a:p>
            <a:pPr marL="571500" indent="-571500">
              <a:lnSpc>
                <a:spcPct val="130000"/>
              </a:lnSpc>
              <a:spcBef>
                <a:spcPct val="75000"/>
              </a:spcBef>
              <a:buFontTx/>
              <a:buAutoNum type="romanLcPeriod" startAt="2"/>
              <a:defRPr/>
            </a:pPr>
            <a:r>
              <a:rPr lang="de-DE" sz="2800" smtClean="0">
                <a:solidFill>
                  <a:srgbClr val="002060"/>
                </a:solidFill>
              </a:rPr>
              <a:t>Das „trifokale“ Behandlungsprogramm</a:t>
            </a:r>
          </a:p>
          <a:p>
            <a:pPr marL="571500" indent="-571500">
              <a:lnSpc>
                <a:spcPct val="130000"/>
              </a:lnSpc>
              <a:spcBef>
                <a:spcPct val="75000"/>
              </a:spcBef>
              <a:buFontTx/>
              <a:buAutoNum type="romanLcPeriod" startAt="2"/>
              <a:defRPr/>
            </a:pPr>
            <a:endParaRPr lang="de-DE" sz="2800" smtClean="0">
              <a:solidFill>
                <a:srgbClr val="002060"/>
              </a:solidFill>
            </a:endParaRPr>
          </a:p>
          <a:p>
            <a:pPr>
              <a:defRPr/>
            </a:pPr>
            <a:endParaRPr 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191D3-1D12-41CD-9087-9472A7EA7172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6630" name="Textfeld 6"/>
          <p:cNvSpPr txBox="1">
            <a:spLocks noChangeArrowheads="1"/>
          </p:cNvSpPr>
          <p:nvPr/>
        </p:nvSpPr>
        <p:spPr bwMode="auto">
          <a:xfrm>
            <a:off x="2214563" y="500063"/>
            <a:ext cx="4357687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3600">
                <a:solidFill>
                  <a:srgbClr val="C00000"/>
                </a:solidFill>
              </a:rPr>
              <a:t>Elemente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05101-789B-4162-A1A4-67D806573612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928688"/>
            <a:ext cx="6357938" cy="1143000"/>
          </a:xfrm>
        </p:spPr>
        <p:txBody>
          <a:bodyPr/>
          <a:lstStyle/>
          <a:p>
            <a:r>
              <a:rPr lang="de-DE" sz="3600" smtClean="0"/>
              <a:t/>
            </a:r>
            <a:br>
              <a:rPr lang="de-DE" sz="3600" smtClean="0"/>
            </a:br>
            <a:r>
              <a:rPr lang="de-DE" sz="3600" smtClean="0">
                <a:solidFill>
                  <a:srgbClr val="C00000"/>
                </a:solidFill>
              </a:rPr>
              <a:t>Adoleszenz-Magersucht:</a:t>
            </a:r>
            <a:br>
              <a:rPr lang="de-DE" sz="3600" smtClean="0">
                <a:solidFill>
                  <a:srgbClr val="C00000"/>
                </a:solidFill>
              </a:rPr>
            </a:br>
            <a:r>
              <a:rPr lang="de-DE" sz="3600" smtClean="0">
                <a:solidFill>
                  <a:srgbClr val="C00000"/>
                </a:solidFill>
              </a:rPr>
              <a:t>„Hungern aus Liebe“</a:t>
            </a:r>
            <a:r>
              <a:rPr lang="de-DE" sz="3600" smtClean="0"/>
              <a:t/>
            </a:r>
            <a:br>
              <a:rPr lang="de-DE" sz="3600" smtClean="0"/>
            </a:br>
            <a:endParaRPr lang="de-DE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25" y="2857500"/>
            <a:ext cx="6477000" cy="19939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Einleitung </a:t>
            </a:r>
          </a:p>
          <a:p>
            <a:pPr>
              <a:defRPr/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Teil I     Ein nützliches Verständnis</a:t>
            </a:r>
          </a:p>
          <a:p>
            <a:pPr>
              <a:defRPr/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Teil II    Ein „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</a:rPr>
              <a:t>trifokales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“ Programm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D3E3D-E2A6-41A4-A37D-F813F80A65CE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857250" y="571500"/>
            <a:ext cx="73152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solidFill>
                  <a:srgbClr val="C00000"/>
                </a:solidFill>
              </a:rPr>
              <a:t>Konzeptioneller Exkurs: Lieben und Liebe</a:t>
            </a:r>
            <a:endParaRPr lang="de-DE" sz="4400">
              <a:solidFill>
                <a:srgbClr val="C00000"/>
              </a:solidFill>
            </a:endParaRPr>
          </a:p>
        </p:txBody>
      </p:sp>
      <p:sp>
        <p:nvSpPr>
          <p:cNvPr id="27654" name="Text Box 3"/>
          <p:cNvSpPr txBox="1">
            <a:spLocks noChangeArrowheads="1"/>
          </p:cNvSpPr>
          <p:nvPr/>
        </p:nvSpPr>
        <p:spPr bwMode="auto">
          <a:xfrm>
            <a:off x="1143000" y="2057400"/>
            <a:ext cx="525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de-DE" sz="3200"/>
          </a:p>
        </p:txBody>
      </p:sp>
      <p:sp>
        <p:nvSpPr>
          <p:cNvPr id="27655" name="Text Box 4"/>
          <p:cNvSpPr txBox="1">
            <a:spLocks noChangeArrowheads="1"/>
          </p:cNvSpPr>
          <p:nvPr/>
        </p:nvSpPr>
        <p:spPr bwMode="auto">
          <a:xfrm>
            <a:off x="762000" y="2133600"/>
            <a:ext cx="7696200" cy="249299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600" dirty="0" smtClean="0">
                <a:solidFill>
                  <a:schemeClr val="accent6">
                    <a:lumMod val="75000"/>
                  </a:schemeClr>
                </a:solidFill>
              </a:rPr>
              <a:t>Wichtiger Aspekt der Sozialisation:</a:t>
            </a:r>
            <a:endParaRPr lang="de-DE" sz="36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ct val="100000"/>
              </a:spcBef>
            </a:pPr>
            <a:r>
              <a:rPr lang="de-DE" sz="3600" dirty="0">
                <a:solidFill>
                  <a:srgbClr val="002060"/>
                </a:solidFill>
              </a:rPr>
              <a:t>Die Leitdifferenz von </a:t>
            </a:r>
            <a:r>
              <a:rPr lang="de-DE" sz="3600" dirty="0">
                <a:solidFill>
                  <a:srgbClr val="C00000"/>
                </a:solidFill>
              </a:rPr>
              <a:t>Lieben</a:t>
            </a:r>
            <a:r>
              <a:rPr lang="de-DE" sz="3600" dirty="0"/>
              <a:t> </a:t>
            </a:r>
            <a:r>
              <a:rPr lang="de-DE" sz="3600" dirty="0">
                <a:solidFill>
                  <a:srgbClr val="002060"/>
                </a:solidFill>
              </a:rPr>
              <a:t>und</a:t>
            </a:r>
            <a:r>
              <a:rPr lang="de-DE" sz="3600" dirty="0"/>
              <a:t> </a:t>
            </a:r>
            <a:r>
              <a:rPr lang="de-DE" sz="3600" dirty="0">
                <a:solidFill>
                  <a:schemeClr val="accent2"/>
                </a:solidFill>
              </a:rPr>
              <a:t>Liebe</a:t>
            </a:r>
            <a:endParaRPr lang="de-DE" sz="3600" dirty="0"/>
          </a:p>
          <a:p>
            <a:pPr>
              <a:spcBef>
                <a:spcPct val="50000"/>
              </a:spcBef>
            </a:pPr>
            <a:endParaRPr lang="de-DE" sz="3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A5B0E-ABCD-4BF7-85CC-5D82CB28D9F9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8677" name="Rectangle 2"/>
          <p:cNvSpPr>
            <a:spLocks noChangeArrowheads="1"/>
          </p:cNvSpPr>
          <p:nvPr/>
        </p:nvSpPr>
        <p:spPr bwMode="auto">
          <a:xfrm>
            <a:off x="533400" y="228600"/>
            <a:ext cx="8382000" cy="68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solidFill>
                  <a:srgbClr val="C00000"/>
                </a:solidFill>
              </a:rPr>
              <a:t>Konzeptioneller Exkurs: Lieben / </a:t>
            </a:r>
            <a:r>
              <a:rPr lang="de-DE" sz="3200">
                <a:solidFill>
                  <a:srgbClr val="0070C0"/>
                </a:solidFill>
              </a:rPr>
              <a:t>Liebe</a:t>
            </a:r>
            <a:r>
              <a:rPr lang="de-DE" sz="3200">
                <a:solidFill>
                  <a:srgbClr val="C00000"/>
                </a:solidFill>
              </a:rPr>
              <a:t> - These 1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762000" y="1219200"/>
            <a:ext cx="7848600" cy="47339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73100"/>
            <a:r>
              <a:rPr lang="de-DE" sz="2800" b="1">
                <a:solidFill>
                  <a:schemeClr val="accent2"/>
                </a:solidFill>
                <a:latin typeface="Arial Standard" charset="0"/>
              </a:rPr>
              <a:t>These 1.</a:t>
            </a:r>
            <a:r>
              <a:rPr lang="de-DE" sz="2800">
                <a:latin typeface="Arial Standard" charset="0"/>
              </a:rPr>
              <a:t>    </a:t>
            </a:r>
            <a:r>
              <a:rPr lang="de-DE" sz="2800" b="1">
                <a:solidFill>
                  <a:srgbClr val="C00000"/>
                </a:solidFill>
                <a:latin typeface="Arial Standard" charset="0"/>
              </a:rPr>
              <a:t>Lieben ist eine primäre Emotion</a:t>
            </a:r>
            <a:endParaRPr lang="de-DE">
              <a:solidFill>
                <a:srgbClr val="C00000"/>
              </a:solidFill>
              <a:latin typeface="Arial Standard" charset="0"/>
            </a:endParaRPr>
          </a:p>
          <a:p>
            <a:pPr defTabSz="673100">
              <a:spcBef>
                <a:spcPct val="100000"/>
              </a:spcBef>
              <a:buFont typeface="Symbol" pitchFamily="18" charset="2"/>
              <a:buChar char="©"/>
            </a:pPr>
            <a:r>
              <a:rPr lang="de-DE" b="1">
                <a:solidFill>
                  <a:srgbClr val="C00000"/>
                </a:solidFill>
                <a:latin typeface="Arial Standard" charset="0"/>
              </a:rPr>
              <a:t> </a:t>
            </a:r>
            <a:r>
              <a:rPr lang="de-DE" b="1">
                <a:solidFill>
                  <a:srgbClr val="FFFFFF"/>
                </a:solidFill>
                <a:latin typeface="Arial Standard" charset="0"/>
              </a:rPr>
              <a:t>	</a:t>
            </a:r>
            <a:r>
              <a:rPr lang="de-DE" b="1">
                <a:solidFill>
                  <a:srgbClr val="C00000"/>
                </a:solidFill>
                <a:latin typeface="Arial Standard" charset="0"/>
              </a:rPr>
              <a:t>Lieben</a:t>
            </a:r>
            <a:r>
              <a:rPr lang="de-DE">
                <a:latin typeface="Arial Standard" charset="0"/>
              </a:rPr>
              <a:t> </a:t>
            </a:r>
            <a:r>
              <a:rPr lang="de-DE">
                <a:solidFill>
                  <a:srgbClr val="002060"/>
                </a:solidFill>
                <a:latin typeface="Arial Standard" charset="0"/>
              </a:rPr>
              <a:t>ist eine im Menschen angelegte Emotion, 	d.h. 	eine Bereitschaft, auf andere gerichtet zu 	empfinden und zu handeln. </a:t>
            </a:r>
          </a:p>
          <a:p>
            <a:pPr defTabSz="673100">
              <a:spcBef>
                <a:spcPct val="70000"/>
              </a:spcBef>
              <a:buFont typeface="Symbol" pitchFamily="18" charset="2"/>
              <a:buChar char="©"/>
            </a:pPr>
            <a:r>
              <a:rPr lang="de-DE">
                <a:solidFill>
                  <a:srgbClr val="C00000"/>
                </a:solidFill>
                <a:latin typeface="Arial Standard" charset="0"/>
              </a:rPr>
              <a:t>	</a:t>
            </a:r>
            <a:r>
              <a:rPr lang="de-DE" b="1">
                <a:solidFill>
                  <a:srgbClr val="C00000"/>
                </a:solidFill>
                <a:latin typeface="Arial Standard" charset="0"/>
              </a:rPr>
              <a:t>Lieben </a:t>
            </a:r>
            <a:r>
              <a:rPr lang="de-DE">
                <a:solidFill>
                  <a:srgbClr val="002060"/>
                </a:solidFill>
                <a:latin typeface="Arial Standard" charset="0"/>
              </a:rPr>
              <a:t>ist ein spontanes, grundloses und unerlern-	bares Ausgerichtetsein auf andere Menschen.</a:t>
            </a:r>
          </a:p>
          <a:p>
            <a:pPr defTabSz="673100">
              <a:spcBef>
                <a:spcPct val="70000"/>
              </a:spcBef>
              <a:buFont typeface="Symbol" pitchFamily="18" charset="2"/>
              <a:buChar char="©"/>
            </a:pPr>
            <a:r>
              <a:rPr lang="de-DE">
                <a:solidFill>
                  <a:srgbClr val="C00000"/>
                </a:solidFill>
                <a:latin typeface="Arial Standard" charset="0"/>
              </a:rPr>
              <a:t>	</a:t>
            </a:r>
            <a:r>
              <a:rPr lang="de-DE" b="1">
                <a:solidFill>
                  <a:srgbClr val="C00000"/>
                </a:solidFill>
                <a:latin typeface="Arial Standard" charset="0"/>
              </a:rPr>
              <a:t>Lieben</a:t>
            </a:r>
            <a:r>
              <a:rPr lang="de-DE">
                <a:solidFill>
                  <a:srgbClr val="C00000"/>
                </a:solidFill>
                <a:latin typeface="Arial Standard" charset="0"/>
              </a:rPr>
              <a:t> </a:t>
            </a:r>
            <a:r>
              <a:rPr lang="de-DE">
                <a:solidFill>
                  <a:srgbClr val="002060"/>
                </a:solidFill>
                <a:latin typeface="Arial Standard" charset="0"/>
              </a:rPr>
              <a:t>liegt also an der Basis von Sozialisation 	und ist somit ein konstitutives Merkmal 	menschlicher Lebens- und Seinsweise. </a:t>
            </a:r>
          </a:p>
          <a:p>
            <a:pPr defTabSz="673100"/>
            <a:endParaRPr lang="de-DE">
              <a:latin typeface="Arial Standard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3922E-E8A2-41B0-9EB1-ED651E2D8DCA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9701" name="Rectangle 2"/>
          <p:cNvSpPr>
            <a:spLocks noChangeArrowheads="1"/>
          </p:cNvSpPr>
          <p:nvPr/>
        </p:nvSpPr>
        <p:spPr bwMode="auto">
          <a:xfrm>
            <a:off x="457200" y="228600"/>
            <a:ext cx="8458200" cy="68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3200">
                <a:solidFill>
                  <a:srgbClr val="C00000"/>
                </a:solidFill>
              </a:rPr>
              <a:t>Konzeptioneller Exkurs: Lieben / </a:t>
            </a:r>
            <a:r>
              <a:rPr lang="de-DE" sz="3200">
                <a:solidFill>
                  <a:srgbClr val="0070C0"/>
                </a:solidFill>
              </a:rPr>
              <a:t>Liebe</a:t>
            </a:r>
            <a:r>
              <a:rPr lang="de-DE" sz="3200">
                <a:solidFill>
                  <a:srgbClr val="C00000"/>
                </a:solidFill>
              </a:rPr>
              <a:t> - These 2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71500" y="1143000"/>
            <a:ext cx="8229600" cy="46863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73100"/>
            <a:r>
              <a:rPr lang="de-DE" sz="2600" b="1">
                <a:solidFill>
                  <a:schemeClr val="accent2"/>
                </a:solidFill>
                <a:latin typeface="Arial Standard" charset="0"/>
              </a:rPr>
              <a:t>These 2.     </a:t>
            </a:r>
            <a:r>
              <a:rPr lang="de-DE" sz="2800" b="1">
                <a:solidFill>
                  <a:srgbClr val="0070C0"/>
                </a:solidFill>
                <a:latin typeface="Arial Standard" charset="0"/>
              </a:rPr>
              <a:t>Liebe ist sozialisiertes Lieben</a:t>
            </a:r>
            <a:endParaRPr lang="de-DE" sz="2600" b="1">
              <a:solidFill>
                <a:srgbClr val="0070C0"/>
              </a:solidFill>
              <a:latin typeface="Arial Standard" charset="0"/>
            </a:endParaRPr>
          </a:p>
          <a:p>
            <a:pPr defTabSz="673100">
              <a:spcBef>
                <a:spcPct val="50000"/>
              </a:spcBef>
              <a:buFont typeface="Symbol" pitchFamily="18" charset="2"/>
              <a:buChar char="©"/>
            </a:pPr>
            <a:r>
              <a:rPr lang="de-DE" sz="2600" b="1">
                <a:solidFill>
                  <a:srgbClr val="0070C0"/>
                </a:solidFill>
                <a:latin typeface="Arial Standard" charset="0"/>
              </a:rPr>
              <a:t> 	Liebe </a:t>
            </a:r>
            <a:r>
              <a:rPr lang="de-DE" sz="2600">
                <a:solidFill>
                  <a:srgbClr val="002060"/>
                </a:solidFill>
                <a:latin typeface="Arial Standard" charset="0"/>
              </a:rPr>
              <a:t>ist ein interaktionelles Phänomen, das im	Respekt vor  der Individualität und Autonomie des 	anderen entsteht.</a:t>
            </a:r>
          </a:p>
          <a:p>
            <a:pPr defTabSz="673100">
              <a:spcBef>
                <a:spcPct val="50000"/>
              </a:spcBef>
              <a:buFont typeface="Symbol" pitchFamily="18" charset="2"/>
              <a:buChar char="©"/>
            </a:pPr>
            <a:r>
              <a:rPr lang="de-DE" sz="2600" b="1">
                <a:solidFill>
                  <a:srgbClr val="0070C0"/>
                </a:solidFill>
                <a:latin typeface="Arial Standard" charset="0"/>
              </a:rPr>
              <a:t> 	Liebe</a:t>
            </a:r>
            <a:r>
              <a:rPr lang="de-DE" sz="2600">
                <a:solidFill>
                  <a:srgbClr val="0070C0"/>
                </a:solidFill>
                <a:latin typeface="Arial Standard" charset="0"/>
              </a:rPr>
              <a:t> </a:t>
            </a:r>
            <a:r>
              <a:rPr lang="de-DE" sz="2600">
                <a:solidFill>
                  <a:srgbClr val="002060"/>
                </a:solidFill>
                <a:latin typeface="Arial Standard" charset="0"/>
              </a:rPr>
              <a:t>setzt die Synthetisierung aufeinander 	bezogener „Konzepte“ von ICH und DU, also ein 	differenziertes WIR voraus.</a:t>
            </a:r>
            <a:endParaRPr lang="de-DE" sz="2600" b="1">
              <a:solidFill>
                <a:srgbClr val="002060"/>
              </a:solidFill>
              <a:latin typeface="Arial Standard" charset="0"/>
            </a:endParaRPr>
          </a:p>
          <a:p>
            <a:pPr defTabSz="673100">
              <a:spcBef>
                <a:spcPct val="50000"/>
              </a:spcBef>
              <a:buFont typeface="Symbol" pitchFamily="18" charset="2"/>
              <a:buChar char="©"/>
            </a:pPr>
            <a:r>
              <a:rPr lang="de-DE" sz="2600" b="1">
                <a:solidFill>
                  <a:srgbClr val="0070C0"/>
                </a:solidFill>
                <a:latin typeface="Arial Standard" charset="0"/>
              </a:rPr>
              <a:t> 	Liebe</a:t>
            </a:r>
            <a:r>
              <a:rPr lang="de-DE" sz="2600">
                <a:solidFill>
                  <a:srgbClr val="0070C0"/>
                </a:solidFill>
                <a:latin typeface="Arial Standard" charset="0"/>
              </a:rPr>
              <a:t> </a:t>
            </a:r>
            <a:r>
              <a:rPr lang="de-DE" sz="2600">
                <a:solidFill>
                  <a:srgbClr val="002060"/>
                </a:solidFill>
                <a:latin typeface="Arial Standard" charset="0"/>
              </a:rPr>
              <a:t>resultiert als soziales Phänomen aus der 	Koordination des </a:t>
            </a:r>
            <a:r>
              <a:rPr lang="de-DE" sz="2600" b="1">
                <a:solidFill>
                  <a:srgbClr val="C00000"/>
                </a:solidFill>
                <a:latin typeface="Arial Standard" charset="0"/>
              </a:rPr>
              <a:t>Liebens</a:t>
            </a:r>
            <a:r>
              <a:rPr lang="de-DE" sz="2600">
                <a:latin typeface="Arial Standard" charset="0"/>
              </a:rPr>
              <a:t> </a:t>
            </a:r>
            <a:r>
              <a:rPr lang="de-DE" sz="2600">
                <a:solidFill>
                  <a:srgbClr val="002060"/>
                </a:solidFill>
                <a:latin typeface="Arial Standard" charset="0"/>
              </a:rPr>
              <a:t>zwischen autonomen 	Menschen.</a:t>
            </a:r>
            <a:endParaRPr lang="de-DE">
              <a:solidFill>
                <a:srgbClr val="002060"/>
              </a:solidFill>
              <a:latin typeface="Arial Standard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E8358-188A-4811-A4CA-4BD67BFE722D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0725" name="Rectangle 2"/>
          <p:cNvSpPr>
            <a:spLocks noChangeArrowheads="1"/>
          </p:cNvSpPr>
          <p:nvPr/>
        </p:nvSpPr>
        <p:spPr bwMode="auto">
          <a:xfrm>
            <a:off x="928688" y="214313"/>
            <a:ext cx="7315200" cy="914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solidFill>
                  <a:srgbClr val="C00000"/>
                </a:solidFill>
              </a:rPr>
              <a:t>Konzeptioneller Exkurs: Lieben / </a:t>
            </a:r>
            <a:r>
              <a:rPr lang="de-DE" sz="3200">
                <a:solidFill>
                  <a:srgbClr val="0070C0"/>
                </a:solidFill>
              </a:rPr>
              <a:t>Liebe</a:t>
            </a:r>
            <a:r>
              <a:rPr lang="de-DE" sz="3200">
                <a:solidFill>
                  <a:schemeClr val="hlink"/>
                </a:solidFill>
              </a:rPr>
              <a:t> </a:t>
            </a:r>
            <a:br>
              <a:rPr lang="de-DE" sz="3200">
                <a:solidFill>
                  <a:schemeClr val="hlink"/>
                </a:solidFill>
              </a:rPr>
            </a:br>
            <a:r>
              <a:rPr lang="de-DE" sz="3200">
                <a:solidFill>
                  <a:srgbClr val="C00000"/>
                </a:solidFill>
              </a:rPr>
              <a:t>- Fazit -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762000" y="1219200"/>
            <a:ext cx="7696200" cy="460533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82600">
              <a:spcBef>
                <a:spcPct val="50000"/>
              </a:spcBef>
              <a:buFontTx/>
              <a:buChar char="•"/>
            </a:pPr>
            <a:r>
              <a:rPr lang="de-DE" sz="3200"/>
              <a:t> 	</a:t>
            </a:r>
            <a:r>
              <a:rPr lang="de-DE" sz="2800">
                <a:solidFill>
                  <a:srgbClr val="002060"/>
                </a:solidFill>
              </a:rPr>
              <a:t>Lieben geht in Liebe über, wenn es an die </a:t>
            </a:r>
            <a:r>
              <a:rPr lang="de-DE" sz="2800"/>
              <a:t>			</a:t>
            </a:r>
            <a:r>
              <a:rPr lang="de-DE" sz="2800" b="1">
                <a:solidFill>
                  <a:srgbClr val="C00000"/>
                </a:solidFill>
              </a:rPr>
              <a:t>Autonomie</a:t>
            </a:r>
            <a:r>
              <a:rPr lang="de-DE" sz="2800"/>
              <a:t> </a:t>
            </a:r>
            <a:r>
              <a:rPr lang="de-DE" sz="2800">
                <a:solidFill>
                  <a:srgbClr val="002060"/>
                </a:solidFill>
              </a:rPr>
              <a:t>des Anderen stößt und sich, um die 	Bindung zu erhalten, koordinieren muss.</a:t>
            </a:r>
          </a:p>
          <a:p>
            <a:pPr defTabSz="482600">
              <a:spcBef>
                <a:spcPct val="50000"/>
              </a:spcBef>
              <a:buFontTx/>
              <a:buChar char="•"/>
            </a:pPr>
            <a:r>
              <a:rPr lang="de-DE" sz="3200">
                <a:solidFill>
                  <a:srgbClr val="002060"/>
                </a:solidFill>
              </a:rPr>
              <a:t> 	</a:t>
            </a:r>
            <a:r>
              <a:rPr lang="de-DE" sz="2800">
                <a:solidFill>
                  <a:srgbClr val="002060"/>
                </a:solidFill>
              </a:rPr>
              <a:t>Erst wenn beide Beteiligte sich als eigenständig </a:t>
            </a:r>
            <a:r>
              <a:rPr lang="de-DE" sz="2800"/>
              <a:t>	</a:t>
            </a:r>
            <a:r>
              <a:rPr lang="de-DE" sz="2800" b="1" i="1" u="sng">
                <a:solidFill>
                  <a:srgbClr val="C00000"/>
                </a:solidFill>
              </a:rPr>
              <a:t>erleben,</a:t>
            </a:r>
            <a:r>
              <a:rPr lang="de-DE" sz="2800">
                <a:solidFill>
                  <a:srgbClr val="C00000"/>
                </a:solidFill>
              </a:rPr>
              <a:t> </a:t>
            </a:r>
            <a:r>
              <a:rPr lang="de-DE" sz="2800">
                <a:solidFill>
                  <a:srgbClr val="002060"/>
                </a:solidFill>
              </a:rPr>
              <a:t>findet Individuierung statt, und es 			entsteht ein Verhältnis von Ich und Du.</a:t>
            </a:r>
          </a:p>
          <a:p>
            <a:pPr defTabSz="482600">
              <a:spcBef>
                <a:spcPct val="50000"/>
              </a:spcBef>
              <a:buFontTx/>
              <a:buChar char="•"/>
            </a:pPr>
            <a:r>
              <a:rPr lang="de-DE" sz="3200">
                <a:solidFill>
                  <a:srgbClr val="002060"/>
                </a:solidFill>
              </a:rPr>
              <a:t> 	</a:t>
            </a:r>
            <a:r>
              <a:rPr lang="de-DE" sz="2800">
                <a:solidFill>
                  <a:srgbClr val="002060"/>
                </a:solidFill>
              </a:rPr>
              <a:t>Die </a:t>
            </a:r>
            <a:r>
              <a:rPr lang="de-DE" sz="2800" b="1">
                <a:solidFill>
                  <a:srgbClr val="C00000"/>
                </a:solidFill>
              </a:rPr>
              <a:t>Ungewissheit</a:t>
            </a:r>
            <a:r>
              <a:rPr lang="de-DE" sz="2800"/>
              <a:t> </a:t>
            </a:r>
            <a:r>
              <a:rPr lang="de-DE" sz="2800">
                <a:solidFill>
                  <a:srgbClr val="002060"/>
                </a:solidFill>
              </a:rPr>
              <a:t>über die Autonomie des ge- 		liebten Anderen kann aber spätestens ab der 		Pubertät die weitere Individuierung erschweren.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K. Ludewig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30E313-80D1-410C-BB0D-186F8B589BF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" name="Grafik 4" descr="Vorha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476672"/>
            <a:ext cx="5472608" cy="362560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547664" y="4221088"/>
            <a:ext cx="59046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3200" dirty="0">
                <a:solidFill>
                  <a:schemeClr val="accent1">
                    <a:lumMod val="50000"/>
                  </a:schemeClr>
                </a:solidFill>
              </a:rPr>
              <a:t>„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Hungern aus Liebe“</a:t>
            </a:r>
            <a:endParaRPr lang="de-DE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oder:</a:t>
            </a:r>
          </a:p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die Vermeidung von </a:t>
            </a:r>
            <a:r>
              <a:rPr lang="de-DE" dirty="0" err="1">
                <a:solidFill>
                  <a:schemeClr val="accent6">
                    <a:lumMod val="50000"/>
                  </a:schemeClr>
                </a:solidFill>
              </a:rPr>
              <a:t>Individuierung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, um den geliebten Anderen nicht zu gefährden.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2339752" y="1844824"/>
            <a:ext cx="3960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dirty="0" smtClean="0">
                <a:solidFill>
                  <a:srgbClr val="C00000"/>
                </a:solidFill>
              </a:rPr>
              <a:t>Adoleszenz-Magersucht</a:t>
            </a:r>
          </a:p>
          <a:p>
            <a:pPr algn="ctr"/>
            <a:r>
              <a:rPr lang="de-DE" sz="3200" dirty="0" smtClean="0">
                <a:solidFill>
                  <a:srgbClr val="C00000"/>
                </a:solidFill>
              </a:rPr>
              <a:t/>
            </a:r>
            <a:br>
              <a:rPr lang="de-DE" sz="3200" dirty="0" smtClean="0">
                <a:solidFill>
                  <a:srgbClr val="C00000"/>
                </a:solidFill>
              </a:rPr>
            </a:br>
            <a:r>
              <a:rPr lang="de-DE" dirty="0" smtClean="0">
                <a:solidFill>
                  <a:srgbClr val="C00000"/>
                </a:solidFill>
              </a:rPr>
              <a:t>Ein Familiendrama in 3 Akten</a:t>
            </a:r>
            <a:endParaRPr lang="de-DE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3EE54-E474-43F2-B1E2-E007A32CD34F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28600" y="1828800"/>
            <a:ext cx="8610600" cy="366254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482600"/>
            <a:r>
              <a:rPr lang="de-DE" sz="3200" b="1" dirty="0">
                <a:solidFill>
                  <a:srgbClr val="7030A0"/>
                </a:solidFill>
                <a:latin typeface="Arial Standard" charset="0"/>
              </a:rPr>
              <a:t>Vorspann</a:t>
            </a:r>
          </a:p>
          <a:p>
            <a:pPr algn="just" defTabSz="482600"/>
            <a:endParaRPr lang="de-DE" sz="3200" dirty="0">
              <a:latin typeface="Arial Standard" charset="0"/>
            </a:endParaRPr>
          </a:p>
          <a:p>
            <a:pPr algn="just" defTabSz="482600"/>
            <a:r>
              <a:rPr lang="de-DE" sz="2800" dirty="0">
                <a:solidFill>
                  <a:srgbClr val="002060"/>
                </a:solidFill>
                <a:latin typeface="Arial Standard" charset="0"/>
              </a:rPr>
              <a:t>Die Magersucht tritt in Familien auf, in denen bekanntlich </a:t>
            </a:r>
            <a:r>
              <a:rPr lang="de-DE" sz="2800" b="1" dirty="0">
                <a:solidFill>
                  <a:schemeClr val="accent2"/>
                </a:solidFill>
                <a:latin typeface="Arial Standard" charset="0"/>
              </a:rPr>
              <a:t>Harmonie</a:t>
            </a:r>
            <a:r>
              <a:rPr lang="de-DE" sz="2800" dirty="0">
                <a:latin typeface="Arial Standard" charset="0"/>
              </a:rPr>
              <a:t> </a:t>
            </a:r>
            <a:r>
              <a:rPr lang="de-DE" sz="2800" dirty="0">
                <a:solidFill>
                  <a:srgbClr val="002060"/>
                </a:solidFill>
                <a:latin typeface="Arial Standard" charset="0"/>
              </a:rPr>
              <a:t>herrscht</a:t>
            </a:r>
            <a:r>
              <a:rPr lang="de-DE" sz="2800" dirty="0" smtClean="0">
                <a:solidFill>
                  <a:srgbClr val="002060"/>
                </a:solidFill>
                <a:latin typeface="Arial Standard" charset="0"/>
              </a:rPr>
              <a:t>.</a:t>
            </a:r>
          </a:p>
          <a:p>
            <a:pPr algn="just" defTabSz="482600"/>
            <a:endParaRPr lang="de-DE" sz="2800" dirty="0">
              <a:solidFill>
                <a:srgbClr val="002060"/>
              </a:solidFill>
              <a:latin typeface="Arial Standard" charset="0"/>
            </a:endParaRPr>
          </a:p>
          <a:p>
            <a:pPr algn="just" defTabSz="482600"/>
            <a:r>
              <a:rPr lang="de-DE" sz="2800" dirty="0">
                <a:solidFill>
                  <a:srgbClr val="002060"/>
                </a:solidFill>
                <a:latin typeface="Arial Standard" charset="0"/>
              </a:rPr>
              <a:t>Distanzierende und versöhnliche Erfahrungen, anhand derer Kind und Eltern lernen können, Nähe und Distanz zu regulieren, finden selten statt.</a:t>
            </a:r>
            <a:endParaRPr lang="de-DE" sz="2800" dirty="0">
              <a:latin typeface="Arial Standard" charset="0"/>
            </a:endParaRPr>
          </a:p>
        </p:txBody>
      </p:sp>
      <p:sp>
        <p:nvSpPr>
          <p:cNvPr id="36870" name="Rectangle 3"/>
          <p:cNvSpPr>
            <a:spLocks noChangeArrowheads="1"/>
          </p:cNvSpPr>
          <p:nvPr/>
        </p:nvSpPr>
        <p:spPr bwMode="auto">
          <a:xfrm>
            <a:off x="228600" y="22860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3200">
                <a:solidFill>
                  <a:srgbClr val="C00000"/>
                </a:solidFill>
              </a:rPr>
              <a:t>Hungern aus Liebe -                                     (1)</a:t>
            </a:r>
            <a:br>
              <a:rPr lang="de-DE" sz="3200">
                <a:solidFill>
                  <a:srgbClr val="C00000"/>
                </a:solidFill>
              </a:rPr>
            </a:br>
            <a:r>
              <a:rPr lang="de-DE" sz="3200">
                <a:solidFill>
                  <a:srgbClr val="C00000"/>
                </a:solidFill>
              </a:rPr>
              <a:t>Ein Drama in wenigen Akten</a:t>
            </a:r>
            <a:endParaRPr lang="de-DE" sz="44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 bldLvl="2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B3081-5EF8-4176-9601-3CEDF82C4127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84994" name="Text Box 1026"/>
          <p:cNvSpPr txBox="1">
            <a:spLocks noChangeArrowheads="1"/>
          </p:cNvSpPr>
          <p:nvPr/>
        </p:nvSpPr>
        <p:spPr bwMode="auto">
          <a:xfrm>
            <a:off x="457200" y="1600200"/>
            <a:ext cx="8229600" cy="426085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 dirty="0">
                <a:solidFill>
                  <a:srgbClr val="7030A0"/>
                </a:solidFill>
                <a:latin typeface="Arial Standard" charset="0"/>
              </a:rPr>
              <a:t>1. Akt</a:t>
            </a:r>
            <a:endParaRPr lang="de-DE" sz="2800" dirty="0">
              <a:solidFill>
                <a:srgbClr val="7030A0"/>
              </a:solidFill>
              <a:latin typeface="Arial Standard" charset="0"/>
            </a:endParaRPr>
          </a:p>
          <a:p>
            <a:pPr algn="just"/>
            <a:r>
              <a:rPr lang="de-DE" sz="2800" dirty="0">
                <a:solidFill>
                  <a:srgbClr val="002060"/>
                </a:solidFill>
                <a:latin typeface="Arial Standard" charset="0"/>
              </a:rPr>
              <a:t>Die in Zeiten des </a:t>
            </a:r>
            <a:r>
              <a:rPr lang="de-DE" sz="2800" b="1" dirty="0">
                <a:solidFill>
                  <a:schemeClr val="accent2"/>
                </a:solidFill>
                <a:latin typeface="Arial Standard" charset="0"/>
              </a:rPr>
              <a:t>Übergangs</a:t>
            </a:r>
            <a:r>
              <a:rPr lang="de-DE" sz="2800" dirty="0">
                <a:latin typeface="Arial Standard" charset="0"/>
              </a:rPr>
              <a:t> </a:t>
            </a:r>
            <a:r>
              <a:rPr lang="de-DE" sz="2800" dirty="0">
                <a:solidFill>
                  <a:srgbClr val="002060"/>
                </a:solidFill>
                <a:latin typeface="Arial Standard" charset="0"/>
              </a:rPr>
              <a:t>mit Individuation einhergehenden Trennungen werden, da bislang wenig erprobt, als destruktiv erlebt; dies impliziert existenziellen</a:t>
            </a:r>
            <a:r>
              <a:rPr lang="de-DE" sz="2800" dirty="0">
                <a:latin typeface="Arial Standard" charset="0"/>
              </a:rPr>
              <a:t> </a:t>
            </a:r>
            <a:r>
              <a:rPr lang="de-DE" sz="2800" b="1" dirty="0">
                <a:solidFill>
                  <a:schemeClr val="accent2"/>
                </a:solidFill>
                <a:latin typeface="Arial Standard" charset="0"/>
              </a:rPr>
              <a:t>Stress</a:t>
            </a:r>
            <a:r>
              <a:rPr lang="de-DE" sz="2800" b="1" dirty="0">
                <a:solidFill>
                  <a:srgbClr val="FF0000"/>
                </a:solidFill>
                <a:latin typeface="Arial Standard" charset="0"/>
              </a:rPr>
              <a:t>.</a:t>
            </a:r>
            <a:r>
              <a:rPr lang="de-DE" sz="2800" dirty="0">
                <a:latin typeface="Arial Standard" charset="0"/>
              </a:rPr>
              <a:t> </a:t>
            </a:r>
          </a:p>
          <a:p>
            <a:pPr algn="just">
              <a:spcBef>
                <a:spcPct val="60000"/>
              </a:spcBef>
            </a:pPr>
            <a:r>
              <a:rPr lang="de-DE" sz="2800" dirty="0">
                <a:solidFill>
                  <a:srgbClr val="002060"/>
                </a:solidFill>
                <a:latin typeface="Arial Standard" charset="0"/>
              </a:rPr>
              <a:t>Magersüchtiges Verhalten ist ein Versuch, das </a:t>
            </a:r>
            <a:r>
              <a:rPr lang="de-DE" sz="2800" b="1" dirty="0">
                <a:solidFill>
                  <a:schemeClr val="accent2"/>
                </a:solidFill>
                <a:latin typeface="Arial Standard" charset="0"/>
              </a:rPr>
              <a:t>Dilemma</a:t>
            </a:r>
            <a:r>
              <a:rPr lang="de-DE" sz="2800" dirty="0">
                <a:latin typeface="Arial Standard" charset="0"/>
              </a:rPr>
              <a:t> </a:t>
            </a:r>
            <a:r>
              <a:rPr lang="de-DE" sz="2800" dirty="0">
                <a:solidFill>
                  <a:srgbClr val="002060"/>
                </a:solidFill>
                <a:latin typeface="Arial Standard" charset="0"/>
              </a:rPr>
              <a:t>von Bindung und Ablösung zu „vertagen“, ohne dafür Verantwortung zu übernehmen, zumal es an der </a:t>
            </a:r>
            <a:r>
              <a:rPr lang="de-DE" sz="2800" b="1" i="1" u="sng" dirty="0">
                <a:solidFill>
                  <a:srgbClr val="002060"/>
                </a:solidFill>
                <a:latin typeface="Arial Standard" charset="0"/>
              </a:rPr>
              <a:t>Krankheit</a:t>
            </a:r>
            <a:r>
              <a:rPr lang="de-DE" sz="2800" dirty="0">
                <a:solidFill>
                  <a:srgbClr val="002060"/>
                </a:solidFill>
                <a:latin typeface="Arial Standard" charset="0"/>
              </a:rPr>
              <a:t> liegt.</a:t>
            </a:r>
          </a:p>
        </p:txBody>
      </p:sp>
      <p:sp>
        <p:nvSpPr>
          <p:cNvPr id="37894" name="Rectangle 1027"/>
          <p:cNvSpPr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3200">
                <a:solidFill>
                  <a:srgbClr val="C00000"/>
                </a:solidFill>
              </a:rPr>
              <a:t>Hungern aus Liebe -                                     (2)</a:t>
            </a:r>
            <a:br>
              <a:rPr lang="de-DE" sz="3200">
                <a:solidFill>
                  <a:srgbClr val="C00000"/>
                </a:solidFill>
              </a:rPr>
            </a:br>
            <a:r>
              <a:rPr lang="de-DE" sz="3200">
                <a:solidFill>
                  <a:srgbClr val="C00000"/>
                </a:solidFill>
              </a:rPr>
              <a:t>Ein Drama in wenigen Akten (Forts.)</a:t>
            </a:r>
            <a:endParaRPr lang="de-DE" sz="44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build="p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EAA04-BA1F-4469-898F-D16E3E633520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04800" y="1295400"/>
            <a:ext cx="8588375" cy="500697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81000"/>
            <a:r>
              <a:rPr lang="de-DE" sz="3200" b="1">
                <a:solidFill>
                  <a:srgbClr val="7030A0"/>
                </a:solidFill>
                <a:latin typeface="Arial Standard" charset="0"/>
              </a:rPr>
              <a:t>2. Akt:</a:t>
            </a:r>
            <a:endParaRPr lang="de-DE">
              <a:solidFill>
                <a:srgbClr val="7030A0"/>
              </a:solidFill>
              <a:latin typeface="Arial Standard" charset="0"/>
            </a:endParaRPr>
          </a:p>
          <a:p>
            <a:pPr defTabSz="381000">
              <a:spcBef>
                <a:spcPct val="30000"/>
              </a:spcBef>
              <a:buFontTx/>
              <a:buChar char="•"/>
            </a:pPr>
            <a:r>
              <a:rPr lang="de-DE">
                <a:latin typeface="Arial Standard" charset="0"/>
              </a:rPr>
              <a:t> </a:t>
            </a:r>
            <a:r>
              <a:rPr lang="de-DE">
                <a:solidFill>
                  <a:srgbClr val="002060"/>
                </a:solidFill>
                <a:latin typeface="Arial Standard" charset="0"/>
              </a:rPr>
              <a:t>	Die Essensverweigerung erweist sich als potentes Mittel, 	die bedrohten Bindungen in der Familie zu verstärken und 	so die Gefahren der Krise zu bannen; sie wird </a:t>
            </a:r>
            <a:r>
              <a:rPr lang="de-DE">
                <a:latin typeface="Arial Standard" charset="0"/>
              </a:rPr>
              <a:t>	</a:t>
            </a:r>
            <a:r>
              <a:rPr lang="de-DE" b="1">
                <a:solidFill>
                  <a:srgbClr val="7030A0"/>
                </a:solidFill>
                <a:latin typeface="Arial Standard" charset="0"/>
              </a:rPr>
              <a:t>funktionalisiert.</a:t>
            </a:r>
          </a:p>
          <a:p>
            <a:pPr defTabSz="381000">
              <a:spcBef>
                <a:spcPct val="40000"/>
              </a:spcBef>
              <a:buFontTx/>
              <a:buChar char="•"/>
            </a:pPr>
            <a:r>
              <a:rPr lang="de-DE">
                <a:latin typeface="Arial Standard" charset="0"/>
              </a:rPr>
              <a:t> 	</a:t>
            </a:r>
            <a:r>
              <a:rPr lang="de-DE">
                <a:solidFill>
                  <a:srgbClr val="002060"/>
                </a:solidFill>
                <a:latin typeface="Arial Standard" charset="0"/>
              </a:rPr>
              <a:t>Nebenher etabliert sich ein </a:t>
            </a:r>
            <a:r>
              <a:rPr lang="de-DE" b="1">
                <a:solidFill>
                  <a:srgbClr val="7030A0"/>
                </a:solidFill>
                <a:latin typeface="Arial Standard" charset="0"/>
              </a:rPr>
              <a:t>biologischer Kreislauf</a:t>
            </a:r>
            <a:r>
              <a:rPr lang="de-DE">
                <a:solidFill>
                  <a:srgbClr val="7030A0"/>
                </a:solidFill>
                <a:latin typeface="Arial Standard" charset="0"/>
              </a:rPr>
              <a:t> </a:t>
            </a:r>
            <a:r>
              <a:rPr lang="de-DE">
                <a:solidFill>
                  <a:srgbClr val="002060"/>
                </a:solidFill>
                <a:latin typeface="Arial Standard" charset="0"/>
              </a:rPr>
              <a:t>von 			Unterernährung und Nahrungsverweigerung mit eigener 		selbst erhaltender Dynamik.</a:t>
            </a:r>
          </a:p>
          <a:p>
            <a:pPr defTabSz="381000">
              <a:spcBef>
                <a:spcPct val="40000"/>
              </a:spcBef>
              <a:buFontTx/>
              <a:buChar char="•"/>
            </a:pPr>
            <a:r>
              <a:rPr lang="de-DE">
                <a:solidFill>
                  <a:srgbClr val="002060"/>
                </a:solidFill>
                <a:latin typeface="Arial Standard" charset="0"/>
              </a:rPr>
              <a:t> 	Die Magersucht lenkt von der Sorge um den Anderen, ver-		hindert die Fortentwicklung und vermindert so die Angst 	und das Schuldgefühl; sie läßt sich als </a:t>
            </a:r>
            <a:r>
              <a:rPr lang="de-DE" b="1">
                <a:solidFill>
                  <a:srgbClr val="7030A0"/>
                </a:solidFill>
                <a:latin typeface="Arial Standard" charset="0"/>
              </a:rPr>
              <a:t>„Hungern aus 	Liebe“ </a:t>
            </a:r>
            <a:r>
              <a:rPr lang="de-DE" b="1">
                <a:solidFill>
                  <a:schemeClr val="accent2"/>
                </a:solidFill>
                <a:latin typeface="Arial Standard" charset="0"/>
              </a:rPr>
              <a:t>	</a:t>
            </a:r>
            <a:r>
              <a:rPr lang="de-DE">
                <a:solidFill>
                  <a:srgbClr val="002060"/>
                </a:solidFill>
                <a:latin typeface="Arial Standard" charset="0"/>
              </a:rPr>
              <a:t>auffassen.</a:t>
            </a:r>
          </a:p>
        </p:txBody>
      </p:sp>
      <p:sp>
        <p:nvSpPr>
          <p:cNvPr id="38918" name="Rectangle 3"/>
          <p:cNvSpPr>
            <a:spLocks noChangeArrowheads="1"/>
          </p:cNvSpPr>
          <p:nvPr/>
        </p:nvSpPr>
        <p:spPr bwMode="auto">
          <a:xfrm>
            <a:off x="304800" y="152400"/>
            <a:ext cx="8077200" cy="1066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3200">
                <a:solidFill>
                  <a:srgbClr val="C00000"/>
                </a:solidFill>
              </a:rPr>
              <a:t>Hungern aus Liebe -                                     (3)</a:t>
            </a:r>
            <a:br>
              <a:rPr lang="de-DE" sz="3200">
                <a:solidFill>
                  <a:srgbClr val="C00000"/>
                </a:solidFill>
              </a:rPr>
            </a:br>
            <a:r>
              <a:rPr lang="de-DE" sz="3200">
                <a:solidFill>
                  <a:srgbClr val="C00000"/>
                </a:solidFill>
              </a:rPr>
              <a:t>Ein Drama in wenigen Akten (Forts.)</a:t>
            </a:r>
            <a:endParaRPr lang="de-DE" sz="44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2FE2C-58AF-4DC7-BEFF-9DB6031DA984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28600" y="1524000"/>
            <a:ext cx="8610600" cy="442277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82600">
              <a:defRPr/>
            </a:pPr>
            <a:r>
              <a:rPr lang="de-DE" sz="3200" b="1">
                <a:solidFill>
                  <a:srgbClr val="7030A0"/>
                </a:solidFill>
                <a:latin typeface="Arial Standard" charset="0"/>
              </a:rPr>
              <a:t>3. Akt:</a:t>
            </a:r>
            <a:endParaRPr lang="de-DE" sz="2800" b="1">
              <a:solidFill>
                <a:srgbClr val="7030A0"/>
              </a:solidFill>
              <a:latin typeface="Arial Standard" charset="0"/>
            </a:endParaRPr>
          </a:p>
          <a:p>
            <a:pPr defTabSz="482600">
              <a:buFontTx/>
              <a:buChar char="•"/>
              <a:defRPr/>
            </a:pPr>
            <a:r>
              <a:rPr lang="de-DE">
                <a:latin typeface="Arial Standard" charset="0"/>
              </a:rPr>
              <a:t> 	</a:t>
            </a:r>
            <a:r>
              <a:rPr lang="de-DE">
                <a:solidFill>
                  <a:schemeClr val="accent6">
                    <a:lumMod val="50000"/>
                  </a:schemeClr>
                </a:solidFill>
                <a:latin typeface="Arial Standard" charset="0"/>
              </a:rPr>
              <a:t>Um sich vertrauenvoll ablösen zu können, brauchen die 	Magersüchtige und ihre Eltern </a:t>
            </a:r>
            <a:r>
              <a:rPr lang="de-DE" b="1" u="sng">
                <a:solidFill>
                  <a:srgbClr val="7030A0"/>
                </a:solidFill>
                <a:latin typeface="Arial Standard" charset="0"/>
              </a:rPr>
              <a:t>Gewissheit</a:t>
            </a:r>
            <a:r>
              <a:rPr lang="de-DE">
                <a:latin typeface="Arial Standard" charset="0"/>
              </a:rPr>
              <a:t> </a:t>
            </a:r>
            <a:r>
              <a:rPr lang="de-DE">
                <a:solidFill>
                  <a:schemeClr val="accent6">
                    <a:lumMod val="50000"/>
                  </a:schemeClr>
                </a:solidFill>
                <a:latin typeface="Arial Standard" charset="0"/>
              </a:rPr>
              <a:t>(eigentlich = </a:t>
            </a:r>
            <a:r>
              <a:rPr lang="de-DE">
                <a:latin typeface="Arial Standard" charset="0"/>
              </a:rPr>
              <a:t>	</a:t>
            </a:r>
            <a:r>
              <a:rPr lang="de-DE" b="1" u="sng">
                <a:solidFill>
                  <a:srgbClr val="7030A0"/>
                </a:solidFill>
                <a:latin typeface="Arial Standard" charset="0"/>
              </a:rPr>
              <a:t>Vertrauen</a:t>
            </a:r>
            <a:r>
              <a:rPr lang="de-DE">
                <a:latin typeface="Arial Standard" charset="0"/>
              </a:rPr>
              <a:t>) </a:t>
            </a:r>
            <a:r>
              <a:rPr lang="de-DE">
                <a:solidFill>
                  <a:schemeClr val="accent6">
                    <a:lumMod val="50000"/>
                  </a:schemeClr>
                </a:solidFill>
                <a:latin typeface="Arial Standard" charset="0"/>
              </a:rPr>
              <a:t>darüber, dass sie ihre Individualität dem 	jeweils Anderen zumuten dürfen</a:t>
            </a:r>
            <a:r>
              <a:rPr lang="de-DE">
                <a:latin typeface="Arial Standard" charset="0"/>
              </a:rPr>
              <a:t>.</a:t>
            </a:r>
          </a:p>
          <a:p>
            <a:pPr defTabSz="482600">
              <a:spcBef>
                <a:spcPct val="50000"/>
              </a:spcBef>
              <a:buFontTx/>
              <a:buChar char="•"/>
              <a:defRPr/>
            </a:pPr>
            <a:r>
              <a:rPr lang="de-DE">
                <a:latin typeface="Arial Standard" charset="0"/>
              </a:rPr>
              <a:t> 	</a:t>
            </a:r>
            <a:r>
              <a:rPr lang="de-DE">
                <a:solidFill>
                  <a:schemeClr val="accent6">
                    <a:lumMod val="50000"/>
                  </a:schemeClr>
                </a:solidFill>
                <a:latin typeface="Arial Standard" charset="0"/>
              </a:rPr>
              <a:t>Eine</a:t>
            </a:r>
            <a:r>
              <a:rPr lang="de-DE">
                <a:latin typeface="Arial Standard" charset="0"/>
              </a:rPr>
              <a:t> </a:t>
            </a:r>
            <a:r>
              <a:rPr lang="de-DE" b="1">
                <a:solidFill>
                  <a:srgbClr val="7030A0"/>
                </a:solidFill>
                <a:latin typeface="Arial Standard" charset="0"/>
              </a:rPr>
              <a:t>Therapie</a:t>
            </a:r>
            <a:r>
              <a:rPr lang="de-DE">
                <a:latin typeface="Arial Standard" charset="0"/>
              </a:rPr>
              <a:t> </a:t>
            </a:r>
            <a:r>
              <a:rPr lang="de-DE">
                <a:solidFill>
                  <a:schemeClr val="accent6">
                    <a:lumMod val="50000"/>
                  </a:schemeClr>
                </a:solidFill>
                <a:latin typeface="Arial Standard" charset="0"/>
              </a:rPr>
              <a:t>wird begonnen, welche Folgendes leisten </a:t>
            </a:r>
            <a:r>
              <a:rPr lang="de-DE">
                <a:latin typeface="Arial Standard" charset="0"/>
              </a:rPr>
              <a:t>	</a:t>
            </a:r>
            <a:r>
              <a:rPr lang="de-DE">
                <a:solidFill>
                  <a:schemeClr val="accent6">
                    <a:lumMod val="50000"/>
                  </a:schemeClr>
                </a:solidFill>
                <a:latin typeface="Arial Standard" charset="0"/>
              </a:rPr>
              <a:t>soll:</a:t>
            </a:r>
          </a:p>
          <a:p>
            <a:pPr lvl="1" defTabSz="482600">
              <a:defRPr/>
            </a:pPr>
            <a:r>
              <a:rPr lang="de-DE">
                <a:solidFill>
                  <a:schemeClr val="accent6">
                    <a:lumMod val="50000"/>
                  </a:schemeClr>
                </a:solidFill>
                <a:latin typeface="Arial Standard" charset="0"/>
              </a:rPr>
              <a:t>a. Funktionalisierung psychotherapeutisch zu relativieren,</a:t>
            </a:r>
          </a:p>
          <a:p>
            <a:pPr lvl="1" defTabSz="482600">
              <a:defRPr/>
            </a:pPr>
            <a:r>
              <a:rPr lang="de-DE">
                <a:solidFill>
                  <a:schemeClr val="accent6">
                    <a:lumMod val="50000"/>
                  </a:schemeClr>
                </a:solidFill>
                <a:latin typeface="Arial Standard" charset="0"/>
              </a:rPr>
              <a:t>b. Ernährungs- und Gewichtskontrolle zu externalisieren,</a:t>
            </a:r>
          </a:p>
          <a:p>
            <a:pPr lvl="1" defTabSz="482600">
              <a:defRPr/>
            </a:pPr>
            <a:r>
              <a:rPr lang="de-DE">
                <a:solidFill>
                  <a:schemeClr val="accent6">
                    <a:lumMod val="50000"/>
                  </a:schemeClr>
                </a:solidFill>
                <a:latin typeface="Arial Standard" charset="0"/>
              </a:rPr>
              <a:t>c. Mut zum Risiko zu erwecken, d.h., zu erleben, wie es dem Anderen „ohne mich“ wirklich ergeht.</a:t>
            </a:r>
          </a:p>
        </p:txBody>
      </p:sp>
      <p:sp>
        <p:nvSpPr>
          <p:cNvPr id="40966" name="Rectangle 3"/>
          <p:cNvSpPr>
            <a:spLocks noChangeArrowheads="1"/>
          </p:cNvSpPr>
          <p:nvPr/>
        </p:nvSpPr>
        <p:spPr bwMode="auto">
          <a:xfrm>
            <a:off x="304800" y="228600"/>
            <a:ext cx="7620000" cy="1066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3200">
                <a:solidFill>
                  <a:srgbClr val="C00000"/>
                </a:solidFill>
              </a:rPr>
              <a:t>Hungern aus Liebe -                                  (4)</a:t>
            </a:r>
            <a:br>
              <a:rPr lang="de-DE" sz="3200">
                <a:solidFill>
                  <a:srgbClr val="C00000"/>
                </a:solidFill>
              </a:rPr>
            </a:br>
            <a:r>
              <a:rPr lang="de-DE" sz="3200">
                <a:solidFill>
                  <a:srgbClr val="C00000"/>
                </a:solidFill>
              </a:rPr>
              <a:t>Ein Drama in wenigen Akten (Forts.)</a:t>
            </a:r>
            <a:endParaRPr lang="de-DE" sz="44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 bldLvl="2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D20B7-F77D-4A33-9D40-C5E6F8A3C2BD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41989" name="Text Box 2"/>
          <p:cNvSpPr txBox="1">
            <a:spLocks noChangeArrowheads="1"/>
          </p:cNvSpPr>
          <p:nvPr/>
        </p:nvSpPr>
        <p:spPr bwMode="auto">
          <a:xfrm>
            <a:off x="533400" y="2133600"/>
            <a:ext cx="7772400" cy="330835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60000"/>
              </a:spcBef>
            </a:pPr>
            <a:r>
              <a:rPr lang="de-DE" sz="3200" b="1">
                <a:solidFill>
                  <a:srgbClr val="7030A0"/>
                </a:solidFill>
                <a:latin typeface="Arial Standard" charset="0"/>
              </a:rPr>
              <a:t>Finale</a:t>
            </a:r>
          </a:p>
          <a:p>
            <a:pPr>
              <a:spcBef>
                <a:spcPct val="60000"/>
              </a:spcBef>
            </a:pPr>
            <a:endParaRPr lang="de-DE" b="1">
              <a:latin typeface="Arial Standard" charset="0"/>
            </a:endParaRPr>
          </a:p>
          <a:p>
            <a:r>
              <a:rPr lang="de-DE" sz="2800">
                <a:solidFill>
                  <a:srgbClr val="002060"/>
                </a:solidFill>
                <a:latin typeface="Arial Standard" charset="0"/>
              </a:rPr>
              <a:t>Langsame Ablösung und Individuierung </a:t>
            </a:r>
            <a:r>
              <a:rPr lang="de-DE" sz="2800" b="1" u="sng">
                <a:solidFill>
                  <a:srgbClr val="002060"/>
                </a:solidFill>
                <a:latin typeface="Arial Standard" charset="0"/>
              </a:rPr>
              <a:t>aller</a:t>
            </a:r>
            <a:r>
              <a:rPr lang="de-DE" sz="2800">
                <a:solidFill>
                  <a:srgbClr val="002060"/>
                </a:solidFill>
                <a:latin typeface="Arial Standard" charset="0"/>
              </a:rPr>
              <a:t> Beteiligten </a:t>
            </a:r>
          </a:p>
          <a:p>
            <a:endParaRPr lang="de-DE" sz="2800">
              <a:solidFill>
                <a:srgbClr val="002060"/>
              </a:solidFill>
              <a:latin typeface="Arial Standard" charset="0"/>
            </a:endParaRPr>
          </a:p>
          <a:p>
            <a:r>
              <a:rPr lang="de-DE" sz="2800">
                <a:solidFill>
                  <a:srgbClr val="002060"/>
                </a:solidFill>
                <a:latin typeface="Arial Standard" charset="0"/>
              </a:rPr>
              <a:t>(oft mit mehrjähriger therapeutischer Begleitung in langen Abständen).</a:t>
            </a:r>
            <a:endParaRPr lang="de-DE">
              <a:solidFill>
                <a:srgbClr val="002060"/>
              </a:solidFill>
            </a:endParaRPr>
          </a:p>
        </p:txBody>
      </p:sp>
      <p:sp>
        <p:nvSpPr>
          <p:cNvPr id="41990" name="Rectangle 3"/>
          <p:cNvSpPr>
            <a:spLocks noChangeArrowheads="1"/>
          </p:cNvSpPr>
          <p:nvPr/>
        </p:nvSpPr>
        <p:spPr bwMode="auto">
          <a:xfrm>
            <a:off x="304800" y="228600"/>
            <a:ext cx="7620000" cy="1066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3200">
                <a:solidFill>
                  <a:srgbClr val="C00000"/>
                </a:solidFill>
              </a:rPr>
              <a:t>Hungern aus Liebe -                                  (5)</a:t>
            </a:r>
            <a:br>
              <a:rPr lang="de-DE" sz="3200">
                <a:solidFill>
                  <a:srgbClr val="C00000"/>
                </a:solidFill>
              </a:rPr>
            </a:br>
            <a:r>
              <a:rPr lang="de-DE" sz="3200">
                <a:solidFill>
                  <a:srgbClr val="C00000"/>
                </a:solidFill>
              </a:rPr>
              <a:t>Ein Drama in wenigen Akten (Ende)</a:t>
            </a:r>
            <a:endParaRPr lang="de-DE" sz="44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November 2016</a:t>
            </a: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K. Ludewig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38D3-B083-4C96-97F3-C18C8F714384}" type="slidenum">
              <a:rPr lang="de-DE"/>
              <a:pPr/>
              <a:t>3</a:t>
            </a:fld>
            <a:endParaRPr lang="de-DE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066800" y="304800"/>
            <a:ext cx="69342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de-DE" sz="3600" dirty="0">
                <a:solidFill>
                  <a:srgbClr val="C00000"/>
                </a:solidFill>
              </a:rPr>
              <a:t>Spezielle Literatur zum Thema</a:t>
            </a:r>
            <a:endParaRPr lang="de-DE" sz="4400" dirty="0">
              <a:solidFill>
                <a:srgbClr val="C00000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51520" y="1412776"/>
            <a:ext cx="8641655" cy="482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buFontTx/>
              <a:buNone/>
            </a:pPr>
            <a:r>
              <a:rPr lang="de-DE" sz="2400" b="1" dirty="0">
                <a:solidFill>
                  <a:srgbClr val="800000"/>
                </a:solidFill>
                <a:latin typeface="Arial Standard" charset="0"/>
              </a:rPr>
              <a:t>Systemische </a:t>
            </a:r>
            <a:r>
              <a:rPr lang="de-DE" sz="2400" b="1" dirty="0" smtClean="0">
                <a:solidFill>
                  <a:srgbClr val="800000"/>
                </a:solidFill>
                <a:latin typeface="Arial Standard" charset="0"/>
              </a:rPr>
              <a:t>Therapie mit Jugendlichen</a:t>
            </a:r>
            <a:endParaRPr lang="de-DE" sz="2000" dirty="0">
              <a:solidFill>
                <a:srgbClr val="800000"/>
              </a:solidFill>
              <a:latin typeface="Arial Standard" charset="0"/>
            </a:endParaRPr>
          </a:p>
          <a:p>
            <a:pPr marL="609600" indent="-609600"/>
            <a:r>
              <a:rPr lang="de-DE" sz="2200" b="1" dirty="0" err="1" smtClean="0">
                <a:solidFill>
                  <a:srgbClr val="000066"/>
                </a:solidFill>
                <a:latin typeface="Arial Standard" charset="0"/>
              </a:rPr>
              <a:t>Rotthaus</a:t>
            </a:r>
            <a:r>
              <a:rPr lang="de-DE" sz="2200" b="1" dirty="0">
                <a:solidFill>
                  <a:srgbClr val="000066"/>
                </a:solidFill>
                <a:latin typeface="Arial Standard" charset="0"/>
              </a:rPr>
              <a:t>, W.</a:t>
            </a:r>
            <a:r>
              <a:rPr lang="de-DE" sz="2000" dirty="0">
                <a:solidFill>
                  <a:srgbClr val="000066"/>
                </a:solidFill>
                <a:latin typeface="Arial Standard" charset="0"/>
              </a:rPr>
              <a:t> </a:t>
            </a:r>
            <a:r>
              <a:rPr lang="de-DE" sz="2000" i="1" dirty="0">
                <a:solidFill>
                  <a:srgbClr val="000066"/>
                </a:solidFill>
                <a:latin typeface="Arial Standard" charset="0"/>
              </a:rPr>
              <a:t>(Hrsg.)(2001):</a:t>
            </a:r>
            <a:r>
              <a:rPr lang="de-DE" sz="2000" dirty="0">
                <a:solidFill>
                  <a:srgbClr val="000066"/>
                </a:solidFill>
                <a:latin typeface="Arial Standard" charset="0"/>
              </a:rPr>
              <a:t> Systemische Kinder- und </a:t>
            </a:r>
            <a:r>
              <a:rPr lang="de-DE" sz="2000" dirty="0" err="1" smtClean="0">
                <a:solidFill>
                  <a:srgbClr val="000066"/>
                </a:solidFill>
                <a:latin typeface="Arial Standard" charset="0"/>
              </a:rPr>
              <a:t>Jugendlichenpsychotherapie</a:t>
            </a:r>
            <a:r>
              <a:rPr lang="de-DE" sz="2000" i="1" dirty="0">
                <a:solidFill>
                  <a:srgbClr val="000066"/>
                </a:solidFill>
                <a:latin typeface="Arial Standard" charset="0"/>
              </a:rPr>
              <a:t>. Heidelberg (Auer-Systeme</a:t>
            </a:r>
            <a:r>
              <a:rPr lang="de-DE" sz="2000" i="1" dirty="0" smtClean="0">
                <a:solidFill>
                  <a:srgbClr val="000066"/>
                </a:solidFill>
                <a:latin typeface="Arial Standard" charset="0"/>
              </a:rPr>
              <a:t>).</a:t>
            </a:r>
          </a:p>
          <a:p>
            <a:pPr marL="609600" indent="-609600"/>
            <a:endParaRPr lang="de-DE" sz="2000" dirty="0">
              <a:solidFill>
                <a:srgbClr val="000066"/>
              </a:solidFill>
              <a:latin typeface="Arial Standard" charset="0"/>
            </a:endParaRPr>
          </a:p>
          <a:p>
            <a:pPr marL="609600" indent="-609600">
              <a:buFontTx/>
              <a:buNone/>
            </a:pPr>
            <a:r>
              <a:rPr lang="de-DE" sz="2400" b="1" dirty="0">
                <a:solidFill>
                  <a:srgbClr val="800000"/>
                </a:solidFill>
                <a:latin typeface="Arial Standard" charset="0"/>
              </a:rPr>
              <a:t>Externalisierung</a:t>
            </a:r>
            <a:endParaRPr lang="de-DE" dirty="0">
              <a:solidFill>
                <a:srgbClr val="800000"/>
              </a:solidFill>
              <a:latin typeface="Arial Standard" charset="0"/>
            </a:endParaRPr>
          </a:p>
          <a:p>
            <a:pPr marL="609600" indent="-609600">
              <a:spcBef>
                <a:spcPct val="0"/>
              </a:spcBef>
            </a:pPr>
            <a:r>
              <a:rPr lang="de-DE" sz="2200" b="1" dirty="0">
                <a:solidFill>
                  <a:srgbClr val="000066"/>
                </a:solidFill>
                <a:latin typeface="Arial Standard" charset="0"/>
              </a:rPr>
              <a:t>White, M., D. </a:t>
            </a:r>
            <a:r>
              <a:rPr lang="de-DE" sz="2200" b="1" dirty="0" err="1">
                <a:solidFill>
                  <a:srgbClr val="000066"/>
                </a:solidFill>
                <a:latin typeface="Arial Standard" charset="0"/>
              </a:rPr>
              <a:t>Epston</a:t>
            </a:r>
            <a:r>
              <a:rPr lang="de-DE" sz="2200" b="1" dirty="0">
                <a:solidFill>
                  <a:srgbClr val="000066"/>
                </a:solidFill>
                <a:latin typeface="Arial Standard" charset="0"/>
              </a:rPr>
              <a:t> </a:t>
            </a:r>
            <a:r>
              <a:rPr lang="de-DE" sz="2000" i="1" dirty="0">
                <a:solidFill>
                  <a:srgbClr val="000066"/>
                </a:solidFill>
                <a:latin typeface="Arial Standard" charset="0"/>
              </a:rPr>
              <a:t>(1990):</a:t>
            </a:r>
            <a:r>
              <a:rPr lang="de-DE" dirty="0">
                <a:solidFill>
                  <a:srgbClr val="000066"/>
                </a:solidFill>
                <a:latin typeface="Arial Standard" charset="0"/>
              </a:rPr>
              <a:t> </a:t>
            </a:r>
            <a:r>
              <a:rPr lang="de-DE" sz="2000" dirty="0">
                <a:solidFill>
                  <a:srgbClr val="000066"/>
                </a:solidFill>
                <a:latin typeface="Arial Standard" charset="0"/>
              </a:rPr>
              <a:t>Die Zähmung des Monsters. </a:t>
            </a:r>
            <a:r>
              <a:rPr lang="de-DE" sz="2000" i="1" dirty="0">
                <a:solidFill>
                  <a:srgbClr val="000066"/>
                </a:solidFill>
                <a:latin typeface="Arial Standard" charset="0"/>
              </a:rPr>
              <a:t>Heidelberg: Auer</a:t>
            </a:r>
            <a:r>
              <a:rPr lang="de-DE" sz="2000" i="1" dirty="0" smtClean="0">
                <a:solidFill>
                  <a:srgbClr val="000066"/>
                </a:solidFill>
                <a:latin typeface="Arial Standard" charset="0"/>
              </a:rPr>
              <a:t>.</a:t>
            </a:r>
          </a:p>
          <a:p>
            <a:pPr marL="609600" indent="-609600">
              <a:spcBef>
                <a:spcPct val="0"/>
              </a:spcBef>
            </a:pPr>
            <a:endParaRPr lang="de-DE" sz="2000" i="1" dirty="0">
              <a:solidFill>
                <a:srgbClr val="000066"/>
              </a:solidFill>
              <a:latin typeface="Arial Standard" charset="0"/>
            </a:endParaRPr>
          </a:p>
          <a:p>
            <a:pPr marL="609600" indent="-609600">
              <a:buFontTx/>
              <a:buNone/>
            </a:pPr>
            <a:r>
              <a:rPr lang="de-DE" sz="2400" b="1" dirty="0" err="1">
                <a:solidFill>
                  <a:srgbClr val="800000"/>
                </a:solidFill>
                <a:latin typeface="Arial Standard" charset="0"/>
              </a:rPr>
              <a:t>Trifokales</a:t>
            </a:r>
            <a:r>
              <a:rPr lang="de-DE" sz="2400" b="1" dirty="0">
                <a:solidFill>
                  <a:srgbClr val="800000"/>
                </a:solidFill>
                <a:latin typeface="Arial Standard" charset="0"/>
              </a:rPr>
              <a:t> Konzept zur stationären </a:t>
            </a:r>
            <a:r>
              <a:rPr lang="de-DE" sz="2400" b="1" dirty="0" err="1">
                <a:solidFill>
                  <a:srgbClr val="800000"/>
                </a:solidFill>
                <a:latin typeface="Arial Standard" charset="0"/>
              </a:rPr>
              <a:t>Magersuchtstherapie</a:t>
            </a:r>
            <a:endParaRPr lang="de-DE" sz="2200" dirty="0">
              <a:solidFill>
                <a:srgbClr val="800000"/>
              </a:solidFill>
              <a:latin typeface="Arial Standard" charset="0"/>
            </a:endParaRPr>
          </a:p>
          <a:p>
            <a:pPr marL="609600" indent="-609600">
              <a:spcBef>
                <a:spcPct val="0"/>
              </a:spcBef>
            </a:pPr>
            <a:r>
              <a:rPr lang="de-DE" sz="2200" b="1" dirty="0">
                <a:solidFill>
                  <a:srgbClr val="000066"/>
                </a:solidFill>
                <a:latin typeface="Arial Standard" charset="0"/>
              </a:rPr>
              <a:t>Ludewig, K. </a:t>
            </a:r>
            <a:r>
              <a:rPr lang="de-DE" sz="2000" i="1" dirty="0">
                <a:solidFill>
                  <a:srgbClr val="000066"/>
                </a:solidFill>
                <a:latin typeface="Arial Standard" charset="0"/>
              </a:rPr>
              <a:t>(1999):</a:t>
            </a:r>
            <a:r>
              <a:rPr lang="de-DE" dirty="0">
                <a:solidFill>
                  <a:srgbClr val="000066"/>
                </a:solidFill>
                <a:latin typeface="Arial Standard" charset="0"/>
              </a:rPr>
              <a:t> </a:t>
            </a:r>
            <a:r>
              <a:rPr lang="de-DE" sz="2000" dirty="0">
                <a:solidFill>
                  <a:srgbClr val="000066"/>
                </a:solidFill>
                <a:latin typeface="Arial Standard" charset="0"/>
              </a:rPr>
              <a:t>Der Kampf der Giganten. In: Vogt-Hillmann &amp; W. Burr (</a:t>
            </a:r>
            <a:r>
              <a:rPr lang="de-DE" sz="2000" dirty="0" err="1">
                <a:solidFill>
                  <a:srgbClr val="000066"/>
                </a:solidFill>
                <a:latin typeface="Arial Standard" charset="0"/>
              </a:rPr>
              <a:t>Hrsg</a:t>
            </a:r>
            <a:r>
              <a:rPr lang="de-DE" sz="2000" dirty="0">
                <a:solidFill>
                  <a:srgbClr val="000066"/>
                </a:solidFill>
                <a:latin typeface="Arial Standard" charset="0"/>
              </a:rPr>
              <a:t>). </a:t>
            </a:r>
            <a:r>
              <a:rPr lang="de-DE" sz="2000" b="1" dirty="0">
                <a:solidFill>
                  <a:srgbClr val="000066"/>
                </a:solidFill>
                <a:latin typeface="Arial Standard" charset="0"/>
              </a:rPr>
              <a:t>Kinderleichte Lösungen</a:t>
            </a:r>
            <a:r>
              <a:rPr lang="de-DE" sz="2000" dirty="0">
                <a:solidFill>
                  <a:srgbClr val="000066"/>
                </a:solidFill>
                <a:latin typeface="Arial Standard" charset="0"/>
              </a:rPr>
              <a:t>. </a:t>
            </a:r>
            <a:r>
              <a:rPr lang="de-DE" sz="2000" i="1" dirty="0">
                <a:solidFill>
                  <a:srgbClr val="000066"/>
                </a:solidFill>
                <a:latin typeface="Arial Standard" charset="0"/>
              </a:rPr>
              <a:t>Dortmund (Borgmann).</a:t>
            </a:r>
          </a:p>
          <a:p>
            <a:pPr marL="609600" indent="-609600">
              <a:spcBef>
                <a:spcPct val="0"/>
              </a:spcBef>
            </a:pPr>
            <a:r>
              <a:rPr lang="de-DE" sz="2000" dirty="0" err="1" smtClean="0">
                <a:solidFill>
                  <a:srgbClr val="000066"/>
                </a:solidFill>
                <a:latin typeface="Arial Standard" charset="0"/>
              </a:rPr>
              <a:t>Ders</a:t>
            </a:r>
            <a:r>
              <a:rPr lang="de-DE" sz="2000" dirty="0" smtClean="0">
                <a:solidFill>
                  <a:srgbClr val="000066"/>
                </a:solidFill>
                <a:latin typeface="Arial Standard" charset="0"/>
              </a:rPr>
              <a:t>. (2004): „Plan </a:t>
            </a:r>
            <a:r>
              <a:rPr lang="de-DE" sz="2000" dirty="0">
                <a:solidFill>
                  <a:srgbClr val="000066"/>
                </a:solidFill>
                <a:latin typeface="Arial Standard" charset="0"/>
              </a:rPr>
              <a:t>schlägt Geist“. In: </a:t>
            </a:r>
            <a:r>
              <a:rPr lang="de-DE" sz="2000" b="1" i="1" dirty="0">
                <a:solidFill>
                  <a:srgbClr val="000066"/>
                </a:solidFill>
                <a:latin typeface="Arial Standard" charset="0"/>
              </a:rPr>
              <a:t>Psychotherapie im Dialog</a:t>
            </a:r>
            <a:r>
              <a:rPr lang="de-DE" sz="2000" i="1" dirty="0">
                <a:solidFill>
                  <a:srgbClr val="000066"/>
                </a:solidFill>
                <a:latin typeface="Arial Standard" charset="0"/>
              </a:rPr>
              <a:t> 5</a:t>
            </a:r>
            <a:r>
              <a:rPr lang="de-DE" sz="2000" dirty="0">
                <a:solidFill>
                  <a:srgbClr val="000066"/>
                </a:solidFill>
                <a:latin typeface="Arial Standard" charset="0"/>
              </a:rPr>
              <a:t>: </a:t>
            </a:r>
            <a:r>
              <a:rPr lang="de-DE" sz="2000" dirty="0" smtClean="0">
                <a:solidFill>
                  <a:srgbClr val="000066"/>
                </a:solidFill>
                <a:latin typeface="Arial Standard" charset="0"/>
              </a:rPr>
              <a:t>24-31</a:t>
            </a:r>
            <a:endParaRPr lang="de-DE" sz="2000" dirty="0">
              <a:solidFill>
                <a:srgbClr val="000066"/>
              </a:solidFill>
              <a:latin typeface="Arial Standard" charset="0"/>
            </a:endParaRPr>
          </a:p>
          <a:p>
            <a:pPr marL="609600" indent="-609600">
              <a:spcBef>
                <a:spcPct val="0"/>
              </a:spcBef>
            </a:pPr>
            <a:r>
              <a:rPr lang="de-DE" sz="2000" dirty="0" err="1" smtClean="0">
                <a:solidFill>
                  <a:srgbClr val="000066"/>
                </a:solidFill>
                <a:latin typeface="Arial Standard" charset="0"/>
              </a:rPr>
              <a:t>Ders</a:t>
            </a:r>
            <a:r>
              <a:rPr lang="de-DE" sz="2000" dirty="0" smtClean="0">
                <a:solidFill>
                  <a:srgbClr val="000066"/>
                </a:solidFill>
                <a:latin typeface="Arial Standard" charset="0"/>
              </a:rPr>
              <a:t>. (2005): „Plan schlägt Geist“. In</a:t>
            </a:r>
            <a:r>
              <a:rPr lang="de-DE" sz="2000" dirty="0">
                <a:solidFill>
                  <a:srgbClr val="000066"/>
                </a:solidFill>
                <a:latin typeface="Arial Standard" charset="0"/>
              </a:rPr>
              <a:t>: Schindler, H. &amp; </a:t>
            </a:r>
            <a:r>
              <a:rPr lang="de-DE" sz="2000" dirty="0" err="1">
                <a:solidFill>
                  <a:srgbClr val="000066"/>
                </a:solidFill>
                <a:latin typeface="Arial Standard" charset="0"/>
              </a:rPr>
              <a:t>A.v.Schlippe</a:t>
            </a:r>
            <a:r>
              <a:rPr lang="de-DE" sz="2000" dirty="0">
                <a:solidFill>
                  <a:srgbClr val="000066"/>
                </a:solidFill>
                <a:latin typeface="Arial Standard" charset="0"/>
              </a:rPr>
              <a:t> (Hrsg</a:t>
            </a:r>
            <a:r>
              <a:rPr lang="de-DE" sz="2000" dirty="0" smtClean="0">
                <a:solidFill>
                  <a:srgbClr val="000066"/>
                </a:solidFill>
                <a:latin typeface="Arial Standard" charset="0"/>
              </a:rPr>
              <a:t>.): </a:t>
            </a:r>
            <a:r>
              <a:rPr lang="de-DE" sz="2000" b="1" i="1" dirty="0" smtClean="0">
                <a:solidFill>
                  <a:srgbClr val="000066"/>
                </a:solidFill>
                <a:latin typeface="Arial Standard" charset="0"/>
              </a:rPr>
              <a:t>Anwendungsfelder </a:t>
            </a:r>
            <a:r>
              <a:rPr lang="de-DE" sz="2000" b="1" i="1" dirty="0">
                <a:solidFill>
                  <a:srgbClr val="000066"/>
                </a:solidFill>
                <a:latin typeface="Arial Standard" charset="0"/>
              </a:rPr>
              <a:t>systemischer Praxis</a:t>
            </a:r>
            <a:r>
              <a:rPr lang="de-DE" sz="2000" dirty="0">
                <a:solidFill>
                  <a:srgbClr val="000066"/>
                </a:solidFill>
                <a:latin typeface="Arial Standard" charset="0"/>
              </a:rPr>
              <a:t>. Dortmund (Borgmann).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519E0-1537-4494-94F2-A4A9377E5C9B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1403350" y="2852738"/>
            <a:ext cx="6048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000">
                <a:solidFill>
                  <a:srgbClr val="002060"/>
                </a:solidFill>
              </a:rPr>
              <a:t>Das trifokale Behandlungsprogramm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D185B-0ECF-48CB-9583-33BBB8341DED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001000" cy="1066800"/>
          </a:xfrm>
          <a:solidFill>
            <a:srgbClr val="FFFFFF"/>
          </a:solidFill>
        </p:spPr>
        <p:txBody>
          <a:bodyPr/>
          <a:lstStyle/>
          <a:p>
            <a:pPr algn="l"/>
            <a:r>
              <a:rPr lang="de-DE" smtClean="0">
                <a:solidFill>
                  <a:srgbClr val="C00000"/>
                </a:solidFill>
              </a:rPr>
              <a:t>Trifokaler Therapie - </a:t>
            </a:r>
            <a:r>
              <a:rPr lang="de-DE" sz="3600" smtClean="0">
                <a:solidFill>
                  <a:srgbClr val="C00000"/>
                </a:solidFill>
              </a:rPr>
              <a:t>die Elemente</a:t>
            </a:r>
            <a:endParaRPr lang="de-DE" smtClean="0">
              <a:solidFill>
                <a:srgbClr val="C00000"/>
              </a:solidFill>
            </a:endParaRP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848600" cy="411480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de-DE" smtClean="0"/>
              <a:t>-	</a:t>
            </a:r>
            <a:r>
              <a:rPr lang="de-DE" sz="3600" smtClean="0">
                <a:solidFill>
                  <a:schemeClr val="accent2"/>
                </a:solidFill>
              </a:rPr>
              <a:t>Ernährungs- und Gewichtsregulation</a:t>
            </a:r>
            <a:r>
              <a:rPr lang="de-DE" smtClean="0">
                <a:solidFill>
                  <a:schemeClr val="tx2"/>
                </a:solidFill>
              </a:rPr>
              <a:t> </a:t>
            </a:r>
          </a:p>
          <a:p>
            <a:pPr>
              <a:buFontTx/>
              <a:buNone/>
              <a:defRPr/>
            </a:pPr>
            <a:r>
              <a:rPr lang="de-DE" smtClean="0">
                <a:solidFill>
                  <a:schemeClr val="tx2"/>
                </a:solidFill>
              </a:rPr>
              <a:t>		</a:t>
            </a:r>
            <a:r>
              <a:rPr lang="de-DE" smtClean="0">
                <a:solidFill>
                  <a:srgbClr val="002060"/>
                </a:solidFill>
              </a:rPr>
              <a:t>durch diätetische Kontrolle </a:t>
            </a:r>
          </a:p>
          <a:p>
            <a:pPr>
              <a:buFontTx/>
              <a:buNone/>
              <a:defRPr/>
            </a:pPr>
            <a:r>
              <a:rPr lang="de-DE" smtClean="0"/>
              <a:t>-	</a:t>
            </a:r>
            <a:r>
              <a:rPr lang="de-DE" sz="3600" smtClean="0">
                <a:solidFill>
                  <a:schemeClr val="accent2"/>
                </a:solidFill>
              </a:rPr>
              <a:t>Umdeutungen</a:t>
            </a:r>
            <a:endParaRPr lang="de-DE" smtClean="0">
              <a:solidFill>
                <a:schemeClr val="tx2"/>
              </a:solidFill>
            </a:endParaRPr>
          </a:p>
          <a:p>
            <a:pPr>
              <a:buFontTx/>
              <a:buNone/>
              <a:defRPr/>
            </a:pPr>
            <a:r>
              <a:rPr lang="de-DE" smtClean="0">
                <a:solidFill>
                  <a:schemeClr val="tx2"/>
                </a:solidFill>
              </a:rPr>
              <a:t>		</a:t>
            </a:r>
            <a:r>
              <a:rPr lang="de-DE" smtClean="0">
                <a:solidFill>
                  <a:srgbClr val="002060"/>
                </a:solidFill>
              </a:rPr>
              <a:t>Lebenskrise aus Liebe... in der Familie</a:t>
            </a:r>
          </a:p>
          <a:p>
            <a:pPr>
              <a:buFontTx/>
              <a:buNone/>
              <a:defRPr/>
            </a:pPr>
            <a:r>
              <a:rPr lang="de-DE" smtClean="0"/>
              <a:t>-	</a:t>
            </a:r>
            <a:r>
              <a:rPr lang="de-DE" sz="3600" smtClean="0">
                <a:solidFill>
                  <a:schemeClr val="accent2"/>
                </a:solidFill>
              </a:rPr>
              <a:t>Externalisierungen</a:t>
            </a:r>
            <a:r>
              <a:rPr lang="de-DE" smtClean="0"/>
              <a:t> </a:t>
            </a:r>
          </a:p>
          <a:p>
            <a:pPr>
              <a:buFontTx/>
              <a:buNone/>
              <a:defRPr/>
            </a:pPr>
            <a:r>
              <a:rPr lang="de-DE" smtClean="0"/>
              <a:t>		</a:t>
            </a:r>
            <a:r>
              <a:rPr lang="de-DE" smtClean="0">
                <a:solidFill>
                  <a:srgbClr val="002060"/>
                </a:solidFill>
              </a:rPr>
              <a:t>„Magersucht“ versus „Plan“</a:t>
            </a:r>
          </a:p>
          <a:p>
            <a:pPr>
              <a:buFontTx/>
              <a:buNone/>
              <a:defRPr/>
            </a:pPr>
            <a:endParaRPr lang="de-DE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79E0F-A358-47ED-BEE7-56602134A0F2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45061" name="Rectangle 2"/>
          <p:cNvSpPr>
            <a:spLocks noChangeArrowheads="1"/>
          </p:cNvSpPr>
          <p:nvPr/>
        </p:nvSpPr>
        <p:spPr bwMode="auto">
          <a:xfrm>
            <a:off x="533400" y="228600"/>
            <a:ext cx="8229600" cy="1066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3000">
                <a:solidFill>
                  <a:srgbClr val="C00000"/>
                </a:solidFill>
              </a:rPr>
              <a:t>Trifokale stationäre Therapie, oder: </a:t>
            </a:r>
            <a:br>
              <a:rPr lang="de-DE" sz="3000">
                <a:solidFill>
                  <a:srgbClr val="C00000"/>
                </a:solidFill>
              </a:rPr>
            </a:br>
            <a:r>
              <a:rPr lang="de-DE" sz="3000" b="1" i="1">
                <a:solidFill>
                  <a:srgbClr val="C00000"/>
                </a:solidFill>
                <a:latin typeface="Arial Standard" charset="0"/>
              </a:rPr>
              <a:t>Der Kampf der Giganten: </a:t>
            </a:r>
            <a:r>
              <a:rPr lang="de-DE" b="1" i="1">
                <a:solidFill>
                  <a:srgbClr val="006600"/>
                </a:solidFill>
                <a:latin typeface="Arial Standard" charset="0"/>
              </a:rPr>
              <a:t>Plan vs. Magersucht</a:t>
            </a:r>
            <a:endParaRPr lang="de-DE" b="1" i="1">
              <a:solidFill>
                <a:schemeClr val="tx2"/>
              </a:solidFill>
              <a:latin typeface="Arial Standard" charset="0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611188" y="1844675"/>
            <a:ext cx="8012112" cy="36369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76250"/>
            <a:r>
              <a:rPr lang="de-DE" sz="2800" b="1">
                <a:solidFill>
                  <a:schemeClr val="accent2"/>
                </a:solidFill>
                <a:latin typeface="Arial Standard" charset="0"/>
              </a:rPr>
              <a:t>Polysystemischer Ansatz in 3 Phasen:</a:t>
            </a:r>
            <a:endParaRPr lang="de-DE" b="1">
              <a:latin typeface="Arial Standard" charset="0"/>
            </a:endParaRPr>
          </a:p>
          <a:p>
            <a:pPr defTabSz="476250"/>
            <a:endParaRPr lang="de-DE" b="1">
              <a:latin typeface="Arial Standard" charset="0"/>
            </a:endParaRPr>
          </a:p>
          <a:p>
            <a:pPr defTabSz="476250"/>
            <a:r>
              <a:rPr lang="de-DE" sz="2000" b="1">
                <a:solidFill>
                  <a:srgbClr val="C00000"/>
                </a:solidFill>
                <a:latin typeface="Arial Standard" charset="0"/>
              </a:rPr>
              <a:t>1. Vorbereitungen</a:t>
            </a:r>
          </a:p>
          <a:p>
            <a:pPr defTabSz="476250"/>
            <a:r>
              <a:rPr lang="de-DE" sz="2000">
                <a:solidFill>
                  <a:srgbClr val="FFFFFF"/>
                </a:solidFill>
                <a:latin typeface="Arial Standard" charset="0"/>
              </a:rPr>
              <a:t>	</a:t>
            </a:r>
            <a:r>
              <a:rPr lang="de-DE" sz="2000">
                <a:solidFill>
                  <a:srgbClr val="002060"/>
                </a:solidFill>
                <a:latin typeface="Arial Standard" charset="0"/>
              </a:rPr>
              <a:t>Diagnostische Beobachtung und Einleitung der Behandlung.</a:t>
            </a:r>
          </a:p>
          <a:p>
            <a:pPr defTabSz="476250"/>
            <a:endParaRPr lang="de-DE" sz="2000">
              <a:latin typeface="Arial Standard" charset="0"/>
            </a:endParaRPr>
          </a:p>
          <a:p>
            <a:pPr defTabSz="476250"/>
            <a:r>
              <a:rPr lang="de-DE" sz="2000" b="1">
                <a:solidFill>
                  <a:srgbClr val="C00000"/>
                </a:solidFill>
                <a:latin typeface="Arial Standard" charset="0"/>
              </a:rPr>
              <a:t>2. Behandlung</a:t>
            </a:r>
          </a:p>
          <a:p>
            <a:pPr lvl="1" defTabSz="476250"/>
            <a:r>
              <a:rPr lang="de-DE" sz="2000">
                <a:solidFill>
                  <a:srgbClr val="002060"/>
                </a:solidFill>
                <a:latin typeface="Arial Standard" charset="0"/>
              </a:rPr>
              <a:t>Somatischer - Psychischer - Sozio-familiärer Fokus</a:t>
            </a:r>
          </a:p>
          <a:p>
            <a:pPr defTabSz="476250"/>
            <a:endParaRPr lang="de-DE" sz="2000">
              <a:latin typeface="Arial Standard" charset="0"/>
            </a:endParaRPr>
          </a:p>
          <a:p>
            <a:pPr defTabSz="476250"/>
            <a:r>
              <a:rPr lang="de-DE" sz="2000" b="1">
                <a:solidFill>
                  <a:srgbClr val="C00000"/>
                </a:solidFill>
                <a:latin typeface="Arial Standard" charset="0"/>
              </a:rPr>
              <a:t>3. Konsolidierung</a:t>
            </a:r>
            <a:r>
              <a:rPr lang="de-DE" sz="2000">
                <a:solidFill>
                  <a:srgbClr val="C00000"/>
                </a:solidFill>
                <a:latin typeface="Arial Standard" charset="0"/>
              </a:rPr>
              <a:t>	</a:t>
            </a:r>
          </a:p>
          <a:p>
            <a:pPr lvl="1" defTabSz="476250"/>
            <a:r>
              <a:rPr lang="de-DE" sz="2000">
                <a:solidFill>
                  <a:srgbClr val="002060"/>
                </a:solidFill>
                <a:latin typeface="Arial Standard" charset="0"/>
              </a:rPr>
              <a:t>Stabilisierung, Vorbereitung und Durchführung der Entlassung sowie ambulante Nachbehandlung.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0D85A-8C42-4EDD-AAC1-72E816223DF4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2773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 dirty="0">
                <a:solidFill>
                  <a:srgbClr val="C00000"/>
                </a:solidFill>
              </a:rPr>
              <a:t>Methodischer Exkurs.  </a:t>
            </a:r>
            <a:r>
              <a:rPr lang="de-DE" sz="3200" dirty="0" smtClean="0">
                <a:solidFill>
                  <a:srgbClr val="C00000"/>
                </a:solidFill>
              </a:rPr>
              <a:t>Externalisierung</a:t>
            </a:r>
          </a:p>
          <a:p>
            <a:pPr algn="ctr"/>
            <a:r>
              <a:rPr lang="de-DE" sz="2000" dirty="0" smtClean="0">
                <a:solidFill>
                  <a:srgbClr val="002060"/>
                </a:solidFill>
              </a:rPr>
              <a:t>[frei nach Michael White, Adelaide Australien]</a:t>
            </a:r>
            <a:endParaRPr lang="de-DE" sz="2000" dirty="0">
              <a:solidFill>
                <a:srgbClr val="002060"/>
              </a:solidFill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04800" y="1219200"/>
            <a:ext cx="8588375" cy="45481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de-DE" sz="2800" b="1" dirty="0">
                <a:solidFill>
                  <a:srgbClr val="C00000"/>
                </a:solidFill>
                <a:latin typeface="Arial Standard" charset="0"/>
              </a:rPr>
              <a:t>Externalisieren</a:t>
            </a:r>
            <a:r>
              <a:rPr lang="de-DE" dirty="0">
                <a:solidFill>
                  <a:srgbClr val="FFFFFF"/>
                </a:solidFill>
                <a:latin typeface="Arial Standard" charset="0"/>
              </a:rPr>
              <a:t> </a:t>
            </a:r>
            <a:r>
              <a:rPr lang="de-DE" dirty="0">
                <a:latin typeface="Arial Standard" charset="0"/>
              </a:rPr>
              <a:t>heißt, </a:t>
            </a:r>
          </a:p>
          <a:p>
            <a:pPr lvl="1">
              <a:defRPr/>
            </a:pPr>
            <a:r>
              <a:rPr lang="de-DE" dirty="0">
                <a:solidFill>
                  <a:srgbClr val="002060"/>
                </a:solidFill>
                <a:latin typeface="Arial Standard" charset="0"/>
              </a:rPr>
              <a:t>Ein Probleme zu „verdinglichen“ bzw. zu „personalisieren“,  dem Problem </a:t>
            </a:r>
            <a:r>
              <a:rPr lang="de-DE" b="1" i="1" dirty="0">
                <a:solidFill>
                  <a:srgbClr val="0070C0"/>
                </a:solidFill>
                <a:latin typeface="Arial Standard" charset="0"/>
              </a:rPr>
              <a:t>Eigenständigkeit</a:t>
            </a:r>
            <a:r>
              <a:rPr lang="de-DE" dirty="0">
                <a:latin typeface="Arial Standard" charset="0"/>
              </a:rPr>
              <a:t>  </a:t>
            </a:r>
            <a:r>
              <a:rPr lang="de-DE" dirty="0">
                <a:solidFill>
                  <a:srgbClr val="002060"/>
                </a:solidFill>
                <a:latin typeface="Arial Standard" charset="0"/>
              </a:rPr>
              <a:t>zuzuschreiben, so dass es für die Person bzw. das soziale System „extern“ wird.</a:t>
            </a:r>
          </a:p>
          <a:p>
            <a:pPr>
              <a:spcBef>
                <a:spcPct val="50000"/>
              </a:spcBef>
              <a:defRPr/>
            </a:pP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Arial Standard" charset="0"/>
              </a:rPr>
              <a:t>Beispiel:</a:t>
            </a:r>
            <a:endParaRPr lang="de-DE" dirty="0">
              <a:solidFill>
                <a:schemeClr val="accent1">
                  <a:lumMod val="50000"/>
                </a:schemeClr>
              </a:solidFill>
              <a:latin typeface="Arial Standard" charset="0"/>
            </a:endParaRPr>
          </a:p>
          <a:p>
            <a:pPr lvl="1">
              <a:defRPr/>
            </a:pPr>
            <a:r>
              <a:rPr lang="de-DE" dirty="0">
                <a:solidFill>
                  <a:srgbClr val="002060"/>
                </a:solidFill>
                <a:latin typeface="Arial Standard" charset="0"/>
              </a:rPr>
              <a:t>Die</a:t>
            </a:r>
            <a:r>
              <a:rPr lang="de-DE" b="1" dirty="0">
                <a:latin typeface="Arial Standard" charset="0"/>
              </a:rPr>
              <a:t> </a:t>
            </a:r>
            <a:r>
              <a:rPr lang="de-DE" b="1" dirty="0">
                <a:solidFill>
                  <a:srgbClr val="C00000"/>
                </a:solidFill>
                <a:latin typeface="Arial Standard" charset="0"/>
              </a:rPr>
              <a:t>„Magersucht“</a:t>
            </a:r>
            <a:r>
              <a:rPr lang="de-DE" dirty="0">
                <a:solidFill>
                  <a:srgbClr val="C00000"/>
                </a:solidFill>
                <a:latin typeface="Arial Standard" charset="0"/>
              </a:rPr>
              <a:t> </a:t>
            </a:r>
            <a:r>
              <a:rPr lang="de-DE" dirty="0">
                <a:solidFill>
                  <a:srgbClr val="002060"/>
                </a:solidFill>
                <a:latin typeface="Arial Standard" charset="0"/>
              </a:rPr>
              <a:t>wird zu einem Flaschengeist (s. Aladins Lampe) umdefiniert, den frau aus einer Not heraus gerufen, später aber darüber die Kontrolle verloren hat.</a:t>
            </a:r>
          </a:p>
          <a:p>
            <a:pPr lvl="1">
              <a:spcBef>
                <a:spcPct val="40000"/>
              </a:spcBef>
              <a:defRPr/>
            </a:pPr>
            <a:r>
              <a:rPr lang="de-DE" b="1" i="1" dirty="0">
                <a:solidFill>
                  <a:srgbClr val="0070C0"/>
                </a:solidFill>
                <a:latin typeface="Arial Standard" charset="0"/>
              </a:rPr>
              <a:t>Alle Beteiligten</a:t>
            </a:r>
            <a:r>
              <a:rPr lang="de-DE" dirty="0">
                <a:solidFill>
                  <a:srgbClr val="0070C0"/>
                </a:solidFill>
                <a:latin typeface="Arial Standard" charset="0"/>
              </a:rPr>
              <a:t> </a:t>
            </a:r>
            <a:r>
              <a:rPr lang="de-DE" dirty="0">
                <a:solidFill>
                  <a:srgbClr val="002060"/>
                </a:solidFill>
                <a:latin typeface="Arial Standard" charset="0"/>
              </a:rPr>
              <a:t>können gemeinsam versuchen, den Geist wieder in die Flasche zurückzudrängen. Er bleibt zwar für den Notfall verfügbar, ist dann aber ungefährlich.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bldLvl="2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>
          <a:xfrm>
            <a:off x="755650" y="333375"/>
            <a:ext cx="7772400" cy="1143000"/>
          </a:xfrm>
          <a:solidFill>
            <a:schemeClr val="bg1"/>
          </a:solidFill>
        </p:spPr>
        <p:txBody>
          <a:bodyPr/>
          <a:lstStyle/>
          <a:p>
            <a:r>
              <a:rPr lang="de-DE" sz="3600" smtClean="0">
                <a:solidFill>
                  <a:srgbClr val="C00000"/>
                </a:solidFill>
              </a:rPr>
              <a:t>Reframing: Hungern aus Liebe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700213"/>
            <a:ext cx="433387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5364163" y="1773238"/>
            <a:ext cx="3240087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b="1">
                <a:solidFill>
                  <a:schemeClr val="accent1">
                    <a:lumMod val="50000"/>
                  </a:schemeClr>
                </a:solidFill>
              </a:rPr>
              <a:t>EXTERNALISIEREN</a:t>
            </a:r>
            <a:endParaRPr lang="de-DE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>
                <a:solidFill>
                  <a:srgbClr val="002060"/>
                </a:solidFill>
              </a:rPr>
              <a:t>Die Magersucht – der Geist aus der Lampe – wird beschworen, zur Erfüllung der Wünsche.</a:t>
            </a:r>
          </a:p>
          <a:p>
            <a:pPr>
              <a:defRPr/>
            </a:pPr>
            <a:endParaRPr lang="de-DE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de-DE" dirty="0">
                <a:solidFill>
                  <a:srgbClr val="002060"/>
                </a:solidFill>
              </a:rPr>
              <a:t>Enge Bindung, keine Angst vor Veränderung und Ablösung, starker Zusammenhalt…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2685A-CD82-4A93-9207-DA806102C8F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K. Ludewig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sz="3200" smtClean="0">
                <a:solidFill>
                  <a:srgbClr val="C00000"/>
                </a:solidFill>
              </a:rPr>
              <a:t>Der Lampengeist übernimmt die Macht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844675"/>
            <a:ext cx="3260725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2685A-CD82-4A93-9207-DA806102C8F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K. Ludewig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64054-637A-4BDF-B7F4-F7DEE922B0C4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28600" y="1371600"/>
            <a:ext cx="8763000" cy="483209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241300">
              <a:defRPr/>
            </a:pPr>
            <a:r>
              <a:rPr lang="de-DE" b="1" i="1" dirty="0">
                <a:solidFill>
                  <a:schemeClr val="accent2"/>
                </a:solidFill>
                <a:latin typeface="Arial Standard" charset="0"/>
              </a:rPr>
              <a:t>Fokus I: </a:t>
            </a:r>
            <a:r>
              <a:rPr lang="de-DE" b="1" dirty="0">
                <a:solidFill>
                  <a:schemeClr val="accent2"/>
                </a:solidFill>
                <a:latin typeface="Arial Standard" charset="0"/>
              </a:rPr>
              <a:t>Somatischer Aspekt</a:t>
            </a:r>
            <a:r>
              <a:rPr lang="de-DE" b="1" dirty="0">
                <a:latin typeface="Arial Standard" charset="0"/>
              </a:rPr>
              <a:t> </a:t>
            </a:r>
            <a:endParaRPr lang="de-DE" dirty="0">
              <a:latin typeface="Arial Standard" charset="0"/>
            </a:endParaRPr>
          </a:p>
          <a:p>
            <a:pPr lvl="1" defTabSz="241300">
              <a:buFontTx/>
              <a:buChar char="•"/>
              <a:defRPr/>
            </a:pPr>
            <a:r>
              <a:rPr lang="de-DE" dirty="0">
                <a:solidFill>
                  <a:srgbClr val="002060"/>
                </a:solidFill>
                <a:latin typeface="Arial Standard" charset="0"/>
              </a:rPr>
              <a:t>  </a:t>
            </a:r>
            <a:r>
              <a:rPr lang="de-DE" sz="2200" dirty="0">
                <a:solidFill>
                  <a:srgbClr val="002060"/>
                </a:solidFill>
                <a:latin typeface="Arial Standard" charset="0"/>
              </a:rPr>
              <a:t>Definition der </a:t>
            </a:r>
            <a:r>
              <a:rPr lang="de-DE" sz="2200" b="1" dirty="0">
                <a:solidFill>
                  <a:srgbClr val="002060"/>
                </a:solidFill>
                <a:latin typeface="Arial Standard" charset="0"/>
              </a:rPr>
              <a:t>Unterernährung</a:t>
            </a:r>
            <a:r>
              <a:rPr lang="de-DE" sz="2200" dirty="0">
                <a:solidFill>
                  <a:srgbClr val="002060"/>
                </a:solidFill>
                <a:latin typeface="Arial Standard" charset="0"/>
              </a:rPr>
              <a:t> als medizinisches Problem 			und vorübergehende </a:t>
            </a:r>
            <a:r>
              <a:rPr lang="de-DE" sz="2200" b="1" dirty="0">
                <a:solidFill>
                  <a:schemeClr val="accent1">
                    <a:lumMod val="50000"/>
                  </a:schemeClr>
                </a:solidFill>
                <a:latin typeface="Arial Standard" charset="0"/>
              </a:rPr>
              <a:t>Übernahme der Verantwortung</a:t>
            </a:r>
            <a:endParaRPr lang="de-DE" dirty="0">
              <a:solidFill>
                <a:schemeClr val="accent1">
                  <a:lumMod val="50000"/>
                </a:schemeClr>
              </a:solidFill>
              <a:latin typeface="Arial Standard" charset="0"/>
            </a:endParaRPr>
          </a:p>
          <a:p>
            <a:pPr defTabSz="241300">
              <a:spcBef>
                <a:spcPct val="25000"/>
              </a:spcBef>
              <a:defRPr/>
            </a:pPr>
            <a:r>
              <a:rPr lang="de-DE" b="1" i="1" dirty="0">
                <a:solidFill>
                  <a:schemeClr val="accent2"/>
                </a:solidFill>
                <a:latin typeface="Arial Standard" charset="0"/>
              </a:rPr>
              <a:t>Fokus II: </a:t>
            </a:r>
            <a:r>
              <a:rPr lang="de-DE" b="1" dirty="0">
                <a:solidFill>
                  <a:schemeClr val="accent2"/>
                </a:solidFill>
                <a:latin typeface="Arial Standard" charset="0"/>
              </a:rPr>
              <a:t>Psychischer Aspekt</a:t>
            </a:r>
            <a:endParaRPr lang="de-DE" dirty="0">
              <a:latin typeface="Arial Standard" charset="0"/>
            </a:endParaRPr>
          </a:p>
          <a:p>
            <a:pPr lvl="1" defTabSz="241300">
              <a:buFontTx/>
              <a:buChar char="•"/>
              <a:defRPr/>
            </a:pPr>
            <a:r>
              <a:rPr lang="de-DE" b="1" dirty="0">
                <a:latin typeface="Arial Standard" charset="0"/>
              </a:rPr>
              <a:t>  </a:t>
            </a:r>
            <a:r>
              <a:rPr lang="de-DE" sz="2200" b="1" dirty="0">
                <a:solidFill>
                  <a:schemeClr val="accent1">
                    <a:lumMod val="50000"/>
                  </a:schemeClr>
                </a:solidFill>
                <a:latin typeface="Arial Standard" charset="0"/>
              </a:rPr>
              <a:t>Umdeutung</a:t>
            </a:r>
            <a:r>
              <a:rPr lang="de-DE" sz="2200" dirty="0">
                <a:latin typeface="Arial Standard" charset="0"/>
              </a:rPr>
              <a:t> </a:t>
            </a:r>
            <a:r>
              <a:rPr lang="de-DE" sz="2200" dirty="0">
                <a:solidFill>
                  <a:srgbClr val="002060"/>
                </a:solidFill>
                <a:latin typeface="Arial Standard" charset="0"/>
              </a:rPr>
              <a:t>der Magersucht als </a:t>
            </a:r>
            <a:r>
              <a:rPr lang="de-DE" sz="2200" b="1" u="sng" dirty="0">
                <a:solidFill>
                  <a:srgbClr val="002060"/>
                </a:solidFill>
                <a:latin typeface="Arial Standard" charset="0"/>
              </a:rPr>
              <a:t>Liebesproblem</a:t>
            </a:r>
            <a:r>
              <a:rPr lang="de-DE" sz="2200" b="1" i="1" u="sng" dirty="0">
                <a:solidFill>
                  <a:srgbClr val="002060"/>
                </a:solidFill>
                <a:latin typeface="Arial Standard" charset="0"/>
              </a:rPr>
              <a:t>,</a:t>
            </a:r>
            <a:r>
              <a:rPr lang="de-DE" sz="2200" dirty="0">
                <a:solidFill>
                  <a:srgbClr val="002060"/>
                </a:solidFill>
                <a:latin typeface="Arial Standard" charset="0"/>
              </a:rPr>
              <a:t> vertragliche Verpflichtung aller, zusammenzuarbeiten, und gemeinsame Suche nach alternativen Bewältigungsmöglichkeiten </a:t>
            </a:r>
            <a:endParaRPr lang="de-DE" sz="2200" i="1" dirty="0">
              <a:solidFill>
                <a:srgbClr val="002060"/>
              </a:solidFill>
              <a:latin typeface="Arial Standard" charset="0"/>
            </a:endParaRPr>
          </a:p>
          <a:p>
            <a:pPr lvl="1" defTabSz="241300">
              <a:buFontTx/>
              <a:buChar char="•"/>
              <a:defRPr/>
            </a:pPr>
            <a:r>
              <a:rPr lang="de-DE" sz="2200" b="1" dirty="0">
                <a:latin typeface="Arial Standard" charset="0"/>
              </a:rPr>
              <a:t>  </a:t>
            </a:r>
            <a:r>
              <a:rPr lang="de-DE" sz="2200" b="1" dirty="0">
                <a:solidFill>
                  <a:schemeClr val="accent1">
                    <a:lumMod val="50000"/>
                  </a:schemeClr>
                </a:solidFill>
                <a:latin typeface="Arial Standard" charset="0"/>
              </a:rPr>
              <a:t>Externalisierungen:</a:t>
            </a:r>
          </a:p>
          <a:p>
            <a:pPr lvl="2" defTabSz="241300">
              <a:buFont typeface="Wingdings" pitchFamily="2" charset="2"/>
              <a:buChar char="v"/>
              <a:defRPr/>
            </a:pPr>
            <a:r>
              <a:rPr lang="de-DE" sz="2200" dirty="0">
                <a:latin typeface="WP IconicSymbolsA" pitchFamily="2" charset="2"/>
              </a:rPr>
              <a:t>	</a:t>
            </a:r>
            <a:r>
              <a:rPr lang="de-DE" sz="2200" dirty="0" smtClean="0">
                <a:solidFill>
                  <a:srgbClr val="002060"/>
                </a:solidFill>
                <a:latin typeface="Arial Standard" charset="0"/>
              </a:rPr>
              <a:t>Die </a:t>
            </a:r>
            <a:r>
              <a:rPr lang="de-DE" sz="2200" dirty="0">
                <a:solidFill>
                  <a:srgbClr val="CCFF33"/>
                </a:solidFill>
                <a:latin typeface="Arial Standard" charset="0"/>
              </a:rPr>
              <a:t>„</a:t>
            </a:r>
            <a:r>
              <a:rPr lang="de-DE" sz="2200" b="1" dirty="0">
                <a:solidFill>
                  <a:srgbClr val="0070C0"/>
                </a:solidFill>
                <a:latin typeface="Arial Standard" charset="0"/>
              </a:rPr>
              <a:t>Magersucht“</a:t>
            </a:r>
            <a:r>
              <a:rPr lang="de-DE" sz="2200" dirty="0">
                <a:solidFill>
                  <a:srgbClr val="0070C0"/>
                </a:solidFill>
                <a:latin typeface="Arial Standard" charset="0"/>
              </a:rPr>
              <a:t> </a:t>
            </a:r>
            <a:r>
              <a:rPr lang="de-DE" sz="2200" dirty="0">
                <a:solidFill>
                  <a:srgbClr val="002060"/>
                </a:solidFill>
                <a:latin typeface="Arial Standard" charset="0"/>
              </a:rPr>
              <a:t>als störrischer </a:t>
            </a:r>
            <a:r>
              <a:rPr lang="de-DE" sz="2200" dirty="0" smtClean="0">
                <a:solidFill>
                  <a:srgbClr val="002060"/>
                </a:solidFill>
                <a:latin typeface="Arial Standard" charset="0"/>
              </a:rPr>
              <a:t>Flaschengeist</a:t>
            </a:r>
          </a:p>
          <a:p>
            <a:pPr lvl="2" defTabSz="241300">
              <a:buFont typeface="Wingdings" pitchFamily="2" charset="2"/>
              <a:buChar char="v"/>
              <a:tabLst>
                <a:tab pos="628650" algn="l"/>
              </a:tabLst>
              <a:defRPr/>
            </a:pPr>
            <a:r>
              <a:rPr lang="de-DE" sz="2200" dirty="0" smtClean="0">
                <a:latin typeface="Arial Standard" charset="0"/>
              </a:rPr>
              <a:t> </a:t>
            </a:r>
            <a:r>
              <a:rPr lang="de-DE" sz="2200" dirty="0" smtClean="0">
                <a:solidFill>
                  <a:srgbClr val="002060"/>
                </a:solidFill>
                <a:latin typeface="Arial Standard" charset="0"/>
              </a:rPr>
              <a:t>Der</a:t>
            </a:r>
            <a:r>
              <a:rPr lang="de-DE" sz="2200" b="1" dirty="0" smtClean="0">
                <a:solidFill>
                  <a:srgbClr val="002060"/>
                </a:solidFill>
                <a:latin typeface="Arial Standard" charset="0"/>
              </a:rPr>
              <a:t> </a:t>
            </a:r>
            <a:r>
              <a:rPr lang="de-DE" sz="2200" b="1" dirty="0">
                <a:solidFill>
                  <a:srgbClr val="0070C0"/>
                </a:solidFill>
                <a:latin typeface="Arial Standard" charset="0"/>
              </a:rPr>
              <a:t>„Plan“</a:t>
            </a:r>
            <a:r>
              <a:rPr lang="de-DE" sz="2200" dirty="0">
                <a:solidFill>
                  <a:srgbClr val="0070C0"/>
                </a:solidFill>
                <a:latin typeface="Arial Standard" charset="0"/>
              </a:rPr>
              <a:t> </a:t>
            </a:r>
            <a:r>
              <a:rPr lang="de-DE" sz="2200" dirty="0">
                <a:solidFill>
                  <a:srgbClr val="002060"/>
                </a:solidFill>
                <a:latin typeface="Arial Standard" charset="0"/>
              </a:rPr>
              <a:t>als kalter, emotionsloser, unerbittlicher Gegner</a:t>
            </a:r>
          </a:p>
          <a:p>
            <a:pPr defTabSz="241300">
              <a:spcBef>
                <a:spcPct val="25000"/>
              </a:spcBef>
              <a:defRPr/>
            </a:pPr>
            <a:r>
              <a:rPr lang="de-DE" b="1" i="1" dirty="0">
                <a:solidFill>
                  <a:schemeClr val="accent2"/>
                </a:solidFill>
                <a:latin typeface="Arial Standard" charset="0"/>
              </a:rPr>
              <a:t>Fokus III: </a:t>
            </a:r>
            <a:r>
              <a:rPr lang="de-DE" b="1" dirty="0">
                <a:solidFill>
                  <a:schemeClr val="accent2"/>
                </a:solidFill>
                <a:latin typeface="Arial Standard" charset="0"/>
              </a:rPr>
              <a:t>Sozio-familiärer Aspekt</a:t>
            </a:r>
            <a:endParaRPr lang="de-DE" dirty="0">
              <a:latin typeface="Arial Standard" charset="0"/>
            </a:endParaRPr>
          </a:p>
          <a:p>
            <a:pPr lvl="1" defTabSz="241300">
              <a:buFontTx/>
              <a:buChar char="•"/>
              <a:defRPr/>
            </a:pPr>
            <a:r>
              <a:rPr lang="de-DE" sz="2200" b="1" dirty="0">
                <a:solidFill>
                  <a:schemeClr val="accent1">
                    <a:lumMod val="50000"/>
                  </a:schemeClr>
                </a:solidFill>
                <a:latin typeface="Arial Standard" charset="0"/>
              </a:rPr>
              <a:t>  Familientherapie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  <a:latin typeface="Arial Standard" charset="0"/>
              </a:rPr>
              <a:t> </a:t>
            </a:r>
            <a:r>
              <a:rPr lang="de-DE" sz="2200" dirty="0" smtClean="0">
                <a:solidFill>
                  <a:srgbClr val="002060"/>
                </a:solidFill>
                <a:latin typeface="Arial Standard" charset="0"/>
              </a:rPr>
              <a:t>– </a:t>
            </a:r>
            <a:r>
              <a:rPr lang="de-DE" sz="2200" dirty="0">
                <a:solidFill>
                  <a:srgbClr val="002060"/>
                </a:solidFill>
                <a:latin typeface="Arial Standard" charset="0"/>
              </a:rPr>
              <a:t>Erfahrung </a:t>
            </a:r>
            <a:r>
              <a:rPr lang="de-DE" sz="2200" dirty="0" smtClean="0">
                <a:solidFill>
                  <a:srgbClr val="002060"/>
                </a:solidFill>
                <a:latin typeface="Arial Standard" charset="0"/>
              </a:rPr>
              <a:t>von unschädlicher </a:t>
            </a:r>
            <a:r>
              <a:rPr lang="de-DE" sz="2200" dirty="0">
                <a:solidFill>
                  <a:srgbClr val="002060"/>
                </a:solidFill>
                <a:latin typeface="Arial Standard" charset="0"/>
              </a:rPr>
              <a:t>Trennung </a:t>
            </a:r>
            <a:r>
              <a:rPr lang="de-DE" sz="2200" dirty="0" smtClean="0">
                <a:solidFill>
                  <a:srgbClr val="002060"/>
                </a:solidFill>
                <a:latin typeface="Arial Standard" charset="0"/>
              </a:rPr>
              <a:t>			   und Überwindung </a:t>
            </a:r>
            <a:r>
              <a:rPr lang="de-DE" sz="2200" dirty="0">
                <a:solidFill>
                  <a:srgbClr val="002060"/>
                </a:solidFill>
                <a:latin typeface="Arial Standard" charset="0"/>
              </a:rPr>
              <a:t>der Ambivalenz von Bindung und Ablösung </a:t>
            </a:r>
          </a:p>
        </p:txBody>
      </p:sp>
      <p:sp>
        <p:nvSpPr>
          <p:cNvPr id="46086" name="Rectangle 3"/>
          <p:cNvSpPr>
            <a:spLocks noChangeArrowheads="1"/>
          </p:cNvSpPr>
          <p:nvPr/>
        </p:nvSpPr>
        <p:spPr bwMode="auto">
          <a:xfrm>
            <a:off x="755650" y="260350"/>
            <a:ext cx="7772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3000">
                <a:solidFill>
                  <a:srgbClr val="C00000"/>
                </a:solidFill>
              </a:rPr>
              <a:t>Trifokale stationäre Therapie, oder: </a:t>
            </a:r>
            <a:br>
              <a:rPr lang="de-DE" sz="3000">
                <a:solidFill>
                  <a:srgbClr val="C00000"/>
                </a:solidFill>
              </a:rPr>
            </a:br>
            <a:r>
              <a:rPr lang="de-DE" sz="3000" b="1" i="1">
                <a:solidFill>
                  <a:srgbClr val="C00000"/>
                </a:solidFill>
                <a:latin typeface="Arial Standard" charset="0"/>
              </a:rPr>
              <a:t>Der Kampf der Giganten: </a:t>
            </a:r>
            <a:r>
              <a:rPr lang="de-DE" b="1" i="1">
                <a:solidFill>
                  <a:srgbClr val="006600"/>
                </a:solidFill>
                <a:latin typeface="Arial Standard" charset="0"/>
              </a:rPr>
              <a:t>Plan vs. Magersucht</a:t>
            </a:r>
            <a:endParaRPr lang="de-DE" b="1" i="1">
              <a:solidFill>
                <a:schemeClr val="tx2"/>
              </a:solidFill>
              <a:latin typeface="Arial Standard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uild="p" bldLvl="2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C6D0A-C1D5-47CA-8C5A-74CCF889C222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295400" y="6858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graphicFrame>
        <p:nvGraphicFramePr>
          <p:cNvPr id="1026" name="Object 1029"/>
          <p:cNvGraphicFramePr>
            <a:graphicFrameLocks noChangeAspect="1"/>
          </p:cNvGraphicFramePr>
          <p:nvPr/>
        </p:nvGraphicFramePr>
        <p:xfrm>
          <a:off x="1295400" y="152400"/>
          <a:ext cx="6248400" cy="6096000"/>
        </p:xfrm>
        <a:graphic>
          <a:graphicData uri="http://schemas.openxmlformats.org/presentationml/2006/ole">
            <p:oleObj spid="_x0000_s1026" name="Document" r:id="rId4" imgW="5753160" imgH="7277040" progId="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November 2016</a:t>
            </a: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K. Ludewig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CC80-8855-4ECA-A169-77817E38DA37}" type="slidenum">
              <a:rPr lang="de-DE"/>
              <a:pPr/>
              <a:t>38</a:t>
            </a:fld>
            <a:endParaRPr lang="de-DE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1219200" y="152400"/>
            <a:ext cx="6705600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de-DE" sz="3000">
                <a:solidFill>
                  <a:srgbClr val="CC3300"/>
                </a:solidFill>
              </a:rPr>
              <a:t>Trifokale stationäre Therapie - der Plan</a:t>
            </a:r>
            <a:endParaRPr lang="de-DE" sz="4400" b="1" i="1">
              <a:solidFill>
                <a:srgbClr val="CC3300"/>
              </a:solidFill>
              <a:latin typeface="Arial Standard" charset="0"/>
            </a:endParaRP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395288" y="836613"/>
            <a:ext cx="8512175" cy="54968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381000">
              <a:spcBef>
                <a:spcPct val="0"/>
              </a:spcBef>
              <a:buFontTx/>
              <a:buNone/>
            </a:pPr>
            <a:r>
              <a:rPr lang="de-DE" sz="2400" b="1" dirty="0">
                <a:solidFill>
                  <a:srgbClr val="000066"/>
                </a:solidFill>
                <a:latin typeface="Arial Standard" charset="0"/>
              </a:rPr>
              <a:t>Der </a:t>
            </a:r>
            <a:r>
              <a:rPr lang="de-DE" sz="2400" b="1" dirty="0">
                <a:solidFill>
                  <a:srgbClr val="800000"/>
                </a:solidFill>
                <a:latin typeface="Arial Standard" charset="0"/>
              </a:rPr>
              <a:t>„PLAN“:</a:t>
            </a:r>
            <a:r>
              <a:rPr lang="de-DE" sz="2400" b="1" dirty="0">
                <a:solidFill>
                  <a:srgbClr val="000066"/>
                </a:solidFill>
                <a:latin typeface="Arial Standard" charset="0"/>
              </a:rPr>
              <a:t>  ein r</a:t>
            </a:r>
            <a:r>
              <a:rPr lang="de-DE" sz="2400" dirty="0">
                <a:solidFill>
                  <a:srgbClr val="000066"/>
                </a:solidFill>
                <a:latin typeface="Arial Standard" charset="0"/>
              </a:rPr>
              <a:t>eglementierter Diätplan.</a:t>
            </a:r>
          </a:p>
          <a:p>
            <a:pPr defTabSz="381000">
              <a:spcBef>
                <a:spcPct val="30000"/>
              </a:spcBef>
              <a:buFontTx/>
              <a:buNone/>
            </a:pPr>
            <a:r>
              <a:rPr lang="de-DE" sz="2400" dirty="0">
                <a:solidFill>
                  <a:srgbClr val="000066"/>
                </a:solidFill>
                <a:latin typeface="Arial Standard" charset="0"/>
              </a:rPr>
              <a:t>Vorausgeplante </a:t>
            </a:r>
            <a:r>
              <a:rPr lang="de-DE" sz="2400" b="1" dirty="0">
                <a:solidFill>
                  <a:srgbClr val="FF0000"/>
                </a:solidFill>
                <a:latin typeface="Arial Standard" charset="0"/>
              </a:rPr>
              <a:t>Gewichtskurve</a:t>
            </a:r>
            <a:r>
              <a:rPr lang="de-DE" sz="2400" dirty="0">
                <a:solidFill>
                  <a:srgbClr val="000066"/>
                </a:solidFill>
                <a:latin typeface="Arial Standard" charset="0"/>
              </a:rPr>
              <a:t> mit stetiger, je nach aktuellem  	Gewicht abgestufter Gewichtszunahme.</a:t>
            </a:r>
          </a:p>
          <a:p>
            <a:pPr defTabSz="381000">
              <a:spcBef>
                <a:spcPct val="0"/>
              </a:spcBef>
              <a:buFontTx/>
              <a:buNone/>
            </a:pPr>
            <a:r>
              <a:rPr lang="de-DE" sz="2400" b="1" dirty="0">
                <a:solidFill>
                  <a:srgbClr val="000066"/>
                </a:solidFill>
                <a:latin typeface="Arial Standard" charset="0"/>
              </a:rPr>
              <a:t>5 Gewichtsstufen</a:t>
            </a:r>
            <a:r>
              <a:rPr lang="de-DE" sz="2400" dirty="0">
                <a:solidFill>
                  <a:srgbClr val="000066"/>
                </a:solidFill>
                <a:latin typeface="Arial Standard" charset="0"/>
              </a:rPr>
              <a:t> mit </a:t>
            </a:r>
            <a:r>
              <a:rPr lang="de-DE" sz="2400" b="1" dirty="0">
                <a:solidFill>
                  <a:srgbClr val="FF0000"/>
                </a:solidFill>
                <a:latin typeface="Arial Standard" charset="0"/>
              </a:rPr>
              <a:t>zunehmender Autonomie</a:t>
            </a:r>
            <a:r>
              <a:rPr lang="de-DE" sz="2400" b="1" dirty="0">
                <a:solidFill>
                  <a:srgbClr val="000066"/>
                </a:solidFill>
                <a:latin typeface="Arial Standard" charset="0"/>
              </a:rPr>
              <a:t>  (= Belohnung</a:t>
            </a:r>
            <a:r>
              <a:rPr lang="de-DE" sz="2400" b="1" dirty="0" smtClean="0">
                <a:solidFill>
                  <a:srgbClr val="000066"/>
                </a:solidFill>
                <a:latin typeface="Arial Standard" charset="0"/>
              </a:rPr>
              <a:t>)</a:t>
            </a:r>
          </a:p>
          <a:p>
            <a:pPr lvl="1" defTabSz="381000">
              <a:buFont typeface="Wingdings" pitchFamily="2" charset="2"/>
              <a:buChar char="§"/>
            </a:pPr>
            <a:r>
              <a:rPr lang="de-DE" b="1" dirty="0">
                <a:solidFill>
                  <a:srgbClr val="000066"/>
                </a:solidFill>
                <a:latin typeface="Arial Standard" charset="0"/>
              </a:rPr>
              <a:t>	</a:t>
            </a:r>
            <a:r>
              <a:rPr lang="de-DE" u="sng" dirty="0" smtClean="0">
                <a:solidFill>
                  <a:srgbClr val="000066"/>
                </a:solidFill>
                <a:latin typeface="Arial Standard" charset="0"/>
              </a:rPr>
              <a:t>Diätstufen</a:t>
            </a:r>
            <a:r>
              <a:rPr lang="de-DE" u="sng" dirty="0">
                <a:solidFill>
                  <a:srgbClr val="000066"/>
                </a:solidFill>
                <a:latin typeface="Arial Standard" charset="0"/>
              </a:rPr>
              <a:t>:</a:t>
            </a:r>
            <a:r>
              <a:rPr lang="de-DE" dirty="0">
                <a:solidFill>
                  <a:srgbClr val="000066"/>
                </a:solidFill>
                <a:latin typeface="Arial Standard" charset="0"/>
              </a:rPr>
              <a:t> </a:t>
            </a:r>
          </a:p>
          <a:p>
            <a:pPr lvl="2" defTabSz="381000"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000066"/>
                </a:solidFill>
                <a:latin typeface="Arial Standard" charset="0"/>
              </a:rPr>
              <a:t> </a:t>
            </a:r>
            <a:r>
              <a:rPr lang="de-DE" sz="2000" dirty="0" err="1">
                <a:solidFill>
                  <a:srgbClr val="000066"/>
                </a:solidFill>
                <a:latin typeface="Arial Standard" charset="0"/>
              </a:rPr>
              <a:t>Sondennahrung</a:t>
            </a:r>
            <a:r>
              <a:rPr lang="de-DE" sz="2000" dirty="0">
                <a:solidFill>
                  <a:srgbClr val="000066"/>
                </a:solidFill>
                <a:latin typeface="Arial Standard" charset="0"/>
              </a:rPr>
              <a:t> und </a:t>
            </a:r>
            <a:r>
              <a:rPr lang="de-DE" sz="2000" dirty="0" smtClean="0">
                <a:solidFill>
                  <a:srgbClr val="000066"/>
                </a:solidFill>
                <a:latin typeface="Arial Standard" charset="0"/>
              </a:rPr>
              <a:t>Bettruhe</a:t>
            </a:r>
          </a:p>
          <a:p>
            <a:pPr lvl="2" defTabSz="381000"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000066"/>
                </a:solidFill>
                <a:latin typeface="Arial Standard" charset="0"/>
              </a:rPr>
              <a:t> </a:t>
            </a:r>
            <a:r>
              <a:rPr lang="de-DE" sz="2000" dirty="0">
                <a:solidFill>
                  <a:srgbClr val="000066"/>
                </a:solidFill>
                <a:latin typeface="Arial Standard" charset="0"/>
              </a:rPr>
              <a:t>Ausgleich mit flüssiger </a:t>
            </a:r>
            <a:r>
              <a:rPr lang="de-DE" sz="2000" dirty="0" smtClean="0">
                <a:solidFill>
                  <a:srgbClr val="000066"/>
                </a:solidFill>
                <a:latin typeface="Arial Standard" charset="0"/>
              </a:rPr>
              <a:t>Nahrung</a:t>
            </a:r>
          </a:p>
          <a:p>
            <a:pPr lvl="2" defTabSz="381000"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000066"/>
                </a:solidFill>
                <a:latin typeface="Arial Standard" charset="0"/>
              </a:rPr>
              <a:t> </a:t>
            </a:r>
            <a:r>
              <a:rPr lang="de-DE" sz="2000" dirty="0">
                <a:solidFill>
                  <a:srgbClr val="000066"/>
                </a:solidFill>
                <a:latin typeface="Arial Standard" charset="0"/>
              </a:rPr>
              <a:t>portioniert serviertes </a:t>
            </a:r>
            <a:r>
              <a:rPr lang="de-DE" sz="2000" dirty="0" smtClean="0">
                <a:solidFill>
                  <a:srgbClr val="000066"/>
                </a:solidFill>
                <a:latin typeface="Arial Standard" charset="0"/>
              </a:rPr>
              <a:t>Essen</a:t>
            </a:r>
          </a:p>
          <a:p>
            <a:pPr lvl="2" defTabSz="381000"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000066"/>
                </a:solidFill>
                <a:latin typeface="Arial Standard" charset="0"/>
              </a:rPr>
              <a:t> </a:t>
            </a:r>
            <a:r>
              <a:rPr lang="de-DE" sz="2000" dirty="0">
                <a:solidFill>
                  <a:srgbClr val="000066"/>
                </a:solidFill>
                <a:latin typeface="Arial Standard" charset="0"/>
              </a:rPr>
              <a:t>selbstgewähltes normales </a:t>
            </a:r>
            <a:r>
              <a:rPr lang="de-DE" sz="2000" dirty="0" smtClean="0">
                <a:solidFill>
                  <a:srgbClr val="000066"/>
                </a:solidFill>
                <a:latin typeface="Arial Standard" charset="0"/>
              </a:rPr>
              <a:t>Essen</a:t>
            </a:r>
            <a:endParaRPr lang="de-DE" sz="2400" dirty="0">
              <a:solidFill>
                <a:srgbClr val="000066"/>
              </a:solidFill>
              <a:latin typeface="Arial Standard" charset="0"/>
            </a:endParaRPr>
          </a:p>
          <a:p>
            <a:pPr lvl="1" defTabSz="381000">
              <a:buFont typeface="Wingdings" pitchFamily="2" charset="2"/>
              <a:buChar char="§"/>
            </a:pPr>
            <a:r>
              <a:rPr lang="de-DE" dirty="0">
                <a:solidFill>
                  <a:srgbClr val="000066"/>
                </a:solidFill>
                <a:latin typeface="Arial Standard" charset="0"/>
              </a:rPr>
              <a:t>	Ausruhen nach den </a:t>
            </a:r>
            <a:r>
              <a:rPr lang="de-DE" dirty="0" smtClean="0">
                <a:solidFill>
                  <a:srgbClr val="000066"/>
                </a:solidFill>
                <a:latin typeface="Arial Standard" charset="0"/>
              </a:rPr>
              <a:t>Mahlzeiten</a:t>
            </a:r>
          </a:p>
          <a:p>
            <a:pPr lvl="1" defTabSz="381000">
              <a:buFont typeface="Wingdings" pitchFamily="2" charset="2"/>
              <a:buChar char="§"/>
            </a:pPr>
            <a:r>
              <a:rPr lang="de-DE" sz="2400" dirty="0">
                <a:solidFill>
                  <a:srgbClr val="000066"/>
                </a:solidFill>
                <a:latin typeface="Arial Standard" charset="0"/>
              </a:rPr>
              <a:t> 	Sportliche </a:t>
            </a:r>
            <a:r>
              <a:rPr lang="de-DE" sz="2400" dirty="0" smtClean="0">
                <a:solidFill>
                  <a:srgbClr val="000066"/>
                </a:solidFill>
                <a:latin typeface="Arial Standard" charset="0"/>
              </a:rPr>
              <a:t>Aktivitäten</a:t>
            </a:r>
          </a:p>
          <a:p>
            <a:pPr lvl="1" defTabSz="381000">
              <a:buFont typeface="Wingdings" pitchFamily="2" charset="2"/>
              <a:buChar char="§"/>
            </a:pPr>
            <a:r>
              <a:rPr lang="de-DE" dirty="0">
                <a:solidFill>
                  <a:srgbClr val="000066"/>
                </a:solidFill>
                <a:latin typeface="Arial Standard" charset="0"/>
              </a:rPr>
              <a:t> </a:t>
            </a:r>
            <a:r>
              <a:rPr lang="de-DE" dirty="0" smtClean="0">
                <a:solidFill>
                  <a:srgbClr val="000066"/>
                </a:solidFill>
                <a:latin typeface="Arial Standard" charset="0"/>
              </a:rPr>
              <a:t>	</a:t>
            </a:r>
            <a:r>
              <a:rPr lang="de-DE" sz="2400" dirty="0" smtClean="0">
                <a:solidFill>
                  <a:srgbClr val="000066"/>
                </a:solidFill>
                <a:latin typeface="Arial Standard" charset="0"/>
              </a:rPr>
              <a:t>Ausgangsregelung</a:t>
            </a:r>
          </a:p>
          <a:p>
            <a:pPr lvl="1" defTabSz="381000">
              <a:buFont typeface="Wingdings" pitchFamily="2" charset="2"/>
              <a:buChar char="§"/>
            </a:pPr>
            <a:r>
              <a:rPr lang="de-DE" sz="2400" dirty="0">
                <a:solidFill>
                  <a:srgbClr val="000066"/>
                </a:solidFill>
                <a:latin typeface="Arial Standard" charset="0"/>
              </a:rPr>
              <a:t>	Besuche, </a:t>
            </a:r>
            <a:r>
              <a:rPr lang="de-DE" sz="2400" dirty="0" smtClean="0">
                <a:solidFill>
                  <a:srgbClr val="000066"/>
                </a:solidFill>
                <a:latin typeface="Arial Standard" charset="0"/>
              </a:rPr>
              <a:t>Anrufe</a:t>
            </a:r>
          </a:p>
          <a:p>
            <a:pPr lvl="1" defTabSz="381000">
              <a:buFont typeface="Wingdings" pitchFamily="2" charset="2"/>
              <a:buChar char="§"/>
            </a:pPr>
            <a:r>
              <a:rPr lang="de-DE" sz="2400" dirty="0">
                <a:solidFill>
                  <a:srgbClr val="000066"/>
                </a:solidFill>
                <a:latin typeface="Arial Standard" charset="0"/>
              </a:rPr>
              <a:t>	Wochenendbeurlaubung nach Hause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8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8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6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6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86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86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86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86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86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86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86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86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 build="p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November 2016</a:t>
            </a: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K. Ludewig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7EE9B-EEFE-4D14-A33A-831EA16F3552}" type="slidenum">
              <a:rPr lang="de-DE"/>
              <a:pPr/>
              <a:t>39</a:t>
            </a:fld>
            <a:endParaRPr lang="de-DE"/>
          </a:p>
        </p:txBody>
      </p:sp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762000" y="0"/>
            <a:ext cx="4419600" cy="51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sz="2800">
                <a:solidFill>
                  <a:srgbClr val="CC3300"/>
                </a:solidFill>
              </a:rPr>
              <a:t>Fallbeispiel Maria  (3)</a:t>
            </a:r>
            <a:endParaRPr lang="de-DE">
              <a:solidFill>
                <a:srgbClr val="CC3300"/>
              </a:solidFill>
            </a:endParaRPr>
          </a:p>
        </p:txBody>
      </p:sp>
      <p:graphicFrame>
        <p:nvGraphicFramePr>
          <p:cNvPr id="267264" name="Object 0"/>
          <p:cNvGraphicFramePr>
            <a:graphicFrameLocks noChangeAspect="1"/>
          </p:cNvGraphicFramePr>
          <p:nvPr/>
        </p:nvGraphicFramePr>
        <p:xfrm>
          <a:off x="762000" y="609600"/>
          <a:ext cx="7848600" cy="5715000"/>
        </p:xfrm>
        <a:graphic>
          <a:graphicData uri="http://schemas.openxmlformats.org/presentationml/2006/ole">
            <p:oleObj spid="_x0000_s110594" name="Document" r:id="rId4" imgW="6372360" imgH="57625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2FAE5-3A4A-406F-BE25-31FE001905C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4495800" cy="762000"/>
          </a:xfrm>
          <a:solidFill>
            <a:srgbClr val="FFFFFF"/>
          </a:solidFill>
        </p:spPr>
        <p:txBody>
          <a:bodyPr/>
          <a:lstStyle/>
          <a:p>
            <a:r>
              <a:rPr lang="de-DE" sz="3600" smtClean="0">
                <a:solidFill>
                  <a:srgbClr val="C00000"/>
                </a:solidFill>
              </a:rPr>
              <a:t>Ausgangslage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458200" cy="4002087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de-DE" dirty="0" smtClean="0"/>
              <a:t>	</a:t>
            </a:r>
            <a:r>
              <a:rPr lang="de-DE" sz="2800" dirty="0" smtClean="0">
                <a:solidFill>
                  <a:schemeClr val="accent6">
                    <a:lumMod val="75000"/>
                  </a:schemeClr>
                </a:solidFill>
              </a:rPr>
              <a:t>Übliche Probleme stationärer </a:t>
            </a:r>
            <a:r>
              <a:rPr lang="de-DE" sz="2800" smtClean="0">
                <a:solidFill>
                  <a:schemeClr val="accent6">
                    <a:lumMod val="75000"/>
                  </a:schemeClr>
                </a:solidFill>
              </a:rPr>
              <a:t>Therapie verstärkt durch starkes Anwachsen </a:t>
            </a:r>
            <a:r>
              <a:rPr lang="de-DE" sz="2800" dirty="0" smtClean="0">
                <a:solidFill>
                  <a:schemeClr val="accent6">
                    <a:lumMod val="75000"/>
                  </a:schemeClr>
                </a:solidFill>
              </a:rPr>
              <a:t>der </a:t>
            </a:r>
            <a:r>
              <a:rPr lang="de-DE" sz="2800" dirty="0" err="1" smtClean="0">
                <a:solidFill>
                  <a:schemeClr val="accent6">
                    <a:lumMod val="75000"/>
                  </a:schemeClr>
                </a:solidFill>
              </a:rPr>
              <a:t>Inanspruchsnahme</a:t>
            </a:r>
            <a:r>
              <a:rPr lang="de-DE" sz="2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buFontTx/>
              <a:buNone/>
              <a:defRPr/>
            </a:pPr>
            <a:r>
              <a:rPr lang="de-DE" sz="2800" dirty="0" smtClean="0"/>
              <a:t> </a:t>
            </a:r>
            <a:r>
              <a:rPr lang="de-DE" sz="2800" dirty="0" smtClean="0">
                <a:solidFill>
                  <a:srgbClr val="C00000"/>
                </a:solidFill>
              </a:rPr>
              <a:t>a.	Gefahr der </a:t>
            </a:r>
            <a:r>
              <a:rPr lang="de-DE" sz="2800" dirty="0" err="1" smtClean="0">
                <a:solidFill>
                  <a:srgbClr val="C00000"/>
                </a:solidFill>
              </a:rPr>
              <a:t>Kontextreplizierung</a:t>
            </a:r>
            <a:r>
              <a:rPr lang="de-DE" sz="2800" dirty="0" smtClean="0">
                <a:sym typeface="DGTimes-Symbol" pitchFamily="2" charset="2"/>
              </a:rPr>
              <a:t>				</a:t>
            </a:r>
            <a:r>
              <a:rPr lang="de-DE" sz="280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 </a:t>
            </a:r>
            <a:r>
              <a:rPr lang="de-DE" sz="2800" dirty="0" smtClean="0">
                <a:solidFill>
                  <a:schemeClr val="accent6">
                    <a:lumMod val="75000"/>
                  </a:schemeClr>
                </a:solidFill>
              </a:rPr>
              <a:t>Notwendigkeit, einen für alle akzeptablen		Kontext herzustellen</a:t>
            </a:r>
          </a:p>
          <a:p>
            <a:pPr>
              <a:spcBef>
                <a:spcPct val="40000"/>
              </a:spcBef>
              <a:buFontTx/>
              <a:buNone/>
              <a:defRPr/>
            </a:pPr>
            <a:r>
              <a:rPr lang="de-DE" sz="2800" dirty="0" smtClean="0">
                <a:solidFill>
                  <a:srgbClr val="C00000"/>
                </a:solidFill>
              </a:rPr>
              <a:t>b.</a:t>
            </a:r>
            <a:r>
              <a:rPr lang="de-DE" sz="2800" smtClean="0">
                <a:solidFill>
                  <a:srgbClr val="C00000"/>
                </a:solidFill>
              </a:rPr>
              <a:t>	Belastung </a:t>
            </a:r>
            <a:r>
              <a:rPr lang="de-DE" sz="2800" dirty="0" smtClean="0">
                <a:solidFill>
                  <a:srgbClr val="C00000"/>
                </a:solidFill>
              </a:rPr>
              <a:t>und Uneinigkeit der Mitarbeiter</a:t>
            </a:r>
            <a:r>
              <a:rPr lang="de-DE" sz="2800" dirty="0" smtClean="0"/>
              <a:t>	</a:t>
            </a:r>
            <a:r>
              <a:rPr lang="de-DE" sz="2800" smtClean="0"/>
              <a:t>	</a:t>
            </a:r>
            <a:r>
              <a:rPr lang="de-DE" sz="2800" smtClean="0">
                <a:solidFill>
                  <a:schemeClr val="accent6">
                    <a:lumMod val="75000"/>
                  </a:schemeClr>
                </a:solidFill>
              </a:rPr>
              <a:t> 	</a:t>
            </a:r>
            <a:r>
              <a:rPr lang="de-DE" sz="280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 </a:t>
            </a:r>
            <a:r>
              <a:rPr lang="de-DE" sz="2800" smtClean="0">
                <a:solidFill>
                  <a:schemeClr val="accent6">
                    <a:lumMod val="75000"/>
                  </a:schemeClr>
                </a:solidFill>
              </a:rPr>
              <a:t>Notwendigkeit</a:t>
            </a:r>
            <a:r>
              <a:rPr lang="de-DE" sz="2800" dirty="0" smtClean="0">
                <a:solidFill>
                  <a:schemeClr val="accent6">
                    <a:lumMod val="75000"/>
                  </a:schemeClr>
                </a:solidFill>
              </a:rPr>
              <a:t>, eine für alle erleichternde 	Standard-Prozedur einzusetzen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2788" y="5475731"/>
            <a:ext cx="8183880" cy="73594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de-DE" dirty="0" smtClean="0"/>
              <a:t>… ist stärker als der Geist!</a:t>
            </a:r>
            <a:endParaRPr lang="de-DE" dirty="0"/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2700" y="260350"/>
            <a:ext cx="41465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feld 2"/>
          <p:cNvSpPr txBox="1">
            <a:spLocks noChangeArrowheads="1"/>
          </p:cNvSpPr>
          <p:nvPr/>
        </p:nvSpPr>
        <p:spPr bwMode="auto">
          <a:xfrm>
            <a:off x="492125" y="2232025"/>
            <a:ext cx="18478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4000" b="1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DER PLAN</a:t>
            </a:r>
          </a:p>
        </p:txBody>
      </p:sp>
      <p:pic>
        <p:nvPicPr>
          <p:cNvPr id="471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981075"/>
            <a:ext cx="2879725" cy="367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2685A-CD82-4A93-9207-DA806102C8F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K. Ludewig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07547-5B9F-4291-A4AC-5D56716F35A3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2054" name="Text Box 2"/>
          <p:cNvSpPr txBox="1">
            <a:spLocks noChangeArrowheads="1"/>
          </p:cNvSpPr>
          <p:nvPr/>
        </p:nvSpPr>
        <p:spPr bwMode="auto">
          <a:xfrm>
            <a:off x="762000" y="228600"/>
            <a:ext cx="4419600" cy="51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solidFill>
                  <a:schemeClr val="hlink"/>
                </a:solidFill>
              </a:rPr>
              <a:t>Fallbeispiel Maria  (4)</a:t>
            </a:r>
            <a:endParaRPr lang="de-DE" sz="3200"/>
          </a:p>
        </p:txBody>
      </p:sp>
      <p:graphicFrame>
        <p:nvGraphicFramePr>
          <p:cNvPr id="2050" name="Object 4"/>
          <p:cNvGraphicFramePr>
            <a:graphicFrameLocks/>
          </p:cNvGraphicFramePr>
          <p:nvPr/>
        </p:nvGraphicFramePr>
        <p:xfrm>
          <a:off x="1143000" y="1447800"/>
          <a:ext cx="7197725" cy="4314825"/>
        </p:xfrm>
        <a:graphic>
          <a:graphicData uri="http://schemas.openxmlformats.org/presentationml/2006/ole">
            <p:oleObj spid="_x0000_s2050" name="Diagramm" r:id="rId4" imgW="3600360" imgH="2876400" progId="Presentations.Chart.18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B7C19-4602-42D8-8431-E5CCE367685B}" type="slidenum">
              <a:rPr lang="en-US"/>
              <a:pPr>
                <a:defRPr/>
              </a:pPr>
              <a:t>42</a:t>
            </a:fld>
            <a:endParaRPr lang="en-US"/>
          </a:p>
        </p:txBody>
      </p:sp>
      <p:pic>
        <p:nvPicPr>
          <p:cNvPr id="49157" name="Picture 2" descr="docu05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52400"/>
            <a:ext cx="4953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 Box 3"/>
          <p:cNvSpPr txBox="1">
            <a:spLocks noChangeArrowheads="1"/>
          </p:cNvSpPr>
          <p:nvPr/>
        </p:nvSpPr>
        <p:spPr bwMode="auto">
          <a:xfrm>
            <a:off x="304800" y="1219200"/>
            <a:ext cx="2514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>
                <a:solidFill>
                  <a:srgbClr val="002060"/>
                </a:solidFill>
              </a:rPr>
              <a:t>Zwei in Einer oder:</a:t>
            </a:r>
          </a:p>
          <a:p>
            <a:pPr algn="ctr"/>
            <a:r>
              <a:rPr lang="de-DE">
                <a:solidFill>
                  <a:srgbClr val="002060"/>
                </a:solidFill>
              </a:rPr>
              <a:t>Essen - Familie  -Leben</a:t>
            </a:r>
            <a:endParaRPr lang="de-DE" sz="3200">
              <a:solidFill>
                <a:srgbClr val="002060"/>
              </a:solidFill>
            </a:endParaRPr>
          </a:p>
        </p:txBody>
      </p:sp>
      <p:sp>
        <p:nvSpPr>
          <p:cNvPr id="49159" name="Text Box 4"/>
          <p:cNvSpPr txBox="1">
            <a:spLocks noChangeArrowheads="1"/>
          </p:cNvSpPr>
          <p:nvPr/>
        </p:nvSpPr>
        <p:spPr bwMode="auto">
          <a:xfrm>
            <a:off x="0" y="152400"/>
            <a:ext cx="3429000" cy="51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solidFill>
                  <a:srgbClr val="002060"/>
                </a:solidFill>
              </a:rPr>
              <a:t>Fallbeispiel Maria  (8)</a:t>
            </a:r>
            <a:endParaRPr lang="de-DE" sz="32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4B661-C326-4237-8266-6CA44417E9AC}" type="slidenum">
              <a:rPr lang="en-US"/>
              <a:pPr>
                <a:defRPr/>
              </a:pPr>
              <a:t>43</a:t>
            </a:fld>
            <a:endParaRPr lang="en-US"/>
          </a:p>
        </p:txBody>
      </p:sp>
      <p:pic>
        <p:nvPicPr>
          <p:cNvPr id="50181" name="Picture 2" descr="docu08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52400"/>
            <a:ext cx="5487988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ext Box 3"/>
          <p:cNvSpPr txBox="1">
            <a:spLocks noChangeArrowheads="1"/>
          </p:cNvSpPr>
          <p:nvPr/>
        </p:nvSpPr>
        <p:spPr bwMode="auto">
          <a:xfrm>
            <a:off x="152400" y="2133600"/>
            <a:ext cx="2057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>
                <a:solidFill>
                  <a:srgbClr val="002060"/>
                </a:solidFill>
              </a:rPr>
              <a:t>Der unendliche</a:t>
            </a:r>
          </a:p>
          <a:p>
            <a:pPr algn="ctr"/>
            <a:r>
              <a:rPr lang="de-DE">
                <a:solidFill>
                  <a:srgbClr val="002060"/>
                </a:solidFill>
              </a:rPr>
              <a:t>Schlund</a:t>
            </a:r>
          </a:p>
          <a:p>
            <a:pPr algn="ctr"/>
            <a:endParaRPr lang="de-DE">
              <a:solidFill>
                <a:srgbClr val="002060"/>
              </a:solidFill>
            </a:endParaRPr>
          </a:p>
          <a:p>
            <a:pPr algn="ctr"/>
            <a:r>
              <a:rPr lang="de-DE" sz="2000">
                <a:solidFill>
                  <a:srgbClr val="002060"/>
                </a:solidFill>
              </a:rPr>
              <a:t>(Originalgröße</a:t>
            </a:r>
          </a:p>
          <a:p>
            <a:pPr algn="ctr"/>
            <a:r>
              <a:rPr lang="de-DE" sz="2000">
                <a:solidFill>
                  <a:srgbClr val="002060"/>
                </a:solidFill>
              </a:rPr>
              <a:t> über 2 m hoch)</a:t>
            </a:r>
            <a:endParaRPr lang="de-DE" sz="3200">
              <a:solidFill>
                <a:srgbClr val="002060"/>
              </a:solidFill>
            </a:endParaRPr>
          </a:p>
        </p:txBody>
      </p:sp>
      <p:sp>
        <p:nvSpPr>
          <p:cNvPr id="50183" name="Text Box 4"/>
          <p:cNvSpPr txBox="1">
            <a:spLocks noChangeArrowheads="1"/>
          </p:cNvSpPr>
          <p:nvPr/>
        </p:nvSpPr>
        <p:spPr bwMode="auto">
          <a:xfrm>
            <a:off x="152400" y="228600"/>
            <a:ext cx="2133600" cy="946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>
                <a:solidFill>
                  <a:srgbClr val="002060"/>
                </a:solidFill>
              </a:rPr>
              <a:t>Fallbeispiel </a:t>
            </a:r>
          </a:p>
          <a:p>
            <a:r>
              <a:rPr lang="de-DE" sz="2800">
                <a:solidFill>
                  <a:srgbClr val="002060"/>
                </a:solidFill>
              </a:rPr>
              <a:t>Kathy  (3)</a:t>
            </a:r>
            <a:endParaRPr lang="de-DE" sz="32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F097E7-004F-4D17-98CF-FEB7FDE64BE5}" type="slidenum">
              <a:rPr lang="en-US"/>
              <a:pPr>
                <a:defRPr/>
              </a:pPr>
              <a:t>44</a:t>
            </a:fld>
            <a:endParaRPr lang="en-US"/>
          </a:p>
        </p:txBody>
      </p:sp>
      <p:pic>
        <p:nvPicPr>
          <p:cNvPr id="51205" name="Picture 2" descr="docubunt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813" y="684213"/>
            <a:ext cx="7316787" cy="548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ext Box 3"/>
          <p:cNvSpPr txBox="1">
            <a:spLocks noChangeArrowheads="1"/>
          </p:cNvSpPr>
          <p:nvPr/>
        </p:nvSpPr>
        <p:spPr bwMode="auto">
          <a:xfrm>
            <a:off x="914400" y="0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de-DE" sz="3200"/>
          </a:p>
        </p:txBody>
      </p:sp>
      <p:sp>
        <p:nvSpPr>
          <p:cNvPr id="51207" name="Text Box 4"/>
          <p:cNvSpPr txBox="1">
            <a:spLocks noChangeArrowheads="1"/>
          </p:cNvSpPr>
          <p:nvPr/>
        </p:nvSpPr>
        <p:spPr bwMode="auto">
          <a:xfrm>
            <a:off x="533400" y="152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2060"/>
                </a:solidFill>
              </a:rPr>
              <a:t>Magersucht, noch einmal - Gebrochenes Herz: Anna 16 Jahre</a:t>
            </a:r>
            <a:endParaRPr lang="de-DE" sz="32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A446B-0038-4312-AA6D-9950104F582D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52229" name="Text Box 2"/>
          <p:cNvSpPr txBox="1">
            <a:spLocks noChangeArrowheads="1"/>
          </p:cNvSpPr>
          <p:nvPr/>
        </p:nvSpPr>
        <p:spPr bwMode="auto">
          <a:xfrm>
            <a:off x="3059113" y="115888"/>
            <a:ext cx="1512887" cy="641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600">
                <a:solidFill>
                  <a:schemeClr val="hlink"/>
                </a:solidFill>
              </a:rPr>
              <a:t>  </a:t>
            </a:r>
            <a:r>
              <a:rPr lang="de-DE" sz="3600">
                <a:solidFill>
                  <a:srgbClr val="C00000"/>
                </a:solidFill>
              </a:rPr>
              <a:t>Fazit</a:t>
            </a:r>
            <a:endParaRPr lang="de-DE" sz="3200">
              <a:solidFill>
                <a:srgbClr val="C00000"/>
              </a:solidFill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304800" y="838200"/>
            <a:ext cx="8610600" cy="5032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Arial Standard" charset="0"/>
              </a:rPr>
              <a:t>These 1.   MAGERSUCHT    =    MAGERSUCHT</a:t>
            </a:r>
            <a:endParaRPr lang="de-DE" dirty="0">
              <a:solidFill>
                <a:schemeClr val="accent1">
                  <a:lumMod val="50000"/>
                </a:schemeClr>
              </a:solidFill>
              <a:latin typeface="Arial Standard" charset="0"/>
            </a:endParaRPr>
          </a:p>
          <a:p>
            <a:pPr lvl="1">
              <a:defRPr/>
            </a:pPr>
            <a:r>
              <a:rPr lang="de-DE" sz="2000" dirty="0">
                <a:solidFill>
                  <a:srgbClr val="002060"/>
                </a:solidFill>
                <a:latin typeface="Arial Standard" charset="0"/>
              </a:rPr>
              <a:t>bzgl. somatischer und </a:t>
            </a:r>
            <a:r>
              <a:rPr lang="de-DE" sz="2000" dirty="0" err="1">
                <a:solidFill>
                  <a:srgbClr val="002060"/>
                </a:solidFill>
                <a:latin typeface="Arial Standard" charset="0"/>
              </a:rPr>
              <a:t>Verhaltensgleichförmigkeiten</a:t>
            </a:r>
            <a:r>
              <a:rPr lang="de-DE" dirty="0">
                <a:solidFill>
                  <a:srgbClr val="002060"/>
                </a:solidFill>
                <a:latin typeface="Arial Standard" charset="0"/>
              </a:rPr>
              <a:t> </a:t>
            </a:r>
          </a:p>
          <a:p>
            <a:pPr lvl="1">
              <a:defRPr/>
            </a:pPr>
            <a:r>
              <a:rPr lang="de-DE" b="1" dirty="0">
                <a:solidFill>
                  <a:schemeClr val="accent2"/>
                </a:solidFill>
                <a:latin typeface="Arial Standard" charset="0"/>
              </a:rPr>
              <a:t>jedoch</a:t>
            </a:r>
            <a:endParaRPr lang="de-DE" dirty="0">
              <a:solidFill>
                <a:schemeClr val="tx2"/>
              </a:solidFill>
              <a:latin typeface="Arial Standard" charset="0"/>
            </a:endParaRPr>
          </a:p>
          <a:p>
            <a:pPr>
              <a:defRPr/>
            </a:pP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Arial Standard" charset="0"/>
              </a:rPr>
              <a:t>These 2.   MAGERSÜCHTIGE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≠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Arial Standard" charset="0"/>
              </a:rPr>
              <a:t>    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Arial Standard" charset="0"/>
              </a:rPr>
              <a:t>MAGERSÜCHTIGE</a:t>
            </a:r>
            <a:endParaRPr lang="de-DE" dirty="0">
              <a:solidFill>
                <a:schemeClr val="accent1">
                  <a:lumMod val="50000"/>
                </a:schemeClr>
              </a:solidFill>
              <a:latin typeface="Arial Standard" charset="0"/>
            </a:endParaRPr>
          </a:p>
          <a:p>
            <a:pPr lvl="1">
              <a:defRPr/>
            </a:pPr>
            <a:r>
              <a:rPr lang="de-DE" sz="2000" dirty="0">
                <a:solidFill>
                  <a:srgbClr val="002060"/>
                </a:solidFill>
                <a:latin typeface="Arial Standard" charset="0"/>
              </a:rPr>
              <a:t>bzgl. Familien, </a:t>
            </a:r>
            <a:r>
              <a:rPr lang="de-DE" sz="2000" dirty="0" err="1">
                <a:solidFill>
                  <a:srgbClr val="002060"/>
                </a:solidFill>
                <a:latin typeface="Arial Standard" charset="0"/>
              </a:rPr>
              <a:t>Lebensumstände,Vorerfahrungen</a:t>
            </a:r>
            <a:r>
              <a:rPr lang="de-DE" sz="2000" dirty="0">
                <a:solidFill>
                  <a:srgbClr val="002060"/>
                </a:solidFill>
                <a:latin typeface="Arial Standard" charset="0"/>
              </a:rPr>
              <a:t>, Ressourcen</a:t>
            </a:r>
          </a:p>
          <a:p>
            <a:pPr lvl="1">
              <a:defRPr/>
            </a:pPr>
            <a:r>
              <a:rPr lang="de-DE" b="1" dirty="0">
                <a:solidFill>
                  <a:schemeClr val="accent2"/>
                </a:solidFill>
                <a:latin typeface="Arial Standard" charset="0"/>
              </a:rPr>
              <a:t>also</a:t>
            </a:r>
            <a:endParaRPr lang="de-DE" dirty="0">
              <a:solidFill>
                <a:schemeClr val="tx2"/>
              </a:solidFill>
              <a:latin typeface="Arial Standard" charset="0"/>
            </a:endParaRPr>
          </a:p>
          <a:p>
            <a:pPr>
              <a:defRPr/>
            </a:pP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Arial Standard" charset="0"/>
              </a:rPr>
              <a:t>These 3.   THERAPIE    =   THERAPIE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 Standard" charset="0"/>
              </a:rPr>
              <a:t>   </a:t>
            </a:r>
          </a:p>
          <a:p>
            <a:pPr lvl="1">
              <a:defRPr/>
            </a:pPr>
            <a:r>
              <a:rPr lang="de-DE" sz="2000" dirty="0">
                <a:solidFill>
                  <a:srgbClr val="002060"/>
                </a:solidFill>
                <a:latin typeface="Arial Standard" charset="0"/>
              </a:rPr>
              <a:t>bzgl. Körperpflege und Gewichtszunahme</a:t>
            </a:r>
          </a:p>
          <a:p>
            <a:pPr lvl="1">
              <a:defRPr/>
            </a:pPr>
            <a:r>
              <a:rPr lang="de-DE" b="1" dirty="0">
                <a:solidFill>
                  <a:schemeClr val="accent2"/>
                </a:solidFill>
                <a:latin typeface="Arial Standard" charset="0"/>
              </a:rPr>
              <a:t>aber</a:t>
            </a:r>
            <a:endParaRPr lang="de-DE" dirty="0">
              <a:solidFill>
                <a:schemeClr val="tx2"/>
              </a:solidFill>
              <a:latin typeface="Arial Standard" charset="0"/>
            </a:endParaRPr>
          </a:p>
          <a:p>
            <a:pPr lvl="2">
              <a:defRPr/>
            </a:pPr>
            <a:r>
              <a:rPr lang="de-DE" b="1" dirty="0">
                <a:solidFill>
                  <a:schemeClr val="tx2"/>
                </a:solidFill>
                <a:latin typeface="Arial Standard" charset="0"/>
              </a:rPr>
              <a:t>      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Arial Standard" charset="0"/>
              </a:rPr>
              <a:t>THERAPIE 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Arial Standard" charset="0"/>
              </a:rPr>
              <a:t>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≠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Arial Standard" charset="0"/>
              </a:rPr>
              <a:t>    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Arial Standard" charset="0"/>
              </a:rPr>
              <a:t>THERAPIE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 Standard" charset="0"/>
              </a:rPr>
              <a:t> </a:t>
            </a:r>
          </a:p>
          <a:p>
            <a:pPr lvl="1">
              <a:defRPr/>
            </a:pPr>
            <a:r>
              <a:rPr lang="de-DE" sz="2000" dirty="0">
                <a:solidFill>
                  <a:srgbClr val="002060"/>
                </a:solidFill>
                <a:latin typeface="Arial Standard" charset="0"/>
              </a:rPr>
              <a:t>bzgl. Psycho- u. Familientherapie sowie Begleitaspekte</a:t>
            </a:r>
          </a:p>
          <a:p>
            <a:pPr lvl="1">
              <a:defRPr/>
            </a:pPr>
            <a:r>
              <a:rPr lang="de-DE" b="1" dirty="0">
                <a:solidFill>
                  <a:schemeClr val="accent2"/>
                </a:solidFill>
                <a:latin typeface="Arial Standard" charset="0"/>
              </a:rPr>
              <a:t>und</a:t>
            </a:r>
            <a:endParaRPr lang="de-DE" b="1" dirty="0">
              <a:solidFill>
                <a:srgbClr val="FFFFFF"/>
              </a:solidFill>
              <a:latin typeface="Arial Standard" charset="0"/>
            </a:endParaRPr>
          </a:p>
          <a:p>
            <a:pPr>
              <a:defRPr/>
            </a:pPr>
            <a:r>
              <a:rPr lang="de-DE" b="1" dirty="0">
                <a:solidFill>
                  <a:schemeClr val="tx2"/>
                </a:solidFill>
                <a:latin typeface="Arial Standard" charset="0"/>
              </a:rPr>
              <a:t>	      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Arial Standard" charset="0"/>
              </a:rPr>
              <a:t>BEWÄLTIGUNG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≠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Arial Standard" charset="0"/>
              </a:rPr>
              <a:t>  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Arial Standard" charset="0"/>
              </a:rPr>
              <a:t>BEWÄLTIGUNG</a:t>
            </a:r>
            <a:endParaRPr lang="de-DE" dirty="0">
              <a:solidFill>
                <a:schemeClr val="accent1">
                  <a:lumMod val="50000"/>
                </a:schemeClr>
              </a:solidFill>
              <a:latin typeface="Arial Standard" charset="0"/>
            </a:endParaRPr>
          </a:p>
          <a:p>
            <a:pPr lvl="1">
              <a:defRPr/>
            </a:pPr>
            <a:r>
              <a:rPr lang="de-DE" sz="2000" dirty="0">
                <a:solidFill>
                  <a:srgbClr val="002060"/>
                </a:solidFill>
                <a:latin typeface="Arial Standard" charset="0"/>
              </a:rPr>
              <a:t>bzgl. Therapiedauer, Besserung und Prognose</a:t>
            </a:r>
            <a:r>
              <a:rPr lang="de-DE" sz="2000" dirty="0">
                <a:solidFill>
                  <a:srgbClr val="FFFFFF"/>
                </a:solidFill>
                <a:latin typeface="Arial Standard" charset="0"/>
              </a:rPr>
              <a:t>.</a:t>
            </a:r>
            <a:endParaRPr lang="de-DE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0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0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08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08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08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08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bldLvl="3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7EB77C-4473-4753-AA8F-E1A735755140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53253" name="Text Box 2"/>
          <p:cNvSpPr txBox="1">
            <a:spLocks noChangeArrowheads="1"/>
          </p:cNvSpPr>
          <p:nvPr/>
        </p:nvSpPr>
        <p:spPr bwMode="auto">
          <a:xfrm>
            <a:off x="2484438" y="1125538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400">
                <a:solidFill>
                  <a:srgbClr val="002060"/>
                </a:solidFill>
              </a:rPr>
              <a:t>ENDE</a:t>
            </a:r>
            <a:endParaRPr lang="de-DE" sz="3200">
              <a:solidFill>
                <a:srgbClr val="002060"/>
              </a:solidFill>
            </a:endParaRPr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2484438" y="2205038"/>
            <a:ext cx="4391025" cy="4154487"/>
          </a:xfrm>
          <a:prstGeom prst="rect">
            <a:avLst/>
          </a:prstGeom>
          <a:solidFill>
            <a:schemeClr val="accent3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>
                <a:solidFill>
                  <a:srgbClr val="000066"/>
                </a:solidFill>
                <a:latin typeface="Calibri" pitchFamily="34" charset="0"/>
              </a:rPr>
              <a:t>Eine erweiterte Version ist im Internet zu finden unter:</a:t>
            </a:r>
          </a:p>
          <a:p>
            <a:pPr algn="ctr">
              <a:defRPr/>
            </a:pPr>
            <a:endParaRPr lang="de-DE">
              <a:solidFill>
                <a:srgbClr val="000066"/>
              </a:solidFill>
              <a:latin typeface="Calibri" pitchFamily="34" charset="0"/>
            </a:endParaRPr>
          </a:p>
          <a:p>
            <a:pPr>
              <a:defRPr/>
            </a:pPr>
            <a:r>
              <a:rPr lang="de-DE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http://www.kurtludewig.de</a:t>
            </a:r>
          </a:p>
          <a:p>
            <a:pPr>
              <a:defRPr/>
            </a:pPr>
            <a:endParaRPr lang="de-DE">
              <a:solidFill>
                <a:srgbClr val="000066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defRPr/>
            </a:pPr>
            <a:r>
              <a:rPr lang="de-DE">
                <a:solidFill>
                  <a:srgbClr val="000066"/>
                </a:solidFill>
                <a:latin typeface="Calibri" pitchFamily="34" charset="0"/>
                <a:sym typeface="Wingdings" pitchFamily="2" charset="2"/>
              </a:rPr>
              <a:t>  Materialien (gesperrt)</a:t>
            </a:r>
          </a:p>
          <a:p>
            <a:pPr>
              <a:buFont typeface="Wingdings" pitchFamily="2" charset="2"/>
              <a:buChar char="à"/>
              <a:defRPr/>
            </a:pPr>
            <a:r>
              <a:rPr lang="de-DE">
                <a:solidFill>
                  <a:srgbClr val="000066"/>
                </a:solidFill>
                <a:latin typeface="Calibri" pitchFamily="34" charset="0"/>
                <a:sym typeface="Wingdings" pitchFamily="2" charset="2"/>
              </a:rPr>
              <a:t>  Magersucht</a:t>
            </a:r>
          </a:p>
          <a:p>
            <a:pPr>
              <a:buFont typeface="Wingdings" pitchFamily="2" charset="2"/>
              <a:buChar char="à"/>
              <a:defRPr/>
            </a:pPr>
            <a:endParaRPr lang="de-DE">
              <a:solidFill>
                <a:srgbClr val="000066"/>
              </a:solidFill>
              <a:latin typeface="Calibri" pitchFamily="34" charset="0"/>
              <a:sym typeface="Wingdings" pitchFamily="2" charset="2"/>
            </a:endParaRPr>
          </a:p>
          <a:p>
            <a:pPr>
              <a:defRPr/>
            </a:pPr>
            <a:r>
              <a:rPr lang="de-DE">
                <a:solidFill>
                  <a:srgbClr val="000066"/>
                </a:solidFill>
                <a:latin typeface="Calibri" pitchFamily="34" charset="0"/>
                <a:sym typeface="Wingdings" pitchFamily="2" charset="2"/>
              </a:rPr>
              <a:t> Zu beachten: </a:t>
            </a:r>
          </a:p>
          <a:p>
            <a:pPr>
              <a:defRPr/>
            </a:pPr>
            <a:r>
              <a:rPr lang="de-DE">
                <a:solidFill>
                  <a:srgbClr val="000066"/>
                </a:solidFill>
                <a:latin typeface="Calibri" pitchFamily="34" charset="0"/>
                <a:sym typeface="Wingdings" pitchFamily="2" charset="2"/>
              </a:rPr>
              <a:t> Benutzername: Kludewig</a:t>
            </a:r>
          </a:p>
          <a:p>
            <a:pPr>
              <a:defRPr/>
            </a:pPr>
            <a:r>
              <a:rPr lang="de-DE">
                <a:solidFill>
                  <a:srgbClr val="000066"/>
                </a:solidFill>
                <a:latin typeface="Calibri" pitchFamily="34" charset="0"/>
                <a:sym typeface="Wingdings" pitchFamily="2" charset="2"/>
              </a:rPr>
              <a:t> Passwort:            gast2006</a:t>
            </a:r>
            <a:endParaRPr lang="de-DE">
              <a:solidFill>
                <a:srgbClr val="0000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37E5F-D0FD-43A1-9C8A-0AD7EB88EBC9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000125" y="28575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4400" dirty="0">
                <a:solidFill>
                  <a:schemeClr val="accent6">
                    <a:lumMod val="75000"/>
                  </a:schemeClr>
                </a:solidFill>
              </a:rPr>
              <a:t>Adoleszenz - Magersucht</a:t>
            </a:r>
            <a:endParaRPr lang="de-DE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63678-CE2E-4237-9405-90FCC5C0A6F9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6934200" cy="1143000"/>
          </a:xfrm>
          <a:solidFill>
            <a:srgbClr val="FFFFFF"/>
          </a:solidFill>
        </p:spPr>
        <p:txBody>
          <a:bodyPr/>
          <a:lstStyle/>
          <a:p>
            <a:r>
              <a:rPr lang="de-DE" sz="3200" smtClean="0">
                <a:solidFill>
                  <a:srgbClr val="C00000"/>
                </a:solidFill>
              </a:rPr>
              <a:t>Adoleszenz-Magersucht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848600" cy="40386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de-DE" sz="4000" dirty="0" smtClean="0">
                <a:solidFill>
                  <a:schemeClr val="accent6">
                    <a:lumMod val="75000"/>
                  </a:schemeClr>
                </a:solidFill>
              </a:rPr>
              <a:t>Vorkommen der Magersucht (1999) </a:t>
            </a:r>
          </a:p>
          <a:p>
            <a:pPr algn="ctr">
              <a:buFontTx/>
              <a:buNone/>
              <a:defRPr/>
            </a:pPr>
            <a:endParaRPr lang="de-DE" dirty="0" smtClean="0"/>
          </a:p>
          <a:p>
            <a:pPr>
              <a:spcBef>
                <a:spcPct val="0"/>
              </a:spcBef>
              <a:defRPr/>
            </a:pPr>
            <a:r>
              <a:rPr lang="de-DE" dirty="0" smtClean="0">
                <a:solidFill>
                  <a:schemeClr val="accent2"/>
                </a:solidFill>
              </a:rPr>
              <a:t>Beginn:</a:t>
            </a:r>
            <a:r>
              <a:rPr lang="de-DE" dirty="0" smtClean="0"/>
              <a:t> </a:t>
            </a:r>
          </a:p>
          <a:p>
            <a:pPr lvl="1">
              <a:spcBef>
                <a:spcPct val="15000"/>
              </a:spcBef>
              <a:buFontTx/>
              <a:buNone/>
              <a:defRPr/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meistens im Alter zwischen 14 und 18 Jahren.</a:t>
            </a:r>
          </a:p>
          <a:p>
            <a:pPr>
              <a:spcBef>
                <a:spcPct val="15000"/>
              </a:spcBef>
              <a:defRPr/>
            </a:pPr>
            <a:r>
              <a:rPr lang="de-DE" dirty="0" smtClean="0">
                <a:solidFill>
                  <a:schemeClr val="accent2"/>
                </a:solidFill>
              </a:rPr>
              <a:t>Prävalenz:</a:t>
            </a:r>
            <a:r>
              <a:rPr lang="de-DE" dirty="0" smtClean="0"/>
              <a:t> </a:t>
            </a:r>
          </a:p>
          <a:p>
            <a:pPr lvl="1">
              <a:spcBef>
                <a:spcPct val="15000"/>
              </a:spcBef>
              <a:buFontTx/>
              <a:buNone/>
              <a:defRPr/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1-3% aller Frauen zwischen 12-20 J.; </a:t>
            </a:r>
          </a:p>
          <a:p>
            <a:pPr lvl="1">
              <a:spcBef>
                <a:spcPct val="15000"/>
              </a:spcBef>
              <a:buFontTx/>
              <a:buNone/>
              <a:defRPr/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dabei 95-5% weiblich/männlich.</a:t>
            </a:r>
          </a:p>
          <a:p>
            <a:pPr algn="ctr">
              <a:buFontTx/>
              <a:buNone/>
              <a:defRPr/>
            </a:pPr>
            <a:endParaRPr lang="de-DE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1E107-1E6E-4DBF-A008-8C0DD27A0723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6934200" cy="685800"/>
          </a:xfrm>
          <a:solidFill>
            <a:srgbClr val="FFFFFF"/>
          </a:solidFill>
        </p:spPr>
        <p:txBody>
          <a:bodyPr/>
          <a:lstStyle/>
          <a:p>
            <a:r>
              <a:rPr lang="de-DE" sz="3200" smtClean="0">
                <a:solidFill>
                  <a:srgbClr val="C00000"/>
                </a:solidFill>
              </a:rPr>
              <a:t>Diagnostische Leitlinien ICD 10</a:t>
            </a:r>
            <a:endParaRPr lang="de-DE" smtClean="0">
              <a:solidFill>
                <a:srgbClr val="C0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989888" cy="5029200"/>
          </a:xfrm>
          <a:ln>
            <a:solidFill>
              <a:srgbClr val="002060"/>
            </a:solidFill>
          </a:ln>
        </p:spPr>
        <p:txBody>
          <a:bodyPr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</a:rPr>
              <a:t>1. </a:t>
            </a:r>
            <a:r>
              <a:rPr lang="de-DE" sz="2400" u="sng" dirty="0" smtClean="0">
                <a:solidFill>
                  <a:schemeClr val="accent6">
                    <a:lumMod val="75000"/>
                  </a:schemeClr>
                </a:solidFill>
              </a:rPr>
              <a:t>Körpergewicht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</a:rPr>
              <a:t>	15% Mindergewicht bzw. BMI 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 17,5 (bei </a:t>
            </a:r>
            <a:r>
              <a:rPr lang="de-DE" sz="240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Jugendlichen je nach Alter niedriger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)</a:t>
            </a:r>
            <a:endParaRPr lang="de-DE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</a:rPr>
              <a:t>2. </a:t>
            </a:r>
            <a:r>
              <a:rPr lang="de-DE" sz="2400" u="sng" dirty="0" smtClean="0">
                <a:solidFill>
                  <a:schemeClr val="accent6">
                    <a:lumMod val="75000"/>
                  </a:schemeClr>
                </a:solidFill>
              </a:rPr>
              <a:t>Selbst induzierter Gewichtsverlust</a:t>
            </a:r>
          </a:p>
          <a:p>
            <a:pPr>
              <a:buFontTx/>
              <a:buNone/>
              <a:defRPr/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</a:rPr>
              <a:t>	Vermeidung hochkalorischer Speisen, Erbrechen, Abführen, übertriebene körperliche Aktivität</a:t>
            </a:r>
            <a:r>
              <a:rPr lang="de-DE" sz="2400" smtClean="0">
                <a:solidFill>
                  <a:schemeClr val="accent6">
                    <a:lumMod val="75000"/>
                  </a:schemeClr>
                </a:solidFill>
              </a:rPr>
              <a:t>, Appetitzügler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</a:rPr>
              <a:t>Diuretiker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</a:rPr>
              <a:t>...</a:t>
            </a:r>
          </a:p>
          <a:p>
            <a:pPr>
              <a:buFontTx/>
              <a:buNone/>
              <a:defRPr/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de-DE" sz="2400" u="sng" dirty="0" smtClean="0">
                <a:solidFill>
                  <a:schemeClr val="accent6">
                    <a:lumMod val="75000"/>
                  </a:schemeClr>
                </a:solidFill>
              </a:rPr>
              <a:t>Psychische Auffälligkeiten</a:t>
            </a:r>
          </a:p>
          <a:p>
            <a:pPr>
              <a:buFontTx/>
              <a:buNone/>
              <a:defRPr/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</a:rPr>
              <a:t>	Unrealistisches Körperbild, phobische Angst vor Dicksein, niedriges Gewichtsziel, Niedergeschlagenheit...</a:t>
            </a:r>
          </a:p>
          <a:p>
            <a:pPr>
              <a:buFontTx/>
              <a:buNone/>
              <a:defRPr/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</a:rPr>
              <a:t>4. </a:t>
            </a:r>
            <a:r>
              <a:rPr lang="de-DE" sz="2400" u="sng" dirty="0" smtClean="0">
                <a:solidFill>
                  <a:schemeClr val="accent6">
                    <a:lumMod val="75000"/>
                  </a:schemeClr>
                </a:solidFill>
              </a:rPr>
              <a:t>Somatische Störungen 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</a:rPr>
              <a:t>v.a. endokrine Störungen</a:t>
            </a:r>
          </a:p>
          <a:p>
            <a:pPr>
              <a:buFontTx/>
              <a:buNone/>
              <a:defRPr/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</a:rPr>
              <a:t>5. </a:t>
            </a:r>
            <a:r>
              <a:rPr lang="de-DE" sz="2400" u="sng" dirty="0" smtClean="0">
                <a:solidFill>
                  <a:schemeClr val="accent6">
                    <a:lumMod val="75000"/>
                  </a:schemeClr>
                </a:solidFill>
              </a:rPr>
              <a:t>Verzögerung/Hemmung der pubertären Entwicklung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333375"/>
            <a:ext cx="5329237" cy="620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30E313-80D1-410C-BB0D-186F8B589BF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K. Ludewig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November 2016</a:t>
            </a:r>
            <a:endParaRPr lang="en-US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K. Ludewig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35DC5-2A00-49D9-ADB4-38B03D2F5999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762000" y="228600"/>
            <a:ext cx="76200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solidFill>
                  <a:srgbClr val="C00000"/>
                </a:solidFill>
              </a:rPr>
              <a:t>Aus der Forschung - Prognose I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11188" y="1268413"/>
            <a:ext cx="8077200" cy="44640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374650">
              <a:defRPr/>
            </a:pPr>
            <a:r>
              <a:rPr lang="de-DE" b="1" dirty="0">
                <a:solidFill>
                  <a:srgbClr val="C00000"/>
                </a:solidFill>
                <a:latin typeface="Arial Standard" charset="0"/>
              </a:rPr>
              <a:t>Prognose nach einer Therapie: </a:t>
            </a:r>
            <a:endParaRPr lang="de-DE" dirty="0">
              <a:solidFill>
                <a:srgbClr val="C00000"/>
              </a:solidFill>
              <a:latin typeface="Arial Standard" charset="0"/>
            </a:endParaRPr>
          </a:p>
          <a:p>
            <a:pPr defTabSz="374650">
              <a:lnSpc>
                <a:spcPct val="120000"/>
              </a:lnSpc>
              <a:defRPr/>
            </a:pPr>
            <a:r>
              <a:rPr lang="de-DE" sz="2000" dirty="0">
                <a:solidFill>
                  <a:srgbClr val="C00000"/>
                </a:solidFill>
                <a:latin typeface="Arial Standard" charset="0"/>
              </a:rPr>
              <a:t>&lt; nach </a:t>
            </a:r>
            <a:r>
              <a:rPr lang="de-DE" sz="2000" err="1">
                <a:solidFill>
                  <a:srgbClr val="C00000"/>
                </a:solidFill>
                <a:latin typeface="Arial Standard" charset="0"/>
              </a:rPr>
              <a:t>Längstschnitterhebungen</a:t>
            </a:r>
            <a:r>
              <a:rPr lang="de-DE" sz="2000">
                <a:solidFill>
                  <a:srgbClr val="C00000"/>
                </a:solidFill>
                <a:latin typeface="Arial Standard" charset="0"/>
              </a:rPr>
              <a:t> aus den 1990er Jahren&gt;</a:t>
            </a:r>
            <a:endParaRPr lang="de-DE" dirty="0">
              <a:solidFill>
                <a:srgbClr val="C00000"/>
              </a:solidFill>
              <a:latin typeface="Arial Standard" charset="0"/>
            </a:endParaRPr>
          </a:p>
          <a:p>
            <a:pPr defTabSz="374650">
              <a:lnSpc>
                <a:spcPct val="120000"/>
              </a:lnSpc>
              <a:buFontTx/>
              <a:buChar char="•"/>
              <a:defRPr/>
            </a:pPr>
            <a:r>
              <a:rPr lang="de-DE" sz="2200" dirty="0">
                <a:latin typeface="Arial Standard" charset="0"/>
              </a:rPr>
              <a:t>  	</a:t>
            </a:r>
            <a:r>
              <a:rPr lang="de-DE" sz="2000" dirty="0">
                <a:solidFill>
                  <a:schemeClr val="accent6">
                    <a:lumMod val="75000"/>
                  </a:schemeClr>
                </a:solidFill>
                <a:latin typeface="Arial Standard" charset="0"/>
              </a:rPr>
              <a:t>30 % bis 35% vollständige/partielle Besserung</a:t>
            </a:r>
          </a:p>
          <a:p>
            <a:pPr lvl="1" defTabSz="374650">
              <a:defRPr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  <a:latin typeface="Arial Standard" charset="0"/>
              </a:rPr>
              <a:t> ca. 19-25% chronische Verläufe</a:t>
            </a:r>
          </a:p>
          <a:p>
            <a:pPr lvl="1" defTabSz="374650">
              <a:defRPr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  <a:latin typeface="Arial Standard" charset="0"/>
              </a:rPr>
              <a:t> bis zu 10% tödliche Verläufe (meistens an den Folgen)</a:t>
            </a:r>
          </a:p>
          <a:p>
            <a:pPr lvl="1" defTabSz="374650">
              <a:defRPr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  <a:latin typeface="Arial Standard" charset="0"/>
              </a:rPr>
              <a:t> ca. 50% dauerhaftes gestörtes </a:t>
            </a:r>
            <a:r>
              <a:rPr lang="de-DE" sz="2000" dirty="0" err="1">
                <a:solidFill>
                  <a:schemeClr val="accent6">
                    <a:lumMod val="75000"/>
                  </a:schemeClr>
                </a:solidFill>
                <a:latin typeface="Arial Standard" charset="0"/>
              </a:rPr>
              <a:t>Eßverhalten</a:t>
            </a:r>
            <a:endParaRPr lang="de-DE" sz="2000" dirty="0">
              <a:solidFill>
                <a:schemeClr val="accent6">
                  <a:lumMod val="75000"/>
                </a:schemeClr>
              </a:solidFill>
              <a:latin typeface="Arial Standard" charset="0"/>
            </a:endParaRPr>
          </a:p>
          <a:p>
            <a:pPr defTabSz="374650">
              <a:lnSpc>
                <a:spcPct val="170000"/>
              </a:lnSpc>
              <a:buFontTx/>
              <a:buChar char="•"/>
              <a:defRPr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  <a:latin typeface="Arial Standard" charset="0"/>
              </a:rPr>
              <a:t>  	Ca. 50% bleibende unklare </a:t>
            </a:r>
            <a:r>
              <a:rPr lang="de-DE" sz="2000" dirty="0" err="1">
                <a:solidFill>
                  <a:schemeClr val="accent6">
                    <a:lumMod val="75000"/>
                  </a:schemeClr>
                </a:solidFill>
                <a:latin typeface="Arial Standard" charset="0"/>
              </a:rPr>
              <a:t>Komorbidität</a:t>
            </a:r>
            <a:r>
              <a:rPr lang="de-DE" sz="2000" dirty="0">
                <a:solidFill>
                  <a:schemeClr val="accent6">
                    <a:lumMod val="75000"/>
                  </a:schemeClr>
                </a:solidFill>
                <a:latin typeface="Arial Standard" charset="0"/>
              </a:rPr>
              <a:t> (v.a. affektive und</a:t>
            </a:r>
          </a:p>
          <a:p>
            <a:pPr lvl="1" defTabSz="374650">
              <a:defRPr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  <a:latin typeface="Arial Standard" charset="0"/>
              </a:rPr>
              <a:t>Angststörungen, Alkoholabhängigkeit usw.) </a:t>
            </a:r>
          </a:p>
          <a:p>
            <a:pPr lvl="1" defTabSz="374650">
              <a:defRPr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  <a:latin typeface="Arial Standard" charset="0"/>
              </a:rPr>
              <a:t>(Unter </a:t>
            </a:r>
            <a:r>
              <a:rPr lang="de-DE" sz="2000" dirty="0" err="1">
                <a:solidFill>
                  <a:schemeClr val="accent6">
                    <a:lumMod val="75000"/>
                  </a:schemeClr>
                </a:solidFill>
                <a:latin typeface="Arial Standard" charset="0"/>
              </a:rPr>
              <a:t>Ausschluß</a:t>
            </a:r>
            <a:r>
              <a:rPr lang="de-DE" sz="2000" dirty="0">
                <a:solidFill>
                  <a:schemeClr val="accent6">
                    <a:lumMod val="75000"/>
                  </a:schemeClr>
                </a:solidFill>
                <a:latin typeface="Arial Standard" charset="0"/>
              </a:rPr>
              <a:t> von </a:t>
            </a:r>
            <a:r>
              <a:rPr lang="de-DE" sz="2000" dirty="0" err="1">
                <a:solidFill>
                  <a:schemeClr val="accent6">
                    <a:lumMod val="75000"/>
                  </a:schemeClr>
                </a:solidFill>
                <a:latin typeface="Arial Standard" charset="0"/>
              </a:rPr>
              <a:t>Komorbidität</a:t>
            </a:r>
            <a:r>
              <a:rPr lang="de-DE" sz="2000" dirty="0">
                <a:solidFill>
                  <a:schemeClr val="accent6">
                    <a:lumMod val="75000"/>
                  </a:schemeClr>
                </a:solidFill>
                <a:latin typeface="Arial Standard" charset="0"/>
              </a:rPr>
              <a:t> nur ca. 21%  "gesunde" Frauen nach einer </a:t>
            </a:r>
            <a:r>
              <a:rPr lang="de-DE" sz="2000" dirty="0" err="1">
                <a:solidFill>
                  <a:schemeClr val="accent6">
                    <a:lumMod val="75000"/>
                  </a:schemeClr>
                </a:solidFill>
                <a:latin typeface="Arial Standard" charset="0"/>
              </a:rPr>
              <a:t>anorektischen</a:t>
            </a:r>
            <a:r>
              <a:rPr lang="de-DE" sz="2000" dirty="0">
                <a:solidFill>
                  <a:schemeClr val="accent6">
                    <a:lumMod val="75000"/>
                  </a:schemeClr>
                </a:solidFill>
                <a:latin typeface="Arial Standard" charset="0"/>
              </a:rPr>
              <a:t> Phase).</a:t>
            </a:r>
          </a:p>
          <a:p>
            <a:pPr defTabSz="374650">
              <a:lnSpc>
                <a:spcPct val="170000"/>
              </a:lnSpc>
              <a:buFontTx/>
              <a:buChar char="•"/>
              <a:defRPr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  <a:latin typeface="Arial Standard" charset="0"/>
              </a:rPr>
              <a:t> 	Nach 33 Jahren noch bei 5% die spezifische Kernsymptomatik;</a:t>
            </a:r>
          </a:p>
          <a:p>
            <a:pPr lvl="1" defTabSz="374650">
              <a:defRPr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  <a:latin typeface="Arial Standard" charset="0"/>
              </a:rPr>
              <a:t> eine Besserung nach 12 Jahren wird immer unwahrscheinlicher.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ere Prä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Office\Vorlagen\Leere Präsentation.pot</Template>
  <TotalTime>0</TotalTime>
  <Words>1350</Words>
  <Application>Microsoft Office PowerPoint</Application>
  <PresentationFormat>Bildschirmpräsentation (4:3)</PresentationFormat>
  <Paragraphs>433</Paragraphs>
  <Slides>46</Slides>
  <Notes>39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46</vt:i4>
      </vt:variant>
    </vt:vector>
  </HeadingPairs>
  <TitlesOfParts>
    <vt:vector size="49" baseType="lpstr">
      <vt:lpstr>Leere Präsentation</vt:lpstr>
      <vt:lpstr>Document</vt:lpstr>
      <vt:lpstr>Diagramm</vt:lpstr>
      <vt:lpstr>ADOLESZENZ – MAGERSUCHT  Ein trifokaler systemischer Ansatz  für die Therapie im stationären Setting</vt:lpstr>
      <vt:lpstr> Adoleszenz-Magersucht: „Hungern aus Liebe“ </vt:lpstr>
      <vt:lpstr>Folie 3</vt:lpstr>
      <vt:lpstr>Ausgangslage</vt:lpstr>
      <vt:lpstr>Folie 5</vt:lpstr>
      <vt:lpstr>Adoleszenz-Magersucht</vt:lpstr>
      <vt:lpstr>Diagnostische Leitlinien ICD 10</vt:lpstr>
      <vt:lpstr>Folie 8</vt:lpstr>
      <vt:lpstr>Folie 9</vt:lpstr>
      <vt:lpstr> Teil I </vt:lpstr>
      <vt:lpstr>Folie 11</vt:lpstr>
      <vt:lpstr>Folie 12</vt:lpstr>
      <vt:lpstr>Magersucht wird hier verstanden als Folge...</vt:lpstr>
      <vt:lpstr>Folie 14</vt:lpstr>
      <vt:lpstr>Folie 15</vt:lpstr>
      <vt:lpstr>Die Adoleszenz-Magersucht – ein multifaktorielles Geschehen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Trifokaler Therapie - die Elemente</vt:lpstr>
      <vt:lpstr>Folie 32</vt:lpstr>
      <vt:lpstr>Folie 33</vt:lpstr>
      <vt:lpstr>Reframing: Hungern aus Liebe</vt:lpstr>
      <vt:lpstr>Der Lampengeist übernimmt die Macht</vt:lpstr>
      <vt:lpstr>Folie 36</vt:lpstr>
      <vt:lpstr>Folie 37</vt:lpstr>
      <vt:lpstr>Folie 38</vt:lpstr>
      <vt:lpstr>Folie 39</vt:lpstr>
      <vt:lpstr>… ist stärker als der Geist!</vt:lpstr>
      <vt:lpstr>Folie 41</vt:lpstr>
      <vt:lpstr>Folie 42</vt:lpstr>
      <vt:lpstr>Folie 43</vt:lpstr>
      <vt:lpstr>Folie 44</vt:lpstr>
      <vt:lpstr>Folie 45</vt:lpstr>
      <vt:lpstr>Folie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Kurt Ludewig</dc:creator>
  <cp:lastModifiedBy>Kurt Ludewig</cp:lastModifiedBy>
  <cp:revision>53</cp:revision>
  <dcterms:created xsi:type="dcterms:W3CDTF">2003-04-11T16:46:07Z</dcterms:created>
  <dcterms:modified xsi:type="dcterms:W3CDTF">2016-11-22T18:58:05Z</dcterms:modified>
</cp:coreProperties>
</file>