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heme/themeOverride9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5"/>
  </p:notesMasterIdLst>
  <p:sldIdLst>
    <p:sldId id="258" r:id="rId2"/>
    <p:sldId id="259" r:id="rId3"/>
    <p:sldId id="458" r:id="rId4"/>
    <p:sldId id="422" r:id="rId5"/>
    <p:sldId id="439" r:id="rId6"/>
    <p:sldId id="410" r:id="rId7"/>
    <p:sldId id="263" r:id="rId8"/>
    <p:sldId id="264" r:id="rId9"/>
    <p:sldId id="460" r:id="rId10"/>
    <p:sldId id="385" r:id="rId11"/>
    <p:sldId id="444" r:id="rId12"/>
    <p:sldId id="265" r:id="rId13"/>
    <p:sldId id="267" r:id="rId14"/>
    <p:sldId id="451" r:id="rId15"/>
    <p:sldId id="414" r:id="rId16"/>
    <p:sldId id="268" r:id="rId17"/>
    <p:sldId id="423" r:id="rId18"/>
    <p:sldId id="424" r:id="rId19"/>
    <p:sldId id="454" r:id="rId20"/>
    <p:sldId id="446" r:id="rId21"/>
    <p:sldId id="316" r:id="rId22"/>
    <p:sldId id="325" r:id="rId23"/>
    <p:sldId id="313" r:id="rId24"/>
    <p:sldId id="331" r:id="rId25"/>
    <p:sldId id="338" r:id="rId26"/>
    <p:sldId id="346" r:id="rId27"/>
    <p:sldId id="415" r:id="rId28"/>
    <p:sldId id="308" r:id="rId29"/>
    <p:sldId id="273" r:id="rId30"/>
    <p:sldId id="271" r:id="rId31"/>
    <p:sldId id="366" r:id="rId32"/>
    <p:sldId id="368" r:id="rId33"/>
    <p:sldId id="371" r:id="rId34"/>
    <p:sldId id="375" r:id="rId35"/>
    <p:sldId id="404" r:id="rId36"/>
    <p:sldId id="459" r:id="rId37"/>
    <p:sldId id="456" r:id="rId38"/>
    <p:sldId id="365" r:id="rId39"/>
    <p:sldId id="270" r:id="rId40"/>
    <p:sldId id="272" r:id="rId41"/>
    <p:sldId id="386" r:id="rId42"/>
    <p:sldId id="387" r:id="rId43"/>
    <p:sldId id="388" r:id="rId44"/>
    <p:sldId id="408" r:id="rId45"/>
    <p:sldId id="440" r:id="rId46"/>
    <p:sldId id="452" r:id="rId47"/>
    <p:sldId id="441" r:id="rId48"/>
    <p:sldId id="433" r:id="rId49"/>
    <p:sldId id="434" r:id="rId50"/>
    <p:sldId id="435" r:id="rId51"/>
    <p:sldId id="436" r:id="rId52"/>
    <p:sldId id="437" r:id="rId53"/>
    <p:sldId id="400" r:id="rId54"/>
    <p:sldId id="396" r:id="rId55"/>
    <p:sldId id="306" r:id="rId56"/>
    <p:sldId id="457" r:id="rId57"/>
    <p:sldId id="443" r:id="rId58"/>
    <p:sldId id="377" r:id="rId59"/>
    <p:sldId id="378" r:id="rId60"/>
    <p:sldId id="379" r:id="rId61"/>
    <p:sldId id="448" r:id="rId62"/>
    <p:sldId id="416" r:id="rId63"/>
    <p:sldId id="411" r:id="rId64"/>
    <p:sldId id="427" r:id="rId65"/>
    <p:sldId id="281" r:id="rId66"/>
    <p:sldId id="417" r:id="rId67"/>
    <p:sldId id="418" r:id="rId68"/>
    <p:sldId id="419" r:id="rId69"/>
    <p:sldId id="283" r:id="rId70"/>
    <p:sldId id="420" r:id="rId71"/>
    <p:sldId id="282" r:id="rId72"/>
    <p:sldId id="310" r:id="rId73"/>
    <p:sldId id="296" r:id="rId74"/>
    <p:sldId id="297" r:id="rId75"/>
    <p:sldId id="303" r:id="rId76"/>
    <p:sldId id="299" r:id="rId77"/>
    <p:sldId id="302" r:id="rId78"/>
    <p:sldId id="285" r:id="rId79"/>
    <p:sldId id="412" r:id="rId80"/>
    <p:sldId id="413" r:id="rId81"/>
    <p:sldId id="449" r:id="rId82"/>
    <p:sldId id="405" r:id="rId83"/>
    <p:sldId id="406" r:id="rId84"/>
    <p:sldId id="407" r:id="rId85"/>
    <p:sldId id="307" r:id="rId86"/>
    <p:sldId id="428" r:id="rId87"/>
    <p:sldId id="455" r:id="rId88"/>
    <p:sldId id="290" r:id="rId89"/>
    <p:sldId id="289" r:id="rId90"/>
    <p:sldId id="292" r:id="rId91"/>
    <p:sldId id="291" r:id="rId92"/>
    <p:sldId id="293" r:id="rId93"/>
    <p:sldId id="403" r:id="rId94"/>
    <p:sldId id="401" r:id="rId95"/>
    <p:sldId id="402" r:id="rId96"/>
    <p:sldId id="466" r:id="rId97"/>
    <p:sldId id="464" r:id="rId98"/>
    <p:sldId id="461" r:id="rId99"/>
    <p:sldId id="462" r:id="rId100"/>
    <p:sldId id="463" r:id="rId101"/>
    <p:sldId id="465" r:id="rId102"/>
    <p:sldId id="467" r:id="rId103"/>
    <p:sldId id="438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66"/>
    <a:srgbClr val="66FFFF"/>
    <a:srgbClr val="006600"/>
    <a:srgbClr val="CCECFF"/>
    <a:srgbClr val="663300"/>
    <a:srgbClr val="660066"/>
    <a:srgbClr val="6600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94938" autoAdjust="0"/>
  </p:normalViewPr>
  <p:slideViewPr>
    <p:cSldViewPr>
      <p:cViewPr varScale="1">
        <p:scale>
          <a:sx n="99" d="100"/>
          <a:sy n="99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3CD563-1CDE-4560-9920-F57F4F0B84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A2F90-5283-47D1-99B1-26600EAC672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8E0BE-DCA8-4BE1-8F58-E07A4A1AC07E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C79DB-A7A9-43E6-B976-F95895B19E4C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F163D-085E-4C86-A231-A441DAC66845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306F5-E3C2-4E14-AA48-4F6DC605A6B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CB82C-EA9B-4C46-8ABB-D65F92F57B63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BF89F-63F9-4D17-ACF7-6CAA971CF276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59D32-185C-4379-BCB3-46E107FB0524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E4732-77FB-4130-834A-97A4B815E30D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4A99F-1FE6-490D-8B1A-6B3A78D6F739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17829-437B-44C5-B3C6-3AE1931317F3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3BBED-866A-4AA8-87C0-9A6B14F6CED6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62C1F-F94D-4B55-B4CA-42E7B805C466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55894-48CC-4026-9EC7-071FE1B8ECB5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7DEE7-9588-45EB-9521-EC8FA3DD9184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78B0-D979-4378-914D-CABBCDA6BBE1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578C6-B0ED-4B93-9F27-C17AA9257817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5DBDD-AB10-494B-884F-5AEB03223890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C818E-827D-4B9E-B9C8-F693467B8EE3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57AB1-BB6B-4F11-9501-3683615C2250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7A3BA-B1DE-46D1-B091-28D65E703434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27215-BAB0-4A55-A589-70847C4968F9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F1DFD-5778-4B2E-8604-1A9C3E4C7D5F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F8613-3C8C-4674-B5D1-B0B755CFD020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FB344-A806-4889-BC01-A0BDEBE24B6A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AF2A2-AD50-46B3-B787-1275EC98F43D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D7FEC-642A-4B62-ADC7-BCD22B97A727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00A79-ADEF-43B2-B82C-B66FEE3637FD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5AD5F-F783-4548-AF2B-665A713E91E9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B97C2-2B8B-4433-9742-E7FA6E33F362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F905D-A25F-4FA9-BE9F-83F6467A4862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9F089-649B-4C8F-A2D6-521685EB441D}" type="slidenum">
              <a:rPr lang="de-DE" smtClean="0"/>
              <a:pPr/>
              <a:t>60</a:t>
            </a:fld>
            <a:endParaRPr lang="de-DE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C661E-758B-4CF5-B890-692BC9D9A128}" type="slidenum">
              <a:rPr lang="de-DE" smtClean="0"/>
              <a:pPr/>
              <a:t>63</a:t>
            </a:fld>
            <a:endParaRPr lang="de-DE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2139E-A39A-4744-8AB4-F3DAF506BC6A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40D53-9BF9-4205-BC49-F12423EC5911}" type="slidenum">
              <a:rPr lang="de-DE" smtClean="0"/>
              <a:pPr/>
              <a:t>65</a:t>
            </a:fld>
            <a:endParaRPr lang="de-DE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3FB32-5267-45FC-961D-42DF876B10DD}" type="slidenum">
              <a:rPr lang="de-DE" smtClean="0"/>
              <a:pPr/>
              <a:t>66</a:t>
            </a:fld>
            <a:endParaRPr lang="de-DE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44B0A-AA65-454F-AD06-984A9EE93202}" type="slidenum">
              <a:rPr lang="de-DE" smtClean="0"/>
              <a:pPr/>
              <a:t>67</a:t>
            </a:fld>
            <a:endParaRPr lang="de-DE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AE3AB-7B2D-47DB-B16C-15D1F6E3DF73}" type="slidenum">
              <a:rPr lang="de-DE" smtClean="0"/>
              <a:pPr/>
              <a:t>68</a:t>
            </a:fld>
            <a:endParaRPr lang="de-DE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29B0C-0B60-4DE5-BC4E-C28C51AC3989}" type="slidenum">
              <a:rPr lang="de-DE" smtClean="0"/>
              <a:pPr/>
              <a:t>69</a:t>
            </a:fld>
            <a:endParaRPr 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5CD13-0895-4723-B2A5-6E3D58B62CDD}" type="slidenum">
              <a:rPr lang="de-DE" smtClean="0"/>
              <a:pPr/>
              <a:t>71</a:t>
            </a:fld>
            <a:endParaRPr lang="de-DE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DF3C1-D88A-4A66-9721-AB487239563A}" type="slidenum">
              <a:rPr lang="de-DE" smtClean="0"/>
              <a:pPr/>
              <a:t>72</a:t>
            </a:fld>
            <a:endParaRPr lang="de-DE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1EE9B-E3D9-41DD-BFE7-5328AC9F3B63}" type="slidenum">
              <a:rPr lang="de-DE" smtClean="0"/>
              <a:pPr/>
              <a:t>73</a:t>
            </a:fld>
            <a:endParaRPr lang="de-D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B6AB-F7C1-4BA8-9A0C-2ECFE3937A22}" type="slidenum">
              <a:rPr lang="de-DE" smtClean="0"/>
              <a:pPr/>
              <a:t>74</a:t>
            </a:fld>
            <a:endParaRPr lang="de-DE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023BA-6337-454C-9077-795BA403E023}" type="slidenum">
              <a:rPr lang="de-DE" smtClean="0"/>
              <a:pPr/>
              <a:t>75</a:t>
            </a:fld>
            <a:endParaRPr lang="de-DE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5C6ED-742C-4EF8-B15F-4548C92336A2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46CEB-5881-4657-947B-BB7494DF136B}" type="slidenum">
              <a:rPr lang="de-DE" smtClean="0"/>
              <a:pPr/>
              <a:t>76</a:t>
            </a:fld>
            <a:endParaRPr lang="de-DE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4B4BC-4913-4224-AE27-46C7257B0468}" type="slidenum">
              <a:rPr lang="de-DE" smtClean="0"/>
              <a:pPr/>
              <a:t>77</a:t>
            </a:fld>
            <a:endParaRPr lang="de-DE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025C9-702B-49D8-B7DF-437B2E115E80}" type="slidenum">
              <a:rPr lang="de-DE" smtClean="0"/>
              <a:pPr/>
              <a:t>78</a:t>
            </a:fld>
            <a:endParaRPr lang="de-DE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74303-411E-47C3-955A-C177D1AEC6C7}" type="slidenum">
              <a:rPr lang="de-DE" smtClean="0"/>
              <a:pPr/>
              <a:t>79</a:t>
            </a:fld>
            <a:endParaRPr lang="de-DE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5DE75-F91F-4AB8-9486-526C710CAF44}" type="slidenum">
              <a:rPr lang="de-DE" smtClean="0"/>
              <a:pPr/>
              <a:t>80</a:t>
            </a:fld>
            <a:endParaRPr lang="de-DE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66CA6-5C49-49C9-BFCE-CE76E71F0E14}" type="slidenum">
              <a:rPr lang="de-DE" smtClean="0"/>
              <a:pPr/>
              <a:t>82</a:t>
            </a:fld>
            <a:endParaRPr lang="de-DE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E83E9-FF33-4C0E-9037-07FE2034BDF1}" type="slidenum">
              <a:rPr lang="de-DE" smtClean="0"/>
              <a:pPr/>
              <a:t>83</a:t>
            </a:fld>
            <a:endParaRPr lang="de-DE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EE3F8-2396-4CF2-9817-BF0730F55154}" type="slidenum">
              <a:rPr lang="de-DE" smtClean="0"/>
              <a:pPr/>
              <a:t>85</a:t>
            </a:fld>
            <a:endParaRPr lang="de-DE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0326C-9D56-46C8-8B84-01BD1F0F2D13}" type="slidenum">
              <a:rPr lang="de-DE" smtClean="0"/>
              <a:pPr/>
              <a:t>86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07B20-A299-48E8-A6A1-8A2AB882716F}" type="slidenum">
              <a:rPr lang="de-DE" smtClean="0"/>
              <a:pPr/>
              <a:t>87</a:t>
            </a:fld>
            <a:endParaRPr lang="de-DE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265E7-B2E1-405F-8341-CC892E995B22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260EE-2CE2-4DEE-95A4-43C7C5CEED84}" type="slidenum">
              <a:rPr lang="de-DE" smtClean="0"/>
              <a:pPr/>
              <a:t>88</a:t>
            </a:fld>
            <a:endParaRPr lang="de-DE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D4400-6870-4ACA-A8C2-5D6A5CBAFC04}" type="slidenum">
              <a:rPr lang="de-DE" smtClean="0"/>
              <a:pPr/>
              <a:t>89</a:t>
            </a:fld>
            <a:endParaRPr lang="de-DE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8E6EA-863C-4385-9D81-C17B35C28FE8}" type="slidenum">
              <a:rPr lang="de-DE" smtClean="0"/>
              <a:pPr/>
              <a:t>90</a:t>
            </a:fld>
            <a:endParaRPr lang="de-DE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8B84F-B7D7-4C15-BED9-0DC19E64BBCD}" type="slidenum">
              <a:rPr lang="de-DE" smtClean="0"/>
              <a:pPr/>
              <a:t>91</a:t>
            </a:fld>
            <a:endParaRPr lang="de-DE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AE5AD-617D-463C-8AB0-A74282679C16}" type="slidenum">
              <a:rPr lang="de-DE" smtClean="0"/>
              <a:pPr/>
              <a:t>92</a:t>
            </a:fld>
            <a:endParaRPr lang="de-DE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B894A-BFCE-46AB-AA60-2F360384BE8A}" type="slidenum">
              <a:rPr lang="de-DE" smtClean="0"/>
              <a:pPr/>
              <a:t>94</a:t>
            </a:fld>
            <a:endParaRPr lang="de-DE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C41DF-BBC4-499E-B783-D261276A592E}" type="slidenum">
              <a:rPr lang="de-DE" smtClean="0"/>
              <a:pPr/>
              <a:t>95</a:t>
            </a:fld>
            <a:endParaRPr lang="de-DE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8A2E9-5F78-4A5A-A62F-A6CB6327CABF}" type="slidenum">
              <a:rPr lang="de-DE" smtClean="0"/>
              <a:pPr/>
              <a:t>101</a:t>
            </a:fld>
            <a:endParaRPr lang="de-DE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3C355-A40D-4057-887D-A31421056882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2B889-DB92-4F83-A9B6-58E96E0475E0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348A8-7927-4AD5-843A-DF573CD8A267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EE04-B05E-41D5-854D-69E2A5E13D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537FE-E2C5-4FB7-BFBF-017D2F8901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1328-3CAF-4FC2-B610-E196134233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9651-27E9-46C3-9340-ECA658F96B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8714-A21D-429D-9861-549F869335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C1F6-0091-4E99-9F48-0367F9F0B0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7998-174E-4994-A110-BEEC0E9244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5458-01CA-446E-B9B1-ECF19AC607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AF3D-B3D9-4E38-9E74-804F8D70C0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61FB-EEF4-4290-9193-947F92B6B3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0B52-0A76-4431-B61B-5A74CA229F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E792-6E03-45DF-919C-D0C2C78518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6BAFB5F9-98A5-4528-AD3F-290BDC4AD7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rtludewig.de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temagazin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4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4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5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4.bin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51.xml"/><Relationship Id="rId9" Type="http://schemas.openxmlformats.org/officeDocument/2006/relationships/oleObject" Target="../embeddings/oleObject16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7.xml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6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9.xml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6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1.xml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6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1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994650" cy="1874838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rgbClr val="CC3300"/>
                </a:solidFill>
              </a:rPr>
              <a:t>Systemische Therapie -</a:t>
            </a:r>
            <a:br>
              <a:rPr lang="de-DE" dirty="0" smtClean="0">
                <a:solidFill>
                  <a:srgbClr val="CC3300"/>
                </a:solidFill>
              </a:rPr>
            </a:br>
            <a:r>
              <a:rPr lang="de-DE" sz="3200" dirty="0" smtClean="0">
                <a:solidFill>
                  <a:srgbClr val="000066"/>
                </a:solidFill>
              </a:rPr>
              <a:t>eine theoretische Auffrischung (Update) für Fortgeschrittene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5650" y="5732463"/>
            <a:ext cx="7391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66"/>
                </a:solidFill>
              </a:rPr>
              <a:t>Dr. Kurt Ludewig </a:t>
            </a:r>
            <a:r>
              <a:rPr lang="en-US" sz="1600">
                <a:solidFill>
                  <a:srgbClr val="000066"/>
                </a:solidFill>
                <a:cs typeface="Times New Roman" pitchFamily="18" charset="0"/>
              </a:rPr>
              <a:t>©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Münster/Westfalen, Deutschland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56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AE6D0-0F56-484A-9A34-28AC543064F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1908175" y="981075"/>
            <a:ext cx="583247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 sz="4000" dirty="0">
                <a:solidFill>
                  <a:srgbClr val="800080"/>
                </a:solidFill>
              </a:rPr>
              <a:t>TEIL  I</a:t>
            </a:r>
          </a:p>
          <a:p>
            <a:pPr marL="457200" indent="-457200" algn="ctr">
              <a:spcBef>
                <a:spcPct val="50000"/>
              </a:spcBef>
            </a:pPr>
            <a:r>
              <a:rPr lang="de-DE" sz="3600" dirty="0">
                <a:solidFill>
                  <a:srgbClr val="800080"/>
                </a:solidFill>
              </a:rPr>
              <a:t>Systemisches Denken -</a:t>
            </a:r>
          </a:p>
          <a:p>
            <a:pPr marL="457200" indent="-457200" algn="ctr">
              <a:spcBef>
                <a:spcPct val="50000"/>
              </a:spcBef>
            </a:pPr>
            <a:r>
              <a:rPr lang="de-DE" sz="3600" dirty="0">
                <a:solidFill>
                  <a:srgbClr val="800080"/>
                </a:solidFill>
              </a:rPr>
              <a:t>Theoretische Voraussetzungen</a:t>
            </a:r>
            <a:endParaRPr lang="de-DE" sz="4000" dirty="0">
              <a:solidFill>
                <a:srgbClr val="800080"/>
              </a:solidFill>
            </a:endParaRPr>
          </a:p>
          <a:p>
            <a:pPr marL="457200" indent="-457200">
              <a:lnSpc>
                <a:spcPct val="125000"/>
              </a:lnSpc>
              <a:spcBef>
                <a:spcPct val="50000"/>
              </a:spcBef>
              <a:buFontTx/>
              <a:buAutoNum type="alphaLcPeriod"/>
            </a:pPr>
            <a:r>
              <a:rPr lang="de-DE" sz="2800" dirty="0">
                <a:solidFill>
                  <a:srgbClr val="000099"/>
                </a:solidFill>
              </a:rPr>
              <a:t>Erkenntnistheoretische Grundlagen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de-DE" sz="2800" dirty="0">
                <a:solidFill>
                  <a:srgbClr val="000099"/>
                </a:solidFill>
              </a:rPr>
              <a:t>Sozialtheoretische Grundlagen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de-DE" sz="2800" dirty="0">
                <a:solidFill>
                  <a:srgbClr val="000099"/>
                </a:solidFill>
              </a:rPr>
              <a:t>Psychologische Grundlagen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5939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3AE6D-5017-4AEF-93BE-445A4BE5A9E5}" type="slidenum">
              <a:rPr lang="de-DE" smtClean="0"/>
              <a:pPr/>
              <a:t>100</a:t>
            </a:fld>
            <a:endParaRPr lang="de-DE" smtClean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280400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39750" algn="l"/>
              </a:tabLst>
              <a:defRPr/>
            </a:pPr>
            <a:r>
              <a:rPr lang="de-DE" sz="2800" b="1" i="1" dirty="0">
                <a:solidFill>
                  <a:srgbClr val="A50021"/>
                </a:solidFill>
              </a:rPr>
              <a:t>Psychische Systeme</a:t>
            </a:r>
            <a:r>
              <a:rPr lang="de-DE" sz="2200" dirty="0">
                <a:solidFill>
                  <a:srgbClr val="003366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 	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sind als unbeständige, nicht beobachtbare </a:t>
            </a:r>
            <a:r>
              <a:rPr lang="de-DE" sz="2000" b="1" i="1" dirty="0" err="1">
                <a:solidFill>
                  <a:srgbClr val="A50021"/>
                </a:solidFill>
                <a:cs typeface="Times New Roman" pitchFamily="18" charset="0"/>
              </a:rPr>
              <a:t>emotionalkognitive</a:t>
            </a:r>
            <a:r>
              <a:rPr lang="de-DE" sz="2000" b="1" i="1" dirty="0">
                <a:solidFill>
                  <a:srgbClr val="A50021"/>
                </a:solidFill>
                <a:cs typeface="Times New Roman" pitchFamily="18" charset="0"/>
              </a:rPr>
              <a:t> 	</a:t>
            </a:r>
            <a:r>
              <a:rPr lang="de-DE" sz="2000" b="1" i="1" dirty="0" err="1">
                <a:solidFill>
                  <a:srgbClr val="A50021"/>
                </a:solidFill>
                <a:cs typeface="Times New Roman" pitchFamily="18" charset="0"/>
              </a:rPr>
              <a:t>Kohärenzen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nur in Selbstreflexion und Kommunikation rekonstruierbar,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	beziehen sich implizit oder explizit auf eine Relation zu einem speziellen 	oder generalisierten Anderen (=&gt;  </a:t>
            </a:r>
            <a:r>
              <a:rPr lang="de-DE" sz="2000" b="1" i="1" dirty="0">
                <a:solidFill>
                  <a:srgbClr val="C00000"/>
                </a:solidFill>
                <a:cs typeface="Times New Roman" pitchFamily="18" charset="0"/>
              </a:rPr>
              <a:t>interpersonelles psychisches System</a:t>
            </a:r>
            <a:r>
              <a:rPr lang="de-DE" sz="2000" dirty="0">
                <a:solidFill>
                  <a:srgbClr val="000066"/>
                </a:solidFill>
                <a:cs typeface="Times New Roman" pitchFamily="18" charset="0"/>
              </a:rPr>
              <a:t>)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	oder zu einer Relation zu einem sachlichen Objekt der Beobachterwelt 	(=&gt;  sachbezogenes psychisches System),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	müssen als </a:t>
            </a:r>
            <a:r>
              <a:rPr lang="de-DE" sz="2000" b="1" i="1" dirty="0">
                <a:solidFill>
                  <a:srgbClr val="A50021"/>
                </a:solidFill>
                <a:cs typeface="Times New Roman" pitchFamily="18" charset="0"/>
              </a:rPr>
              <a:t>Prozesse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immer neu als Reaktion auf innere oder äußere 	Ansprüche produziert und reproduziert werden, um fortbestehen zu 	können.</a:t>
            </a:r>
          </a:p>
          <a:p>
            <a:pPr>
              <a:spcBef>
                <a:spcPct val="50000"/>
              </a:spcBef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	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sz="2000" b="1" i="1" dirty="0">
                <a:solidFill>
                  <a:srgbClr val="006600"/>
                </a:solidFill>
                <a:cs typeface="Times New Roman" pitchFamily="18" charset="0"/>
                <a:sym typeface="Wingdings" pitchFamily="2" charset="2"/>
              </a:rPr>
              <a:t>I</a:t>
            </a:r>
            <a:r>
              <a:rPr lang="de-DE" sz="2000" b="1" i="1" dirty="0">
                <a:solidFill>
                  <a:srgbClr val="006600"/>
                </a:solidFill>
                <a:cs typeface="Times New Roman" pitchFamily="18" charset="0"/>
              </a:rPr>
              <a:t>nterpersonelle psychische Systeme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bilden das </a:t>
            </a:r>
            <a:r>
              <a:rPr lang="de-DE" sz="2000" b="1" i="1" dirty="0" err="1">
                <a:solidFill>
                  <a:srgbClr val="C00000"/>
                </a:solidFill>
                <a:cs typeface="Times New Roman" pitchFamily="18" charset="0"/>
              </a:rPr>
              <a:t>intrapsychische</a:t>
            </a:r>
            <a:r>
              <a:rPr lang="de-DE" sz="2000" b="1" i="1" dirty="0">
                <a:solidFill>
                  <a:srgbClr val="C00000"/>
                </a:solidFill>
                <a:cs typeface="Times New Roman" pitchFamily="18" charset="0"/>
              </a:rPr>
              <a:t> 	Gegenstück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zu den Mitgliedschaften eines Individuums in inter-	aktionellen Systemen.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1331913" y="115888"/>
            <a:ext cx="6624637" cy="936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Psychische Systeme I </a:t>
            </a:r>
          </a:p>
          <a:p>
            <a:pPr algn="ctr"/>
            <a:r>
              <a:rPr lang="de-DE" sz="3200">
                <a:solidFill>
                  <a:srgbClr val="CC3300"/>
                </a:solidFill>
              </a:rPr>
              <a:t> </a:t>
            </a:r>
            <a:r>
              <a:rPr lang="de-DE" sz="3200">
                <a:solidFill>
                  <a:srgbClr val="000066"/>
                </a:solidFill>
              </a:rPr>
              <a:t>- </a:t>
            </a:r>
            <a:r>
              <a:rPr lang="de-DE" sz="2800">
                <a:solidFill>
                  <a:srgbClr val="000066"/>
                </a:solidFill>
              </a:rPr>
              <a:t>Thesen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60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60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236E8-9E70-4C7E-8AA9-910FC3BB4A12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492625"/>
          </a:xfrm>
          <a:solidFill>
            <a:srgbClr val="CCEC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de-DE" sz="2200" b="1" smtClean="0">
                <a:solidFill>
                  <a:srgbClr val="006600"/>
                </a:solidFill>
              </a:rPr>
              <a:t>NUTZEN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de-DE" sz="2200" smtClean="0"/>
              <a:t>	</a:t>
            </a:r>
            <a:r>
              <a:rPr lang="de-DE" sz="2200" smtClean="0">
                <a:solidFill>
                  <a:srgbClr val="000066"/>
                </a:solidFill>
              </a:rPr>
              <a:t>Konsensfähige Beurteilung über die Erfüllung eines Auftrags (z.B.: Besserung, keine Verschlechterung, Bewahrung eines wünschens-werten Zustands).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de-DE" sz="2200" b="1" smtClean="0">
                <a:solidFill>
                  <a:srgbClr val="006600"/>
                </a:solidFill>
              </a:rPr>
              <a:t>SCHÖNHEIT</a:t>
            </a:r>
            <a:endParaRPr lang="de-DE" sz="220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de-DE" sz="2200" smtClean="0"/>
              <a:t>	</a:t>
            </a:r>
            <a:r>
              <a:rPr lang="de-DE" sz="2200" smtClean="0">
                <a:solidFill>
                  <a:srgbClr val="000066"/>
                </a:solidFill>
              </a:rPr>
              <a:t>Selbstverantwortete Haltung des Helfers, seine Interventionen nach ästhetischen Gesichtspunkten zu wählen und zu gestalten.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de-DE" sz="2200" b="1" smtClean="0">
                <a:solidFill>
                  <a:srgbClr val="006600"/>
                </a:solidFill>
              </a:rPr>
              <a:t>RESPEKT</a:t>
            </a:r>
            <a:endParaRPr lang="de-DE" sz="220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de-DE" sz="2200" smtClean="0"/>
              <a:t>	</a:t>
            </a:r>
            <a:r>
              <a:rPr lang="de-DE" sz="2200" smtClean="0">
                <a:solidFill>
                  <a:srgbClr val="000066"/>
                </a:solidFill>
              </a:rPr>
              <a:t>Selbstverantwortete Haltung des Helfers, sich und den anderen als eigenständigen und prinzipiell berechtigten Verfasser der eigenen Lebensgeschichte zu werten.</a:t>
            </a:r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228600"/>
            <a:ext cx="7705725" cy="1143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Leitmotive systemischer Therapie I:</a:t>
            </a:r>
            <a:r>
              <a:rPr lang="de-DE" sz="3600" smtClean="0">
                <a:solidFill>
                  <a:srgbClr val="CC3300"/>
                </a:solidFill>
              </a:rPr>
              <a:t> </a:t>
            </a:r>
            <a:br>
              <a:rPr lang="de-DE" sz="3600" smtClean="0">
                <a:solidFill>
                  <a:srgbClr val="CC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Nutzen, Schönheit, Respekt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911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11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BCAF88-C73E-41A3-916E-8CBA810F4B1D}" type="slidenum">
              <a:rPr lang="de-DE" smtClean="0"/>
              <a:pPr/>
              <a:t>102</a:t>
            </a:fld>
            <a:endParaRPr lang="de-DE" smtClean="0"/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15888"/>
            <a:ext cx="4321175" cy="490537"/>
          </a:xfrm>
          <a:solidFill>
            <a:schemeClr val="tx1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z="2400" smtClean="0">
                <a:solidFill>
                  <a:srgbClr val="CC3300"/>
                </a:solidFill>
              </a:rPr>
              <a:t>Techniken</a:t>
            </a: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545138"/>
          </a:xfrm>
          <a:solidFill>
            <a:srgbClr val="CCFF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152400" indent="-152400" defTabSz="630238">
              <a:lnSpc>
                <a:spcPct val="80000"/>
              </a:lnSpc>
              <a:tabLst>
                <a:tab pos="539750" algn="l"/>
                <a:tab pos="895350" algn="l"/>
              </a:tabLst>
            </a:pPr>
            <a:endParaRPr lang="de-DE" sz="800" smtClean="0"/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AutoNum type="arabicPlain"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 	Fragen</a:t>
            </a:r>
          </a:p>
          <a:p>
            <a:pPr marL="658813" lvl="2" indent="-120650" defTabSz="630238">
              <a:lnSpc>
                <a:spcPct val="75000"/>
              </a:lnSpc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600" smtClean="0">
                <a:solidFill>
                  <a:srgbClr val="000066"/>
                </a:solidFill>
              </a:rPr>
              <a:t> 	</a:t>
            </a:r>
            <a:r>
              <a:rPr lang="de-DE" sz="1400" smtClean="0">
                <a:solidFill>
                  <a:srgbClr val="000066"/>
                </a:solidFill>
              </a:rPr>
              <a:t>zirkuläres Fragen:		Erkundung kontextueller Zusammenhänge</a:t>
            </a:r>
          </a:p>
          <a:p>
            <a:pPr marL="658813" lvl="2" indent="-120650" defTabSz="630238"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400" smtClean="0">
                <a:solidFill>
                  <a:srgbClr val="000066"/>
                </a:solidFill>
              </a:rPr>
              <a:t> 	konstruktives Fragen:		Hypothetisches Umdeuten, Antesten von Alternativen</a:t>
            </a:r>
          </a:p>
          <a:p>
            <a:pPr marL="658813" lvl="2" indent="-120650" defTabSz="630238"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400" smtClean="0">
                <a:solidFill>
                  <a:srgbClr val="000066"/>
                </a:solidFill>
              </a:rPr>
              <a:t> 	dekonstruktives Fragen:	Hinterfragen von Setzungen</a:t>
            </a:r>
          </a:p>
          <a:p>
            <a:pPr marL="658813" lvl="2" indent="-120650" defTabSz="630238">
              <a:spcBef>
                <a:spcPct val="0"/>
              </a:spcBef>
              <a:spcAft>
                <a:spcPct val="25000"/>
              </a:spcAft>
              <a:tabLst>
                <a:tab pos="539750" algn="l"/>
                <a:tab pos="895350" algn="l"/>
              </a:tabLst>
            </a:pPr>
            <a:r>
              <a:rPr lang="de-DE" sz="1400" smtClean="0">
                <a:solidFill>
                  <a:srgbClr val="000066"/>
                </a:solidFill>
              </a:rPr>
              <a:t> 	symbolisches Fragen:		Genogramm, Metaphern</a:t>
            </a:r>
            <a:endParaRPr lang="de-DE" sz="1600" smtClean="0">
              <a:solidFill>
                <a:srgbClr val="000066"/>
              </a:solidFill>
            </a:endParaRP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AutoNum type="arabicPlain" startAt="2"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 	Reflektieren</a:t>
            </a:r>
            <a:endParaRPr lang="de-DE" sz="1600" smtClean="0">
              <a:solidFill>
                <a:srgbClr val="336600"/>
              </a:solidFill>
            </a:endParaRPr>
          </a:p>
          <a:p>
            <a:pPr marL="658813" lvl="2" indent="-120650" defTabSz="630238">
              <a:lnSpc>
                <a:spcPct val="75000"/>
              </a:lnSpc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600" smtClean="0">
                <a:solidFill>
                  <a:srgbClr val="000066"/>
                </a:solidFill>
              </a:rPr>
              <a:t> 	</a:t>
            </a:r>
            <a:r>
              <a:rPr lang="de-DE" sz="1400" smtClean="0">
                <a:solidFill>
                  <a:srgbClr val="000066"/>
                </a:solidFill>
              </a:rPr>
              <a:t>Reflektierendes Team:		Dialogisches Kommentieren im Team</a:t>
            </a:r>
          </a:p>
          <a:p>
            <a:pPr marL="658813" lvl="2" indent="-120650" defTabSz="630238">
              <a:spcBef>
                <a:spcPct val="0"/>
              </a:spcBef>
              <a:spcAft>
                <a:spcPct val="25000"/>
              </a:spcAft>
              <a:tabLst>
                <a:tab pos="539750" algn="l"/>
                <a:tab pos="895350" algn="l"/>
              </a:tabLst>
            </a:pPr>
            <a:r>
              <a:rPr lang="de-DE" sz="1400" smtClean="0">
                <a:solidFill>
                  <a:srgbClr val="000066"/>
                </a:solidFill>
              </a:rPr>
              <a:t>	Abschlusskommentare:	Ideenvermittlung am Ende der Sitzung</a:t>
            </a:r>
            <a:endParaRPr lang="de-DE" sz="1600" smtClean="0">
              <a:solidFill>
                <a:srgbClr val="000066"/>
              </a:solidFill>
            </a:endParaRP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3		Empfehlen</a:t>
            </a:r>
            <a:endParaRPr lang="de-DE" sz="1600" smtClean="0">
              <a:solidFill>
                <a:srgbClr val="336600"/>
              </a:solidFill>
            </a:endParaRPr>
          </a:p>
          <a:p>
            <a:pPr marL="541338" lvl="1" indent="-20955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2000" smtClean="0"/>
              <a:t>	</a:t>
            </a:r>
            <a:r>
              <a:rPr lang="de-DE" sz="1400" smtClean="0">
                <a:solidFill>
                  <a:srgbClr val="000066"/>
                </a:solidFill>
              </a:rPr>
              <a:t>Hausaufgaben, "Symptomverschreibung", lösungsbezogene Ratschläge und Rituale (ermöglicht ein Neuerleben prägender Erfahrungen unter anderen Bedingungen)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4 	Erzählen</a:t>
            </a:r>
            <a:r>
              <a:rPr lang="de-DE" sz="1600" smtClean="0"/>
              <a:t>	</a:t>
            </a: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</a:t>
            </a:r>
            <a:r>
              <a:rPr lang="de-DE" sz="1600" smtClean="0">
                <a:solidFill>
                  <a:srgbClr val="000066"/>
                </a:solidFill>
              </a:rPr>
              <a:t>	</a:t>
            </a:r>
            <a:r>
              <a:rPr lang="de-DE" sz="1400" smtClean="0">
                <a:solidFill>
                  <a:srgbClr val="000066"/>
                </a:solidFill>
              </a:rPr>
              <a:t>Metaphern, Geschichten, Neuordnen von "Fakten"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5 	Dekonstruieren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</a:t>
            </a:r>
            <a:r>
              <a:rPr lang="de-DE" sz="1600" smtClean="0">
                <a:solidFill>
                  <a:srgbClr val="000066"/>
                </a:solidFill>
              </a:rPr>
              <a:t>	</a:t>
            </a:r>
            <a:r>
              <a:rPr lang="de-DE" sz="1400" smtClean="0">
                <a:solidFill>
                  <a:srgbClr val="000066"/>
                </a:solidFill>
              </a:rPr>
              <a:t>Dialektische Hinterfragung zugrunde liegender Setzungen und Glaubenssysteme</a:t>
            </a:r>
            <a:endParaRPr lang="de-DE" sz="1600" smtClean="0">
              <a:solidFill>
                <a:srgbClr val="000066"/>
              </a:solidFill>
            </a:endParaRP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6 	Externalisieren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>
                <a:solidFill>
                  <a:srgbClr val="000066"/>
                </a:solidFill>
              </a:rPr>
              <a:t>Personalisieren des Problems als extern zum Betroffenen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7 	Darstellen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>
                <a:solidFill>
                  <a:srgbClr val="000066"/>
                </a:solidFill>
              </a:rPr>
              <a:t>Skulpturen, Stellungen, Familienbrett usw.</a:t>
            </a:r>
            <a:endParaRPr lang="de-DE" sz="1600" smtClean="0">
              <a:solidFill>
                <a:srgbClr val="000066"/>
              </a:solidFill>
            </a:endParaRP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/>
              <a:t>		</a:t>
            </a:r>
            <a:r>
              <a:rPr lang="de-DE" sz="1600" b="1" smtClean="0">
                <a:solidFill>
                  <a:srgbClr val="336600"/>
                </a:solidFill>
              </a:rPr>
              <a:t>Sonst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>
                <a:solidFill>
                  <a:srgbClr val="000066"/>
                </a:solidFill>
              </a:rPr>
              <a:t>Prinzipiell alle Techniken der bisherigen Psychotherapie.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Inhaltsplatzhalter 2"/>
          <p:cNvSpPr>
            <a:spLocks noGrp="1"/>
          </p:cNvSpPr>
          <p:nvPr>
            <p:ph idx="1"/>
          </p:nvPr>
        </p:nvSpPr>
        <p:spPr>
          <a:xfrm>
            <a:off x="2339975" y="1981200"/>
            <a:ext cx="4679950" cy="2600325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sz="4400" smtClean="0">
                <a:solidFill>
                  <a:srgbClr val="000066"/>
                </a:solidFill>
              </a:rPr>
              <a:t>Ende</a:t>
            </a:r>
          </a:p>
          <a:p>
            <a:pPr algn="ctr">
              <a:buFontTx/>
              <a:buNone/>
            </a:pPr>
            <a:r>
              <a:rPr lang="de-DE" sz="4400" smtClean="0">
                <a:solidFill>
                  <a:srgbClr val="000066"/>
                </a:solidFill>
              </a:rPr>
              <a:t>The end</a:t>
            </a:r>
          </a:p>
          <a:p>
            <a:pPr algn="ctr">
              <a:buFontTx/>
              <a:buNone/>
            </a:pPr>
            <a:r>
              <a:rPr lang="de-DE" sz="4400" smtClean="0">
                <a:solidFill>
                  <a:srgbClr val="000066"/>
                </a:solidFill>
              </a:rPr>
              <a:t>Fin</a:t>
            </a:r>
          </a:p>
        </p:txBody>
      </p:sp>
      <p:sp>
        <p:nvSpPr>
          <p:cNvPr id="102403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0240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0240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594276-0546-4BDE-A9B5-F50CC36D3D67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266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A94B6-3778-4363-A249-009757850DA9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2642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99"/>
                </a:solidFill>
              </a:rPr>
              <a:t>1.  Erkennen – Beobachten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0099"/>
                </a:solidFill>
              </a:rPr>
              <a:t>nach H.R. Maturana</a:t>
            </a:r>
          </a:p>
        </p:txBody>
      </p:sp>
      <p:pic>
        <p:nvPicPr>
          <p:cNvPr id="26630" name="Grafik 5" descr="1986 ISS 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38" y="1916113"/>
            <a:ext cx="28114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Grafik 6" descr="1985 Maturana-Varela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16113"/>
            <a:ext cx="283527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feld 8"/>
          <p:cNvSpPr txBox="1">
            <a:spLocks noChangeArrowheads="1"/>
          </p:cNvSpPr>
          <p:nvPr/>
        </p:nvSpPr>
        <p:spPr bwMode="auto">
          <a:xfrm>
            <a:off x="323850" y="5013325"/>
            <a:ext cx="1079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66"/>
                </a:solidFill>
              </a:rPr>
              <a:t>Humberto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Maturana.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Hamburg 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1985</a:t>
            </a:r>
          </a:p>
        </p:txBody>
      </p:sp>
      <p:sp>
        <p:nvSpPr>
          <p:cNvPr id="26633" name="Textfeld 9"/>
          <p:cNvSpPr txBox="1">
            <a:spLocks noChangeArrowheads="1"/>
          </p:cNvSpPr>
          <p:nvPr/>
        </p:nvSpPr>
        <p:spPr bwMode="auto">
          <a:xfrm>
            <a:off x="7667625" y="5013325"/>
            <a:ext cx="1152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66"/>
                </a:solidFill>
              </a:rPr>
              <a:t>Francisco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Varela.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Hamburg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1985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02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02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DA13C-35D5-482C-8403-D70B2A1A3C31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1066800"/>
          <a:ext cx="5791200" cy="5181600"/>
        </p:xfrm>
        <a:graphic>
          <a:graphicData uri="http://schemas.openxmlformats.org/presentationml/2006/ole">
            <p:oleObj spid="_x0000_s1026" name="Document" r:id="rId4" imgW="5353200" imgH="5581800" progId="WP15Doc">
              <p:embed/>
            </p:oleObj>
          </a:graphicData>
        </a:graphic>
      </p:graphicFrame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6477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CC3300"/>
                </a:solidFill>
                <a:latin typeface="Arial Standard"/>
              </a:rPr>
              <a:t>Die Wirklichkeit der Wirklichkeit</a:t>
            </a:r>
            <a:endParaRPr lang="de-DE">
              <a:solidFill>
                <a:srgbClr val="CC3300"/>
              </a:solidFill>
              <a:latin typeface="Arial Standard"/>
            </a:endParaRPr>
          </a:p>
          <a:p>
            <a:pPr algn="ctr">
              <a:lnSpc>
                <a:spcPct val="90000"/>
              </a:lnSpc>
            </a:pPr>
            <a:r>
              <a:rPr lang="de-DE" sz="1600">
                <a:solidFill>
                  <a:srgbClr val="000066"/>
                </a:solidFill>
                <a:latin typeface="Arial Standard"/>
              </a:rPr>
              <a:t>oder:</a:t>
            </a:r>
            <a:r>
              <a:rPr lang="de-DE" sz="1200">
                <a:latin typeface="Arial Standard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CC3300"/>
                </a:solidFill>
                <a:latin typeface="Arial Standard"/>
              </a:rPr>
              <a:t>die zwei Säulen systemischen Denkens</a:t>
            </a:r>
            <a:endParaRPr lang="de-DE" sz="1200">
              <a:solidFill>
                <a:srgbClr val="CC3300"/>
              </a:solidFill>
              <a:latin typeface="Arial Standard"/>
            </a:endParaRPr>
          </a:p>
          <a:p>
            <a:pPr algn="ctr">
              <a:lnSpc>
                <a:spcPct val="90000"/>
              </a:lnSpc>
            </a:pPr>
            <a:r>
              <a:rPr lang="de-DE" sz="1400">
                <a:solidFill>
                  <a:srgbClr val="000066"/>
                </a:solidFill>
                <a:latin typeface="Arial Standard"/>
              </a:rPr>
              <a:t>&lt; ein Cartoon von Hannes Brandau, 1991 &gt;</a:t>
            </a:r>
            <a:r>
              <a:rPr lang="de-DE" sz="1200">
                <a:latin typeface="Arial Standard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05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05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FA6A6-0695-42AC-B827-FF9FF8D1D3C8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03350" y="198438"/>
          <a:ext cx="6345238" cy="5999162"/>
        </p:xfrm>
        <a:graphic>
          <a:graphicData uri="http://schemas.openxmlformats.org/presentationml/2006/ole">
            <p:oleObj spid="_x0000_s2050" name="Document" r:id="rId4" imgW="6190920" imgH="5524200" progId="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76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11EC2-3879-4949-A79F-2C110CF15E91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7653" name="Grafik 4" descr="1987 ISS 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96975"/>
            <a:ext cx="29432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Grafik 5" descr="1989 ISS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96975"/>
            <a:ext cx="29416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feld 6"/>
          <p:cNvSpPr txBox="1">
            <a:spLocks noChangeArrowheads="1"/>
          </p:cNvSpPr>
          <p:nvPr/>
        </p:nvSpPr>
        <p:spPr bwMode="auto">
          <a:xfrm>
            <a:off x="1979613" y="3333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Die „</a:t>
            </a:r>
            <a:r>
              <a:rPr lang="de-DE" sz="3600" i="1">
                <a:solidFill>
                  <a:srgbClr val="C00000"/>
                </a:solidFill>
              </a:rPr>
              <a:t>Impulsgeber“</a:t>
            </a:r>
            <a:endParaRPr lang="de-DE" sz="3600">
              <a:solidFill>
                <a:srgbClr val="C00000"/>
              </a:solidFill>
            </a:endParaRPr>
          </a:p>
        </p:txBody>
      </p:sp>
      <p:sp>
        <p:nvSpPr>
          <p:cNvPr id="27656" name="Textfeld 7"/>
          <p:cNvSpPr txBox="1">
            <a:spLocks noChangeArrowheads="1"/>
          </p:cNvSpPr>
          <p:nvPr/>
        </p:nvSpPr>
        <p:spPr bwMode="auto">
          <a:xfrm>
            <a:off x="1258888" y="5732463"/>
            <a:ext cx="684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66"/>
                </a:solidFill>
              </a:rPr>
              <a:t>Humberto R. Maturana 1989 und Heinz von Foerster 1987 in Hamburg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86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0D9C49-6EA6-488B-95FF-46DAE714341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827088" y="838200"/>
            <a:ext cx="7707312" cy="532765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Interdisziplinäre Denkbewegung</a:t>
            </a:r>
            <a:r>
              <a:rPr lang="de-DE" dirty="0">
                <a:solidFill>
                  <a:srgbClr val="800080"/>
                </a:solidFill>
              </a:rPr>
              <a:t>: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     u.a. Systemtheorie, Selbstorganisation, Kybernetik, Auto-</a:t>
            </a:r>
            <a:r>
              <a:rPr lang="de-DE" dirty="0" err="1">
                <a:solidFill>
                  <a:srgbClr val="333399"/>
                </a:solidFill>
              </a:rPr>
              <a:t>poiesis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Synergetik</a:t>
            </a:r>
            <a:r>
              <a:rPr lang="de-DE" dirty="0">
                <a:solidFill>
                  <a:srgbClr val="333399"/>
                </a:solidFill>
              </a:rPr>
              <a:t>, Theorie </a:t>
            </a:r>
            <a:r>
              <a:rPr lang="de-DE" dirty="0" smtClean="0">
                <a:solidFill>
                  <a:srgbClr val="333399"/>
                </a:solidFill>
              </a:rPr>
              <a:t>dissipativer </a:t>
            </a:r>
            <a:r>
              <a:rPr lang="de-DE" dirty="0">
                <a:solidFill>
                  <a:srgbClr val="333399"/>
                </a:solidFill>
              </a:rPr>
              <a:t>Strukturen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Gegenstand:</a:t>
            </a:r>
            <a:r>
              <a:rPr lang="de-DE" dirty="0">
                <a:solidFill>
                  <a:srgbClr val="333399"/>
                </a:solidFill>
              </a:rPr>
              <a:t>  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     </a:t>
            </a:r>
            <a:r>
              <a:rPr lang="de-DE" b="1" dirty="0">
                <a:solidFill>
                  <a:srgbClr val="CC3300"/>
                </a:solidFill>
              </a:rPr>
              <a:t>Komplexität</a:t>
            </a:r>
            <a:r>
              <a:rPr lang="de-DE" dirty="0">
                <a:solidFill>
                  <a:srgbClr val="333399"/>
                </a:solidFill>
              </a:rPr>
              <a:t> und Vernetzung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Ziel: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    „</a:t>
            </a:r>
            <a:r>
              <a:rPr lang="de-DE" i="1" dirty="0">
                <a:solidFill>
                  <a:srgbClr val="333399"/>
                </a:solidFill>
              </a:rPr>
              <a:t>komplexitätserhaltende Komplexitätsreduktion“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Menschenbild:</a:t>
            </a:r>
            <a:r>
              <a:rPr lang="de-DE" dirty="0">
                <a:solidFill>
                  <a:srgbClr val="333399"/>
                </a:solidFill>
              </a:rPr>
              <a:t> 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	</a:t>
            </a:r>
            <a:r>
              <a:rPr lang="de-DE" dirty="0" err="1">
                <a:solidFill>
                  <a:srgbClr val="333399"/>
                </a:solidFill>
              </a:rPr>
              <a:t>Polysystemisches</a:t>
            </a:r>
            <a:r>
              <a:rPr lang="de-DE" dirty="0">
                <a:solidFill>
                  <a:srgbClr val="333399"/>
                </a:solidFill>
              </a:rPr>
              <a:t> Lebewesen, das zugleich biologisch selbst-ständig, psychisch </a:t>
            </a:r>
            <a:r>
              <a:rPr lang="de-DE" dirty="0" err="1">
                <a:solidFill>
                  <a:srgbClr val="333399"/>
                </a:solidFill>
              </a:rPr>
              <a:t>polyphren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b="1" i="1" u="sng" dirty="0">
                <a:solidFill>
                  <a:srgbClr val="CC3300"/>
                </a:solidFill>
              </a:rPr>
              <a:t>und</a:t>
            </a:r>
            <a:r>
              <a:rPr lang="de-DE" dirty="0">
                <a:solidFill>
                  <a:srgbClr val="CC3300"/>
                </a:solidFill>
              </a:rPr>
              <a:t> </a:t>
            </a:r>
            <a:r>
              <a:rPr lang="de-DE" dirty="0">
                <a:solidFill>
                  <a:srgbClr val="333399"/>
                </a:solidFill>
              </a:rPr>
              <a:t>kommunikativ vielfältig eingebunden ist.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Erkenntnistheorie:</a:t>
            </a:r>
            <a:r>
              <a:rPr lang="de-DE" dirty="0">
                <a:solidFill>
                  <a:srgbClr val="333399"/>
                </a:solidFill>
              </a:rPr>
              <a:t>    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     Theorie des Beobachtens bzw. Beobachter-Theorie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 dirty="0">
              <a:solidFill>
                <a:srgbClr val="333399"/>
              </a:solidFill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2209800" y="228600"/>
            <a:ext cx="4724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Systemisches Denken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96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3C05E8-6A09-464D-8AE5-833E08314BF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1341438"/>
            <a:ext cx="8458200" cy="48006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de-DE">
                <a:solidFill>
                  <a:srgbClr val="663300"/>
                </a:solidFill>
                <a:latin typeface="+mn-lt"/>
              </a:rPr>
              <a:t>“</a:t>
            </a:r>
            <a:r>
              <a:rPr lang="de-DE" b="1">
                <a:solidFill>
                  <a:srgbClr val="663300"/>
                </a:solidFill>
                <a:latin typeface="+mn-lt"/>
              </a:rPr>
              <a:t>Beobachter” sind “linguierende” Lebewesen.</a:t>
            </a:r>
            <a:endParaRPr lang="de-DE">
              <a:solidFill>
                <a:srgbClr val="6633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e-DE">
                <a:solidFill>
                  <a:srgbClr val="000066"/>
                </a:solidFill>
                <a:latin typeface="+mn-lt"/>
              </a:rPr>
              <a:t>Als Lebewesen sind sie autopoietisch organisiert, folglich autonom, operational geschlossen sowie ziel- und zeitlos.</a:t>
            </a:r>
          </a:p>
          <a:p>
            <a:pPr marL="742950" lvl="1" indent="-285750">
              <a:spcBef>
                <a:spcPct val="40000"/>
              </a:spcBef>
              <a:buFont typeface="Symbol" pitchFamily="18" charset="2"/>
              <a:buChar char="Þ"/>
              <a:defRPr/>
            </a:pPr>
            <a:r>
              <a:rPr lang="de-DE" b="1" i="1">
                <a:solidFill>
                  <a:srgbClr val="CC3300"/>
                </a:solidFill>
                <a:latin typeface="+mn-lt"/>
              </a:rPr>
              <a:t>  Bereich subjektbezogenen Erkennens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e-DE">
                <a:solidFill>
                  <a:srgbClr val="000066"/>
                </a:solidFill>
                <a:latin typeface="+mn-lt"/>
              </a:rPr>
              <a:t>Menschliche Lebensweise vollzieht sich „linguierend”, d.h. im Bereich der Verhaltenskoordinationen höherer Ordnung</a:t>
            </a:r>
          </a:p>
          <a:p>
            <a:pPr marL="742950" lvl="1" indent="-285750">
              <a:spcBef>
                <a:spcPct val="40000"/>
              </a:spcBef>
              <a:buFont typeface="Symbol" pitchFamily="18" charset="2"/>
              <a:buChar char="Þ"/>
              <a:defRPr/>
            </a:pPr>
            <a:r>
              <a:rPr lang="de-DE">
                <a:solidFill>
                  <a:srgbClr val="CC3300"/>
                </a:solidFill>
                <a:latin typeface="+mn-lt"/>
              </a:rPr>
              <a:t>  </a:t>
            </a:r>
            <a:r>
              <a:rPr lang="de-DE" b="1" i="1">
                <a:solidFill>
                  <a:srgbClr val="CC3300"/>
                </a:solidFill>
                <a:latin typeface="+mn-lt"/>
              </a:rPr>
              <a:t>Bereich menschlicher Konsensualität und Gesellschaft</a:t>
            </a:r>
          </a:p>
          <a:p>
            <a:pPr marL="342900" indent="-342900">
              <a:spcBef>
                <a:spcPct val="50000"/>
              </a:spcBef>
              <a:buFont typeface="MT Extra" pitchFamily="18" charset="2"/>
              <a:buNone/>
              <a:defRPr/>
            </a:pPr>
            <a:r>
              <a:rPr lang="de-DE" b="1">
                <a:solidFill>
                  <a:srgbClr val="663300"/>
                </a:solidFill>
                <a:latin typeface="+mn-lt"/>
              </a:rPr>
              <a:t>Es folgt:</a:t>
            </a:r>
            <a:endParaRPr lang="de-DE">
              <a:solidFill>
                <a:srgbClr val="663300"/>
              </a:solidFill>
              <a:latin typeface="+mn-lt"/>
            </a:endParaRPr>
          </a:p>
          <a:p>
            <a:pPr marL="342900" indent="-342900">
              <a:defRPr/>
            </a:pPr>
            <a:r>
              <a:rPr lang="de-DE">
                <a:solidFill>
                  <a:srgbClr val="000066"/>
                </a:solidFill>
                <a:latin typeface="+mn-lt"/>
              </a:rPr>
              <a:t>	“Beobachter” sind zugleich einsame Erzeuger ihrer Realitäten</a:t>
            </a:r>
            <a:r>
              <a:rPr lang="de-DE" b="1" i="1">
                <a:solidFill>
                  <a:srgbClr val="000066"/>
                </a:solidFill>
                <a:latin typeface="+mn-lt"/>
              </a:rPr>
              <a:t>	</a:t>
            </a:r>
            <a:r>
              <a:rPr lang="de-DE" b="1" i="1">
                <a:solidFill>
                  <a:srgbClr val="CC3300"/>
                </a:solidFill>
                <a:latin typeface="+mn-lt"/>
              </a:rPr>
              <a:t>und</a:t>
            </a:r>
            <a:r>
              <a:rPr lang="de-DE" b="1">
                <a:solidFill>
                  <a:srgbClr val="000066"/>
                </a:solidFill>
                <a:latin typeface="+mn-lt"/>
              </a:rPr>
              <a:t>  </a:t>
            </a:r>
          </a:p>
          <a:p>
            <a:pPr marL="342900" indent="-342900">
              <a:defRPr/>
            </a:pPr>
            <a:r>
              <a:rPr lang="de-DE" b="1">
                <a:solidFill>
                  <a:srgbClr val="000066"/>
                </a:solidFill>
                <a:latin typeface="+mn-lt"/>
              </a:rPr>
              <a:t>    </a:t>
            </a:r>
            <a:r>
              <a:rPr lang="de-DE">
                <a:solidFill>
                  <a:srgbClr val="000066"/>
                </a:solidFill>
                <a:latin typeface="+mn-lt"/>
              </a:rPr>
              <a:t>auf Konsensualität ausgerichtete, sozial konstituierte Lebewesen.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de-DE" sz="3200">
              <a:solidFill>
                <a:srgbClr val="000066"/>
              </a:solidFill>
            </a:endParaRP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1447800" y="228600"/>
            <a:ext cx="65532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Grundlagen systemischer Therapie:</a:t>
            </a:r>
            <a:r>
              <a:rPr lang="de-DE" sz="3200">
                <a:solidFill>
                  <a:srgbClr val="FF3300"/>
                </a:solidFill>
              </a:rPr>
              <a:t/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3200">
                <a:solidFill>
                  <a:srgbClr val="FF3300"/>
                </a:solidFill>
              </a:rPr>
              <a:t> </a:t>
            </a:r>
            <a:r>
              <a:rPr lang="de-DE" sz="2800">
                <a:solidFill>
                  <a:srgbClr val="000066"/>
                </a:solidFill>
              </a:rPr>
              <a:t>Beobachten und Beobachter</a:t>
            </a:r>
            <a:endParaRPr lang="de-DE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307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07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DEE03-FFA5-4A79-9AFC-70F069F08B3C}" type="slidenum">
              <a:rPr lang="de-DE" smtClean="0"/>
              <a:pPr/>
              <a:t>17</a:t>
            </a:fld>
            <a:endParaRPr lang="de-DE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403350" y="4005263"/>
          <a:ext cx="6697663" cy="2305050"/>
        </p:xfrm>
        <a:graphic>
          <a:graphicData uri="http://schemas.openxmlformats.org/presentationml/2006/ole">
            <p:oleObj spid="_x0000_s3074" name="Document" r:id="rId4" imgW="5705280" imgH="2009520" progId="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051050" y="1341438"/>
          <a:ext cx="5184775" cy="2971800"/>
        </p:xfrm>
        <a:graphic>
          <a:graphicData uri="http://schemas.openxmlformats.org/presentationml/2006/ole">
            <p:oleObj spid="_x0000_s3075" name="Drawing" r:id="rId5" imgW="4552920" imgH="2971800" progId="Presentations.Drawing.15">
              <p:embed/>
            </p:oleObj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6264275" cy="1046163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C00000"/>
                </a:solidFill>
              </a:rPr>
              <a:t>Exkurs: Das Autopoiese-Konzept</a:t>
            </a:r>
          </a:p>
          <a:p>
            <a:pPr algn="ctr">
              <a:spcBef>
                <a:spcPct val="50000"/>
              </a:spcBef>
            </a:pPr>
            <a:r>
              <a:rPr lang="de-DE" sz="2000">
                <a:solidFill>
                  <a:srgbClr val="993300"/>
                </a:solidFill>
              </a:rPr>
              <a:t> nach H.R. Maturana und F.J. Varela (1987)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307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47D44-2814-4E7B-86E3-6EE9C51D2E09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30725" name="Textfeld 4"/>
          <p:cNvSpPr txBox="1">
            <a:spLocks noChangeArrowheads="1"/>
          </p:cNvSpPr>
          <p:nvPr/>
        </p:nvSpPr>
        <p:spPr bwMode="auto">
          <a:xfrm>
            <a:off x="1187450" y="404813"/>
            <a:ext cx="6985000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C00000"/>
                </a:solidFill>
              </a:rPr>
              <a:t>Exkurs: „Linguieren“ an Beispielen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187450" y="1916113"/>
            <a:ext cx="1871663" cy="1728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30727" name="Gerade Verbindung 15"/>
          <p:cNvCxnSpPr>
            <a:cxnSpLocks noChangeShapeType="1"/>
            <a:endCxn id="6" idx="2"/>
          </p:cNvCxnSpPr>
          <p:nvPr/>
        </p:nvCxnSpPr>
        <p:spPr bwMode="auto">
          <a:xfrm rot="5400000">
            <a:off x="1655762" y="3176588"/>
            <a:ext cx="9366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0728" name="Gerade Verbindung 17"/>
          <p:cNvCxnSpPr>
            <a:cxnSpLocks noChangeShapeType="1"/>
            <a:stCxn id="6" idx="0"/>
          </p:cNvCxnSpPr>
          <p:nvPr/>
        </p:nvCxnSpPr>
        <p:spPr bwMode="auto">
          <a:xfrm rot="16200000" flipH="1">
            <a:off x="1835150" y="2205038"/>
            <a:ext cx="649287" cy="71438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5" name="Freihandform 24"/>
          <p:cNvSpPr>
            <a:spLocks/>
          </p:cNvSpPr>
          <p:nvPr/>
        </p:nvSpPr>
        <p:spPr bwMode="auto">
          <a:xfrm>
            <a:off x="1476375" y="2924175"/>
            <a:ext cx="417513" cy="433388"/>
          </a:xfrm>
          <a:custGeom>
            <a:avLst/>
            <a:gdLst>
              <a:gd name="T0" fmla="*/ 629516 w 345648"/>
              <a:gd name="T1" fmla="*/ 257401 h 394586"/>
              <a:gd name="T2" fmla="*/ 1607491 w 345648"/>
              <a:gd name="T3" fmla="*/ 171600 h 394586"/>
              <a:gd name="T4" fmla="*/ 2096468 w 345648"/>
              <a:gd name="T5" fmla="*/ 85802 h 394586"/>
              <a:gd name="T6" fmla="*/ 3074392 w 345648"/>
              <a:gd name="T7" fmla="*/ 0 h 394586"/>
              <a:gd name="T8" fmla="*/ 3726349 w 345648"/>
              <a:gd name="T9" fmla="*/ 42899 h 394586"/>
              <a:gd name="T10" fmla="*/ 4378310 w 345648"/>
              <a:gd name="T11" fmla="*/ 257401 h 394586"/>
              <a:gd name="T12" fmla="*/ 4704295 w 345648"/>
              <a:gd name="T13" fmla="*/ 514799 h 394586"/>
              <a:gd name="T14" fmla="*/ 4867269 w 345648"/>
              <a:gd name="T15" fmla="*/ 643498 h 394586"/>
              <a:gd name="T16" fmla="*/ 4704295 w 345648"/>
              <a:gd name="T17" fmla="*/ 1072503 h 394586"/>
              <a:gd name="T18" fmla="*/ 4541297 w 345648"/>
              <a:gd name="T19" fmla="*/ 1201200 h 394586"/>
              <a:gd name="T20" fmla="*/ 4052324 w 345648"/>
              <a:gd name="T21" fmla="*/ 1286999 h 394586"/>
              <a:gd name="T22" fmla="*/ 2585431 w 345648"/>
              <a:gd name="T23" fmla="*/ 1372803 h 394586"/>
              <a:gd name="T24" fmla="*/ 2096468 w 345648"/>
              <a:gd name="T25" fmla="*/ 1415700 h 394586"/>
              <a:gd name="T26" fmla="*/ 1281502 w 345648"/>
              <a:gd name="T27" fmla="*/ 1458599 h 394586"/>
              <a:gd name="T28" fmla="*/ 792523 w 345648"/>
              <a:gd name="T29" fmla="*/ 857994 h 394586"/>
              <a:gd name="T30" fmla="*/ 1118514 w 345648"/>
              <a:gd name="T31" fmla="*/ 600600 h 394586"/>
              <a:gd name="T32" fmla="*/ 955517 w 345648"/>
              <a:gd name="T33" fmla="*/ 386098 h 394586"/>
              <a:gd name="T34" fmla="*/ 466553 w 345648"/>
              <a:gd name="T35" fmla="*/ 343196 h 394586"/>
              <a:gd name="T36" fmla="*/ 629516 w 345648"/>
              <a:gd name="T37" fmla="*/ 257401 h 3945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648"/>
              <a:gd name="T58" fmla="*/ 0 h 394586"/>
              <a:gd name="T59" fmla="*/ 345648 w 345648"/>
              <a:gd name="T60" fmla="*/ 394586 h 3945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648" h="394586">
                <a:moveTo>
                  <a:pt x="44706" y="69448"/>
                </a:moveTo>
                <a:cubicBezTo>
                  <a:pt x="58210" y="61731"/>
                  <a:pt x="93851" y="59834"/>
                  <a:pt x="114155" y="46298"/>
                </a:cubicBezTo>
                <a:cubicBezTo>
                  <a:pt x="125730" y="38582"/>
                  <a:pt x="136167" y="28799"/>
                  <a:pt x="148879" y="23149"/>
                </a:cubicBezTo>
                <a:cubicBezTo>
                  <a:pt x="171177" y="13239"/>
                  <a:pt x="218327" y="0"/>
                  <a:pt x="218327" y="0"/>
                </a:cubicBezTo>
                <a:cubicBezTo>
                  <a:pt x="233760" y="3858"/>
                  <a:pt x="250397" y="4460"/>
                  <a:pt x="264625" y="11574"/>
                </a:cubicBezTo>
                <a:cubicBezTo>
                  <a:pt x="278369" y="18446"/>
                  <a:pt x="306250" y="58932"/>
                  <a:pt x="310924" y="69448"/>
                </a:cubicBezTo>
                <a:cubicBezTo>
                  <a:pt x="320834" y="91746"/>
                  <a:pt x="326358" y="115747"/>
                  <a:pt x="334074" y="138896"/>
                </a:cubicBezTo>
                <a:lnTo>
                  <a:pt x="345648" y="173620"/>
                </a:lnTo>
                <a:cubicBezTo>
                  <a:pt x="341790" y="212202"/>
                  <a:pt x="339970" y="251043"/>
                  <a:pt x="334074" y="289367"/>
                </a:cubicBezTo>
                <a:cubicBezTo>
                  <a:pt x="332219" y="301426"/>
                  <a:pt x="330121" y="314564"/>
                  <a:pt x="322499" y="324091"/>
                </a:cubicBezTo>
                <a:cubicBezTo>
                  <a:pt x="313809" y="334954"/>
                  <a:pt x="300217" y="341019"/>
                  <a:pt x="287775" y="347240"/>
                </a:cubicBezTo>
                <a:cubicBezTo>
                  <a:pt x="256506" y="362874"/>
                  <a:pt x="215613" y="363277"/>
                  <a:pt x="183603" y="370390"/>
                </a:cubicBezTo>
                <a:cubicBezTo>
                  <a:pt x="171693" y="373037"/>
                  <a:pt x="160715" y="379005"/>
                  <a:pt x="148879" y="381964"/>
                </a:cubicBezTo>
                <a:cubicBezTo>
                  <a:pt x="129793" y="386735"/>
                  <a:pt x="110296" y="389681"/>
                  <a:pt x="91005" y="393539"/>
                </a:cubicBezTo>
                <a:cubicBezTo>
                  <a:pt x="0" y="370787"/>
                  <a:pt x="30529" y="394586"/>
                  <a:pt x="56281" y="231493"/>
                </a:cubicBezTo>
                <a:cubicBezTo>
                  <a:pt x="60087" y="207390"/>
                  <a:pt x="79431" y="162045"/>
                  <a:pt x="79431" y="162045"/>
                </a:cubicBezTo>
                <a:cubicBezTo>
                  <a:pt x="75573" y="142754"/>
                  <a:pt x="78769" y="120541"/>
                  <a:pt x="67856" y="104172"/>
                </a:cubicBezTo>
                <a:cubicBezTo>
                  <a:pt x="61088" y="94020"/>
                  <a:pt x="33132" y="104798"/>
                  <a:pt x="33132" y="92597"/>
                </a:cubicBezTo>
                <a:cubicBezTo>
                  <a:pt x="33132" y="80396"/>
                  <a:pt x="31202" y="77165"/>
                  <a:pt x="44706" y="69448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1476375" y="2276475"/>
            <a:ext cx="422275" cy="511175"/>
          </a:xfrm>
          <a:custGeom>
            <a:avLst/>
            <a:gdLst>
              <a:gd name="T0" fmla="*/ 142066 w 422982"/>
              <a:gd name="T1" fmla="*/ 179012 h 510174"/>
              <a:gd name="T2" fmla="*/ 164717 w 422982"/>
              <a:gd name="T3" fmla="*/ 107772 h 510174"/>
              <a:gd name="T4" fmla="*/ 176042 w 422982"/>
              <a:gd name="T5" fmla="*/ 72151 h 510174"/>
              <a:gd name="T6" fmla="*/ 198695 w 422982"/>
              <a:gd name="T7" fmla="*/ 48404 h 510174"/>
              <a:gd name="T8" fmla="*/ 221346 w 422982"/>
              <a:gd name="T9" fmla="*/ 12785 h 510174"/>
              <a:gd name="T10" fmla="*/ 255323 w 422982"/>
              <a:gd name="T11" fmla="*/ 914 h 510174"/>
              <a:gd name="T12" fmla="*/ 379905 w 422982"/>
              <a:gd name="T13" fmla="*/ 36531 h 510174"/>
              <a:gd name="T14" fmla="*/ 402557 w 422982"/>
              <a:gd name="T15" fmla="*/ 107772 h 510174"/>
              <a:gd name="T16" fmla="*/ 413883 w 422982"/>
              <a:gd name="T17" fmla="*/ 238379 h 510174"/>
              <a:gd name="T18" fmla="*/ 391231 w 422982"/>
              <a:gd name="T19" fmla="*/ 392735 h 510174"/>
              <a:gd name="T20" fmla="*/ 334601 w 422982"/>
              <a:gd name="T21" fmla="*/ 440227 h 510174"/>
              <a:gd name="T22" fmla="*/ 266650 w 422982"/>
              <a:gd name="T23" fmla="*/ 463973 h 510174"/>
              <a:gd name="T24" fmla="*/ 232672 w 422982"/>
              <a:gd name="T25" fmla="*/ 475848 h 510174"/>
              <a:gd name="T26" fmla="*/ 187369 w 422982"/>
              <a:gd name="T27" fmla="*/ 499593 h 510174"/>
              <a:gd name="T28" fmla="*/ 142066 w 422982"/>
              <a:gd name="T29" fmla="*/ 511469 h 510174"/>
              <a:gd name="T30" fmla="*/ 108089 w 422982"/>
              <a:gd name="T31" fmla="*/ 523343 h 510174"/>
              <a:gd name="T32" fmla="*/ 85438 w 422982"/>
              <a:gd name="T33" fmla="*/ 262122 h 510174"/>
              <a:gd name="T34" fmla="*/ 119414 w 422982"/>
              <a:gd name="T35" fmla="*/ 190886 h 510174"/>
              <a:gd name="T36" fmla="*/ 153391 w 422982"/>
              <a:gd name="T37" fmla="*/ 179012 h 510174"/>
              <a:gd name="T38" fmla="*/ 142066 w 422982"/>
              <a:gd name="T39" fmla="*/ 179012 h 5101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2982"/>
              <a:gd name="T61" fmla="*/ 0 h 510174"/>
              <a:gd name="T62" fmla="*/ 422982 w 422982"/>
              <a:gd name="T63" fmla="*/ 510174 h 5101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2982" h="510174">
                <a:moveTo>
                  <a:pt x="145189" y="174508"/>
                </a:moveTo>
                <a:lnTo>
                  <a:pt x="168338" y="105060"/>
                </a:lnTo>
                <a:cubicBezTo>
                  <a:pt x="172196" y="93485"/>
                  <a:pt x="171286" y="78963"/>
                  <a:pt x="179913" y="70336"/>
                </a:cubicBezTo>
                <a:cubicBezTo>
                  <a:pt x="187630" y="62619"/>
                  <a:pt x="196246" y="55708"/>
                  <a:pt x="203063" y="47186"/>
                </a:cubicBezTo>
                <a:cubicBezTo>
                  <a:pt x="211753" y="36323"/>
                  <a:pt x="215349" y="21152"/>
                  <a:pt x="226212" y="12462"/>
                </a:cubicBezTo>
                <a:cubicBezTo>
                  <a:pt x="235739" y="4840"/>
                  <a:pt x="249361" y="4746"/>
                  <a:pt x="260936" y="888"/>
                </a:cubicBezTo>
                <a:cubicBezTo>
                  <a:pt x="281589" y="3469"/>
                  <a:pt x="366000" y="0"/>
                  <a:pt x="388257" y="35612"/>
                </a:cubicBezTo>
                <a:cubicBezTo>
                  <a:pt x="401190" y="56304"/>
                  <a:pt x="411407" y="105060"/>
                  <a:pt x="411407" y="105060"/>
                </a:cubicBezTo>
                <a:cubicBezTo>
                  <a:pt x="415265" y="147500"/>
                  <a:pt x="422982" y="189766"/>
                  <a:pt x="422982" y="232381"/>
                </a:cubicBezTo>
                <a:cubicBezTo>
                  <a:pt x="422982" y="237954"/>
                  <a:pt x="419645" y="349830"/>
                  <a:pt x="399832" y="382852"/>
                </a:cubicBezTo>
                <a:cubicBezTo>
                  <a:pt x="391085" y="397430"/>
                  <a:pt x="354865" y="423415"/>
                  <a:pt x="341959" y="429151"/>
                </a:cubicBezTo>
                <a:cubicBezTo>
                  <a:pt x="319661" y="439061"/>
                  <a:pt x="295660" y="444584"/>
                  <a:pt x="272511" y="452300"/>
                </a:cubicBezTo>
                <a:cubicBezTo>
                  <a:pt x="260936" y="456158"/>
                  <a:pt x="248700" y="458419"/>
                  <a:pt x="237787" y="463875"/>
                </a:cubicBezTo>
                <a:cubicBezTo>
                  <a:pt x="222354" y="471591"/>
                  <a:pt x="207644" y="480966"/>
                  <a:pt x="191488" y="487024"/>
                </a:cubicBezTo>
                <a:cubicBezTo>
                  <a:pt x="176593" y="492610"/>
                  <a:pt x="160485" y="494229"/>
                  <a:pt x="145189" y="498599"/>
                </a:cubicBezTo>
                <a:cubicBezTo>
                  <a:pt x="133458" y="501951"/>
                  <a:pt x="122040" y="506316"/>
                  <a:pt x="110465" y="510174"/>
                </a:cubicBezTo>
                <a:cubicBezTo>
                  <a:pt x="0" y="473351"/>
                  <a:pt x="67111" y="508103"/>
                  <a:pt x="87316" y="255531"/>
                </a:cubicBezTo>
                <a:cubicBezTo>
                  <a:pt x="89694" y="225806"/>
                  <a:pt x="95765" y="201848"/>
                  <a:pt x="122040" y="186083"/>
                </a:cubicBezTo>
                <a:cubicBezTo>
                  <a:pt x="132502" y="179806"/>
                  <a:pt x="145189" y="178366"/>
                  <a:pt x="156764" y="174508"/>
                </a:cubicBezTo>
                <a:lnTo>
                  <a:pt x="145189" y="17450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0731" name="Ellipse 29"/>
          <p:cNvSpPr>
            <a:spLocks noChangeArrowheads="1"/>
          </p:cNvSpPr>
          <p:nvPr/>
        </p:nvSpPr>
        <p:spPr bwMode="auto">
          <a:xfrm>
            <a:off x="1692275" y="2420938"/>
            <a:ext cx="71438" cy="144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2" name="Ellipse 30"/>
          <p:cNvSpPr>
            <a:spLocks noChangeArrowheads="1"/>
          </p:cNvSpPr>
          <p:nvPr/>
        </p:nvSpPr>
        <p:spPr bwMode="auto">
          <a:xfrm>
            <a:off x="1692275" y="3141663"/>
            <a:ext cx="71438" cy="1428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" name="Freihandform 32"/>
          <p:cNvSpPr/>
          <p:nvPr/>
        </p:nvSpPr>
        <p:spPr bwMode="auto">
          <a:xfrm>
            <a:off x="2555875" y="2565400"/>
            <a:ext cx="179388" cy="163513"/>
          </a:xfrm>
          <a:custGeom>
            <a:avLst/>
            <a:gdLst>
              <a:gd name="connsiteX0" fmla="*/ 1188 w 179178"/>
              <a:gd name="connsiteY0" fmla="*/ 0 h 163499"/>
              <a:gd name="connsiteX1" fmla="*/ 1188 w 179178"/>
              <a:gd name="connsiteY1" fmla="*/ 0 h 163499"/>
              <a:gd name="connsiteX2" fmla="*/ 12763 w 179178"/>
              <a:gd name="connsiteY2" fmla="*/ 138896 h 163499"/>
              <a:gd name="connsiteX3" fmla="*/ 47487 w 179178"/>
              <a:gd name="connsiteY3" fmla="*/ 162045 h 163499"/>
              <a:gd name="connsiteX4" fmla="*/ 128509 w 179178"/>
              <a:gd name="connsiteY4" fmla="*/ 138896 h 163499"/>
              <a:gd name="connsiteX5" fmla="*/ 140084 w 179178"/>
              <a:gd name="connsiteY5" fmla="*/ 104172 h 163499"/>
              <a:gd name="connsiteX6" fmla="*/ 174808 w 179178"/>
              <a:gd name="connsiteY6" fmla="*/ 69448 h 163499"/>
              <a:gd name="connsiteX7" fmla="*/ 163233 w 179178"/>
              <a:gd name="connsiteY7" fmla="*/ 23149 h 163499"/>
              <a:gd name="connsiteX8" fmla="*/ 128509 w 179178"/>
              <a:gd name="connsiteY8" fmla="*/ 11575 h 163499"/>
              <a:gd name="connsiteX9" fmla="*/ 1188 w 179178"/>
              <a:gd name="connsiteY9" fmla="*/ 0 h 1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178" h="163499">
                <a:moveTo>
                  <a:pt x="1188" y="0"/>
                </a:moveTo>
                <a:lnTo>
                  <a:pt x="1188" y="0"/>
                </a:lnTo>
                <a:cubicBezTo>
                  <a:pt x="5046" y="46299"/>
                  <a:pt x="0" y="94224"/>
                  <a:pt x="12763" y="138896"/>
                </a:cubicBezTo>
                <a:cubicBezTo>
                  <a:pt x="16585" y="152272"/>
                  <a:pt x="33716" y="160078"/>
                  <a:pt x="47487" y="162045"/>
                </a:cubicBezTo>
                <a:cubicBezTo>
                  <a:pt x="57663" y="163499"/>
                  <a:pt x="115477" y="143240"/>
                  <a:pt x="128509" y="138896"/>
                </a:cubicBezTo>
                <a:cubicBezTo>
                  <a:pt x="132367" y="127321"/>
                  <a:pt x="133316" y="114324"/>
                  <a:pt x="140084" y="104172"/>
                </a:cubicBezTo>
                <a:cubicBezTo>
                  <a:pt x="149164" y="90552"/>
                  <a:pt x="170311" y="85187"/>
                  <a:pt x="174808" y="69448"/>
                </a:cubicBezTo>
                <a:cubicBezTo>
                  <a:pt x="179178" y="54152"/>
                  <a:pt x="173171" y="35571"/>
                  <a:pt x="163233" y="23149"/>
                </a:cubicBezTo>
                <a:cubicBezTo>
                  <a:pt x="155611" y="13622"/>
                  <a:pt x="140660" y="12680"/>
                  <a:pt x="128509" y="11575"/>
                </a:cubicBezTo>
                <a:lnTo>
                  <a:pt x="118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4" name="Rechteck 33"/>
          <p:cNvSpPr/>
          <p:nvPr/>
        </p:nvSpPr>
        <p:spPr bwMode="auto">
          <a:xfrm>
            <a:off x="4067175" y="1916113"/>
            <a:ext cx="2017713" cy="1728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36" name="Gerade Verbindung 35"/>
          <p:cNvCxnSpPr>
            <a:stCxn id="34" idx="0"/>
          </p:cNvCxnSpPr>
          <p:nvPr/>
        </p:nvCxnSpPr>
        <p:spPr bwMode="auto">
          <a:xfrm rot="16200000" flipH="1">
            <a:off x="4824413" y="2168525"/>
            <a:ext cx="576262" cy="714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>
            <a:endCxn id="34" idx="2"/>
          </p:cNvCxnSpPr>
          <p:nvPr/>
        </p:nvCxnSpPr>
        <p:spPr bwMode="auto">
          <a:xfrm rot="5400000">
            <a:off x="4680744" y="3177381"/>
            <a:ext cx="863600" cy="714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4498" name="Picture 2" descr="C:\Users\Kurt Ludewig\Pictures\Ele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205038"/>
            <a:ext cx="533400" cy="3778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34499" name="Picture 3" descr="C:\Users\Kurt Ludewig\Pictures\Ele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24175"/>
            <a:ext cx="5699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hteck 41"/>
          <p:cNvSpPr/>
          <p:nvPr/>
        </p:nvSpPr>
        <p:spPr bwMode="auto">
          <a:xfrm>
            <a:off x="5508625" y="2565400"/>
            <a:ext cx="287338" cy="287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40" name="Rechteck 48"/>
          <p:cNvSpPr>
            <a:spLocks noChangeArrowheads="1"/>
          </p:cNvSpPr>
          <p:nvPr/>
        </p:nvSpPr>
        <p:spPr bwMode="auto">
          <a:xfrm>
            <a:off x="2627313" y="4076700"/>
            <a:ext cx="3240087" cy="20161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34500" name="Picture 4" descr="C:\Users\Kurt Ludewig\Pictures\Tü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197350"/>
            <a:ext cx="11398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5" descr="C:\Users\Kurt Ludewig\Pictures\Pa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800" y="4221163"/>
            <a:ext cx="15113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6443663" y="2205038"/>
            <a:ext cx="2449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0066"/>
                </a:solidFill>
              </a:rPr>
              <a:t>Verhaltens-</a:t>
            </a:r>
          </a:p>
          <a:p>
            <a:pPr algn="ctr"/>
            <a:r>
              <a:rPr lang="de-DE">
                <a:solidFill>
                  <a:srgbClr val="000066"/>
                </a:solidFill>
              </a:rPr>
              <a:t>koordinationen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6443663" y="4292600"/>
            <a:ext cx="2305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0066"/>
                </a:solidFill>
              </a:rPr>
              <a:t>„Linguieren“:</a:t>
            </a:r>
          </a:p>
          <a:p>
            <a:pPr algn="ctr"/>
            <a:r>
              <a:rPr lang="de-DE">
                <a:solidFill>
                  <a:srgbClr val="000066"/>
                </a:solidFill>
              </a:rPr>
              <a:t>Verhaltens-koordination höherer Ordnung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2" grpId="0" animBg="1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3174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3D6DD-8400-4A03-B28C-6C86C02B014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9" name="Textfeld 4"/>
          <p:cNvSpPr txBox="1">
            <a:spLocks noChangeArrowheads="1"/>
          </p:cNvSpPr>
          <p:nvPr/>
        </p:nvSpPr>
        <p:spPr bwMode="auto">
          <a:xfrm>
            <a:off x="971550" y="620713"/>
            <a:ext cx="7056438" cy="5842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Fazit: Beobachten heißt Unterscheiden</a:t>
            </a:r>
          </a:p>
        </p:txBody>
      </p:sp>
      <p:sp>
        <p:nvSpPr>
          <p:cNvPr id="31750" name="Textfeld 5"/>
          <p:cNvSpPr txBox="1">
            <a:spLocks noChangeArrowheads="1"/>
          </p:cNvSpPr>
          <p:nvPr/>
        </p:nvSpPr>
        <p:spPr bwMode="auto">
          <a:xfrm>
            <a:off x="755650" y="1700213"/>
            <a:ext cx="7848600" cy="41544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dirty="0">
                <a:solidFill>
                  <a:srgbClr val="000066"/>
                </a:solidFill>
              </a:rPr>
              <a:t> 	Das Nervensystem erzeugt andauernd </a:t>
            </a:r>
            <a:r>
              <a:rPr lang="de-DE" b="1" i="1" dirty="0">
                <a:solidFill>
                  <a:srgbClr val="C00000"/>
                </a:solidFill>
              </a:rPr>
              <a:t>Unterschiede</a:t>
            </a:r>
            <a:r>
              <a:rPr lang="de-DE" b="1" dirty="0">
                <a:solidFill>
                  <a:srgbClr val="000066"/>
                </a:solidFill>
              </a:rPr>
              <a:t> </a:t>
            </a:r>
            <a:r>
              <a:rPr lang="de-DE" dirty="0">
                <a:solidFill>
                  <a:srgbClr val="000066"/>
                </a:solidFill>
              </a:rPr>
              <a:t>	zwischen den Operationen der eigenen Bestandteile.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dirty="0">
                <a:solidFill>
                  <a:srgbClr val="000066"/>
                </a:solidFill>
              </a:rPr>
              <a:t> 	Unterschiede im </a:t>
            </a:r>
            <a:r>
              <a:rPr lang="de-DE" dirty="0" smtClean="0">
                <a:solidFill>
                  <a:srgbClr val="000066"/>
                </a:solidFill>
              </a:rPr>
              <a:t>Erlebnisbereich </a:t>
            </a:r>
            <a:r>
              <a:rPr lang="de-DE" dirty="0">
                <a:solidFill>
                  <a:srgbClr val="000066"/>
                </a:solidFill>
              </a:rPr>
              <a:t>stellen die 	</a:t>
            </a:r>
            <a:r>
              <a:rPr lang="de-DE" b="1" i="1" dirty="0">
                <a:solidFill>
                  <a:srgbClr val="C00000"/>
                </a:solidFill>
              </a:rPr>
              <a:t>Empfindungen und Erfahrungen </a:t>
            </a:r>
            <a:r>
              <a:rPr lang="de-DE" dirty="0">
                <a:solidFill>
                  <a:srgbClr val="000066"/>
                </a:solidFill>
              </a:rPr>
              <a:t>dar.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dirty="0">
                <a:solidFill>
                  <a:srgbClr val="000066"/>
                </a:solidFill>
              </a:rPr>
              <a:t> 	Manche dieser Erfahrungen gelangen zum Bewusstsein und 	werden sprachlich zu </a:t>
            </a:r>
            <a:r>
              <a:rPr lang="de-DE" b="1" i="1" dirty="0">
                <a:solidFill>
                  <a:srgbClr val="C00000"/>
                </a:solidFill>
              </a:rPr>
              <a:t>Erkenntnissen</a:t>
            </a:r>
            <a:r>
              <a:rPr lang="de-DE" dirty="0">
                <a:solidFill>
                  <a:srgbClr val="000066"/>
                </a:solidFill>
              </a:rPr>
              <a:t> verarbeitet.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dirty="0">
                <a:solidFill>
                  <a:srgbClr val="000066"/>
                </a:solidFill>
              </a:rPr>
              <a:t> 	</a:t>
            </a:r>
            <a:r>
              <a:rPr lang="de-DE" b="1" i="1" dirty="0">
                <a:solidFill>
                  <a:srgbClr val="C00000"/>
                </a:solidFill>
              </a:rPr>
              <a:t>Erkennen</a:t>
            </a:r>
            <a:r>
              <a:rPr lang="de-DE" dirty="0">
                <a:solidFill>
                  <a:srgbClr val="000066"/>
                </a:solidFill>
              </a:rPr>
              <a:t> heißt Unterscheiden in-Sprache  („</a:t>
            </a:r>
            <a:r>
              <a:rPr lang="de-DE" dirty="0" err="1">
                <a:solidFill>
                  <a:srgbClr val="000066"/>
                </a:solidFill>
              </a:rPr>
              <a:t>Linguieren</a:t>
            </a:r>
            <a:r>
              <a:rPr lang="de-DE" dirty="0">
                <a:solidFill>
                  <a:srgbClr val="000066"/>
                </a:solidFill>
              </a:rPr>
              <a:t>“).</a:t>
            </a:r>
          </a:p>
          <a:p>
            <a:pPr>
              <a:tabLst>
                <a:tab pos="354013" algn="l"/>
              </a:tabLst>
            </a:pPr>
            <a:endParaRPr lang="de-DE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843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1C79E-3661-4592-8745-385CB7DFF8E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24862" cy="4535487"/>
          </a:xfrm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Systemische Therapie: Definition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Geschichtliche Entwicklung der systemischen Therapie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Systemisches Denken - das systemische Prinzip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Grundlagen:   Biologie:      Biologische Beobachter-Theorie </a:t>
            </a:r>
            <a:r>
              <a:rPr lang="de-DE" sz="2000" dirty="0" err="1" smtClean="0">
                <a:solidFill>
                  <a:srgbClr val="000066"/>
                </a:solidFill>
              </a:rPr>
              <a:t>Maturanas</a:t>
            </a:r>
            <a:endParaRPr lang="de-DE" sz="20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Soziologie:   Kommunikations- und Sozialtheorie Luhmanns 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Psychologie: Psychische Systeme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Klinische Theorie:	Gegenstand und Methode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Therapeutendilemma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Anliegen / Auftrag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Störungskonzept: </a:t>
            </a:r>
            <a:r>
              <a:rPr lang="de-DE" sz="2000" dirty="0" smtClean="0">
                <a:solidFill>
                  <a:srgbClr val="000066"/>
                </a:solidFill>
              </a:rPr>
              <a:t>Lebensproblem / Problemsystem</a:t>
            </a:r>
            <a:endParaRPr lang="de-DE" sz="20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Veränderungskonzept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Leitmotive systemische Therapie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Methodischer Rahmen: 10+1 Leitsätze/Leitfragen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Nachtrag: Professionelle Versorgung: Hilfe und Fürsorge</a:t>
            </a:r>
            <a:r>
              <a:rPr lang="de-DE" sz="1300" dirty="0" smtClean="0">
                <a:solidFill>
                  <a:srgbClr val="000066"/>
                </a:solidFill>
              </a:rPr>
              <a:t>                                 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192837" cy="1152525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chemeClr val="hlink"/>
                </a:solidFill>
              </a:rPr>
              <a:t/>
            </a:r>
            <a:br>
              <a:rPr lang="de-DE" sz="3200" smtClean="0">
                <a:solidFill>
                  <a:schemeClr val="hlink"/>
                </a:solidFill>
              </a:rPr>
            </a:br>
            <a:r>
              <a:rPr lang="de-DE" sz="3200" smtClean="0">
                <a:solidFill>
                  <a:srgbClr val="CC3300"/>
                </a:solidFill>
              </a:rPr>
              <a:t>Systemische Therapie</a:t>
            </a:r>
            <a:r>
              <a:rPr lang="de-DE" sz="3200" smtClean="0">
                <a:solidFill>
                  <a:schemeClr val="hlink"/>
                </a:solidFill>
              </a:rPr>
              <a:t> </a:t>
            </a:r>
            <a:br>
              <a:rPr lang="de-DE" sz="3200" smtClean="0">
                <a:solidFill>
                  <a:schemeClr val="hlink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Update  - Themen</a:t>
            </a:r>
            <a:r>
              <a:rPr lang="de-DE" smtClean="0">
                <a:solidFill>
                  <a:schemeClr val="hlink"/>
                </a:solidFill>
              </a:rPr>
              <a:t/>
            </a:r>
            <a:br>
              <a:rPr lang="de-DE" smtClean="0">
                <a:solidFill>
                  <a:schemeClr val="hlink"/>
                </a:solidFill>
              </a:rPr>
            </a:br>
            <a:endParaRPr lang="de-DE" sz="200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327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ED96D-7461-40B8-BE8B-FF496FF83265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568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e-DE" sz="4000">
                <a:solidFill>
                  <a:srgbClr val="000066"/>
                </a:solidFill>
              </a:rPr>
              <a:t>2.   Systeme und              </a:t>
            </a:r>
          </a:p>
          <a:p>
            <a:pPr marL="457200" indent="-457200"/>
            <a:r>
              <a:rPr lang="de-DE" sz="4000">
                <a:solidFill>
                  <a:srgbClr val="000066"/>
                </a:solidFill>
              </a:rPr>
              <a:t> 	   Systemisches Denken</a:t>
            </a:r>
          </a:p>
        </p:txBody>
      </p:sp>
      <p:pic>
        <p:nvPicPr>
          <p:cNvPr id="32774" name="Grafik 5" descr="1986 Tagung IGST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989138"/>
            <a:ext cx="43227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feld 6"/>
          <p:cNvSpPr txBox="1">
            <a:spLocks noChangeArrowheads="1"/>
          </p:cNvSpPr>
          <p:nvPr/>
        </p:nvSpPr>
        <p:spPr bwMode="auto">
          <a:xfrm>
            <a:off x="7019925" y="4868863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66"/>
                </a:solidFill>
              </a:rPr>
              <a:t>Heinz v. Foerster, Niklas Luhmann, </a:t>
            </a:r>
          </a:p>
          <a:p>
            <a:r>
              <a:rPr lang="de-DE" sz="1800">
                <a:solidFill>
                  <a:srgbClr val="000066"/>
                </a:solidFill>
              </a:rPr>
              <a:t>Francisco Varela </a:t>
            </a:r>
          </a:p>
          <a:p>
            <a:r>
              <a:rPr lang="de-DE" sz="1800">
                <a:solidFill>
                  <a:srgbClr val="000066"/>
                </a:solidFill>
              </a:rPr>
              <a:t>Heidelberg 1986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337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37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A5525-3F91-4E0C-A45B-A7F0D8D538F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5638800" cy="1143000"/>
          </a:xfrm>
          <a:solidFill>
            <a:schemeClr val="tx1"/>
          </a:solidFill>
        </p:spPr>
        <p:txBody>
          <a:bodyPr/>
          <a:lstStyle/>
          <a:p>
            <a:r>
              <a:rPr lang="de-DE" sz="4000" smtClean="0">
                <a:solidFill>
                  <a:schemeClr val="hlink"/>
                </a:solidFill>
              </a:rPr>
              <a:t> </a:t>
            </a:r>
            <a:r>
              <a:rPr lang="de-DE" sz="4000" smtClean="0">
                <a:solidFill>
                  <a:srgbClr val="CC3300"/>
                </a:solidFill>
              </a:rPr>
              <a:t>Systemisches Denken </a:t>
            </a:r>
            <a:br>
              <a:rPr lang="de-DE" sz="4000" smtClean="0">
                <a:solidFill>
                  <a:srgbClr val="CC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- das systemische Prinzip -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752975"/>
          </a:xfrm>
          <a:solidFill>
            <a:srgbClr val="CCECFF"/>
          </a:solidFill>
          <a:ln w="38100" cmpd="dbl">
            <a:solidFill>
              <a:srgbClr val="000066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 smtClean="0">
                <a:solidFill>
                  <a:srgbClr val="000066"/>
                </a:solidFill>
              </a:rPr>
              <a:t>Menschen sind konstitutiv veranlagt, ihre biologische  Individualität durch </a:t>
            </a:r>
            <a:r>
              <a:rPr lang="de-DE" sz="2400" u="sng" dirty="0" err="1" smtClean="0">
                <a:solidFill>
                  <a:srgbClr val="006600"/>
                </a:solidFill>
              </a:rPr>
              <a:t>Konsensualisierung</a:t>
            </a:r>
            <a:r>
              <a:rPr lang="de-DE" sz="2400" dirty="0" smtClean="0">
                <a:solidFill>
                  <a:srgbClr val="000066"/>
                </a:solidFill>
              </a:rPr>
              <a:t> zu überschreiten.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Dafür benötigen sie existentiell andere, denen </a:t>
            </a:r>
            <a:r>
              <a:rPr lang="de-DE" sz="2400" u="sng" dirty="0" smtClean="0">
                <a:solidFill>
                  <a:srgbClr val="000066"/>
                </a:solidFill>
              </a:rPr>
              <a:t>Gleich-</a:t>
            </a:r>
            <a:r>
              <a:rPr lang="de-DE" sz="2400" u="sng" dirty="0" err="1" smtClean="0">
                <a:solidFill>
                  <a:srgbClr val="000066"/>
                </a:solidFill>
              </a:rPr>
              <a:t>artigkeit</a:t>
            </a:r>
            <a:r>
              <a:rPr lang="de-DE" sz="2400" dirty="0" smtClean="0">
                <a:solidFill>
                  <a:srgbClr val="000066"/>
                </a:solidFill>
              </a:rPr>
              <a:t> zugeschrieben wird.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Erkennen heißt Unterscheiden. </a:t>
            </a:r>
            <a:r>
              <a:rPr lang="de-DE" sz="2400" b="1" dirty="0" smtClean="0">
                <a:solidFill>
                  <a:srgbClr val="CC3300"/>
                </a:solidFill>
              </a:rPr>
              <a:t>ICH</a:t>
            </a:r>
            <a:r>
              <a:rPr lang="de-DE" sz="2400" dirty="0" smtClean="0">
                <a:solidFill>
                  <a:srgbClr val="000066"/>
                </a:solidFill>
              </a:rPr>
              <a:t> kann als ICH erst im Unterschied zu einem anderen Ich, also einem </a:t>
            </a:r>
            <a:r>
              <a:rPr lang="de-DE" sz="2400" b="1" dirty="0" smtClean="0">
                <a:solidFill>
                  <a:srgbClr val="CC3300"/>
                </a:solidFill>
              </a:rPr>
              <a:t>DU</a:t>
            </a:r>
            <a:r>
              <a:rPr lang="de-DE" sz="2400" dirty="0" smtClean="0">
                <a:solidFill>
                  <a:srgbClr val="000066"/>
                </a:solidFill>
              </a:rPr>
              <a:t>, </a:t>
            </a:r>
            <a:r>
              <a:rPr lang="de-DE" sz="2400" dirty="0" err="1" smtClean="0">
                <a:solidFill>
                  <a:srgbClr val="000066"/>
                </a:solidFill>
              </a:rPr>
              <a:t>ent</a:t>
            </a:r>
            <a:r>
              <a:rPr lang="de-DE" sz="2400" dirty="0" smtClean="0">
                <a:solidFill>
                  <a:srgbClr val="000066"/>
                </a:solidFill>
              </a:rPr>
              <a:t>-stehen.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Ich und Du =&gt; </a:t>
            </a:r>
            <a:r>
              <a:rPr lang="de-DE" sz="2400" b="1" dirty="0" smtClean="0">
                <a:solidFill>
                  <a:srgbClr val="CC3300"/>
                </a:solidFill>
              </a:rPr>
              <a:t>WIR</a:t>
            </a:r>
            <a:r>
              <a:rPr lang="de-DE" sz="2400" dirty="0" smtClean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Erst im</a:t>
            </a:r>
            <a:r>
              <a:rPr lang="de-DE" sz="2400" dirty="0" smtClean="0">
                <a:solidFill>
                  <a:srgbClr val="333399"/>
                </a:solidFill>
              </a:rPr>
              <a:t> </a:t>
            </a:r>
            <a:r>
              <a:rPr lang="de-DE" sz="2400" dirty="0" smtClean="0">
                <a:solidFill>
                  <a:srgbClr val="000066"/>
                </a:solidFill>
              </a:rPr>
              <a:t>WIR</a:t>
            </a:r>
            <a:r>
              <a:rPr lang="de-DE" sz="2400" dirty="0" smtClean="0">
                <a:solidFill>
                  <a:srgbClr val="CC3300"/>
                </a:solidFill>
              </a:rPr>
              <a:t> &lt;</a:t>
            </a:r>
            <a:r>
              <a:rPr lang="de-DE" sz="2400" b="1" i="1" u="sng" dirty="0" smtClean="0">
                <a:solidFill>
                  <a:srgbClr val="CC3300"/>
                </a:solidFill>
              </a:rPr>
              <a:t>Soziales System</a:t>
            </a:r>
            <a:r>
              <a:rPr lang="de-DE" sz="2400" dirty="0" smtClean="0">
                <a:solidFill>
                  <a:srgbClr val="CC3300"/>
                </a:solidFill>
              </a:rPr>
              <a:t>&gt;</a:t>
            </a:r>
            <a:r>
              <a:rPr lang="de-DE" sz="2400" dirty="0" smtClean="0">
                <a:solidFill>
                  <a:srgbClr val="333399"/>
                </a:solidFill>
              </a:rPr>
              <a:t> </a:t>
            </a:r>
            <a:r>
              <a:rPr lang="de-DE" sz="2400" dirty="0" smtClean="0">
                <a:solidFill>
                  <a:srgbClr val="000066"/>
                </a:solidFill>
              </a:rPr>
              <a:t>entsteht das Menschsein</a:t>
            </a:r>
            <a:r>
              <a:rPr lang="de-DE" sz="2400" dirty="0" smtClean="0">
                <a:solidFill>
                  <a:srgbClr val="333399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Das </a:t>
            </a:r>
            <a:r>
              <a:rPr lang="de-DE" sz="2400" b="1" dirty="0" smtClean="0">
                <a:solidFill>
                  <a:srgbClr val="CC3300"/>
                </a:solidFill>
              </a:rPr>
              <a:t>WIR</a:t>
            </a:r>
            <a:r>
              <a:rPr lang="de-DE" sz="2400" dirty="0" smtClean="0">
                <a:solidFill>
                  <a:srgbClr val="000066"/>
                </a:solidFill>
              </a:rPr>
              <a:t> hebt </a:t>
            </a:r>
            <a:r>
              <a:rPr lang="de-DE" sz="2400" b="1" i="1" u="sng" dirty="0" smtClean="0">
                <a:solidFill>
                  <a:srgbClr val="000066"/>
                </a:solidFill>
              </a:rPr>
              <a:t>in sich </a:t>
            </a:r>
            <a:r>
              <a:rPr lang="de-DE" sz="2400" dirty="0" smtClean="0">
                <a:solidFill>
                  <a:srgbClr val="000066"/>
                </a:solidFill>
              </a:rPr>
              <a:t>die biologisch-individuelle </a:t>
            </a:r>
            <a:r>
              <a:rPr lang="de-DE" sz="2400" b="1" i="1" dirty="0" smtClean="0">
                <a:solidFill>
                  <a:srgbClr val="CC3300"/>
                </a:solidFill>
              </a:rPr>
              <a:t>und</a:t>
            </a:r>
            <a:r>
              <a:rPr lang="de-DE" sz="2400" dirty="0" smtClean="0">
                <a:solidFill>
                  <a:srgbClr val="CC3300"/>
                </a:solidFill>
              </a:rPr>
              <a:t> </a:t>
            </a:r>
            <a:r>
              <a:rPr lang="de-DE" sz="2400" dirty="0" smtClean="0">
                <a:solidFill>
                  <a:srgbClr val="000066"/>
                </a:solidFill>
              </a:rPr>
              <a:t>die sozial-kommunikative Identität des Menschen auf</a:t>
            </a:r>
            <a:r>
              <a:rPr lang="de-DE" sz="2400" dirty="0" smtClean="0">
                <a:solidFill>
                  <a:srgbClr val="33339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smtClean="0">
                <a:solidFill>
                  <a:srgbClr val="333399"/>
                </a:solidFill>
              </a:rPr>
              <a:t>    			</a:t>
            </a:r>
            <a:r>
              <a:rPr lang="de-DE" sz="2400" dirty="0" smtClean="0">
                <a:solidFill>
                  <a:srgbClr val="CC3300"/>
                </a:solidFill>
              </a:rPr>
              <a:t>=&gt; </a:t>
            </a:r>
            <a:r>
              <a:rPr lang="de-DE" sz="2400" b="1" i="1" dirty="0" smtClean="0">
                <a:solidFill>
                  <a:srgbClr val="CC3300"/>
                </a:solidFill>
              </a:rPr>
              <a:t>das systemische Prinzip</a:t>
            </a:r>
            <a:r>
              <a:rPr lang="de-DE" sz="2400" dirty="0" smtClean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3481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BB7548-DA7A-4BE4-B7FC-A2E11D1AE28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9914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800080"/>
                </a:solidFill>
              </a:rPr>
              <a:t>b.  Sozialtheoretische Grundlagen:</a:t>
            </a:r>
          </a:p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333399"/>
                </a:solidFill>
              </a:rPr>
              <a:t>Kommunikation / Soziale Systeme </a:t>
            </a:r>
          </a:p>
        </p:txBody>
      </p:sp>
      <p:pic>
        <p:nvPicPr>
          <p:cNvPr id="34822" name="Grafik 5" descr="1990 ISS 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924050"/>
            <a:ext cx="295275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6227763" y="5300663"/>
            <a:ext cx="1728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>
                <a:solidFill>
                  <a:srgbClr val="000066"/>
                </a:solidFill>
              </a:rPr>
              <a:t>Niklas Luhmann Hamburg 1990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3584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D564D3-43E1-4F3A-ABCE-4A3A1AFE5DC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1331913" y="404813"/>
            <a:ext cx="6408737" cy="588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</a:rPr>
              <a:t>Einheiten und Systeme II</a:t>
            </a:r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2843213" y="162877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Differenzierung</a:t>
            </a:r>
          </a:p>
        </p:txBody>
      </p:sp>
      <p:sp>
        <p:nvSpPr>
          <p:cNvPr id="35847" name="Oval 4"/>
          <p:cNvSpPr>
            <a:spLocks noChangeArrowheads="1"/>
          </p:cNvSpPr>
          <p:nvPr/>
        </p:nvSpPr>
        <p:spPr bwMode="auto">
          <a:xfrm>
            <a:off x="1042988" y="2349500"/>
            <a:ext cx="2303462" cy="2087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4933" name="Oval 5"/>
          <p:cNvSpPr>
            <a:spLocks noChangeArrowheads="1"/>
          </p:cNvSpPr>
          <p:nvPr/>
        </p:nvSpPr>
        <p:spPr bwMode="auto">
          <a:xfrm>
            <a:off x="5076825" y="2420938"/>
            <a:ext cx="2232025" cy="20161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6227763" y="2420938"/>
            <a:ext cx="0" cy="20161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64163" y="306863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E</a:t>
            </a:r>
            <a:r>
              <a:rPr lang="de-DE" sz="4000" baseline="-25000">
                <a:solidFill>
                  <a:srgbClr val="333399"/>
                </a:solidFill>
              </a:rPr>
              <a:t>1</a:t>
            </a:r>
            <a:endParaRPr lang="de-DE" sz="4000">
              <a:solidFill>
                <a:srgbClr val="333399"/>
              </a:solidFill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6372225" y="306863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E</a:t>
            </a:r>
            <a:r>
              <a:rPr lang="de-DE" sz="4000" baseline="-25000">
                <a:solidFill>
                  <a:srgbClr val="333399"/>
                </a:solidFill>
              </a:rPr>
              <a:t>2</a:t>
            </a:r>
            <a:endParaRPr lang="de-DE" sz="4000">
              <a:solidFill>
                <a:srgbClr val="333399"/>
              </a:solidFill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940425" y="1916113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292725" y="4005263"/>
            <a:ext cx="57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solidFill>
                  <a:srgbClr val="008000"/>
                </a:solidFill>
              </a:rPr>
              <a:t>G</a:t>
            </a:r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3851275" y="3284538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7019925" y="2060575"/>
            <a:ext cx="158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hlink"/>
                </a:solidFill>
              </a:rPr>
              <a:t>Relation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7308850" y="3213100"/>
            <a:ext cx="183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333399"/>
                </a:solidFill>
              </a:rPr>
              <a:t>Elemente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7019925" y="4076700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000"/>
                </a:solidFill>
              </a:rPr>
              <a:t>Grenze</a:t>
            </a:r>
          </a:p>
        </p:txBody>
      </p:sp>
      <p:sp>
        <p:nvSpPr>
          <p:cNvPr id="35858" name="Text Box 15"/>
          <p:cNvSpPr txBox="1">
            <a:spLocks noChangeArrowheads="1"/>
          </p:cNvSpPr>
          <p:nvPr/>
        </p:nvSpPr>
        <p:spPr bwMode="auto">
          <a:xfrm>
            <a:off x="250825" y="5013325"/>
            <a:ext cx="4103688" cy="528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 Einheit / Umwelt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4643438" y="5013325"/>
            <a:ext cx="4248150" cy="5286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 System / Umwelt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  <p:bldP spid="124934" grpId="0" animBg="1"/>
      <p:bldP spid="124935" grpId="0"/>
      <p:bldP spid="124936" grpId="0"/>
      <p:bldP spid="124937" grpId="0"/>
      <p:bldP spid="124938" grpId="0"/>
      <p:bldP spid="124939" grpId="0" animBg="1"/>
      <p:bldP spid="124940" grpId="0"/>
      <p:bldP spid="124941" grpId="0"/>
      <p:bldP spid="124942" grpId="0"/>
      <p:bldP spid="1249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368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201892-9D65-495A-8B77-584450BA06A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1331913" y="333375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C3300"/>
                </a:solidFill>
              </a:rPr>
              <a:t>Modelle sozialer Systeme I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92275" y="1989138"/>
            <a:ext cx="1366838" cy="935037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356100" y="206057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692275" y="414972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356100" y="414972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3132138" y="2492375"/>
            <a:ext cx="1152525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5003800" y="3068638"/>
            <a:ext cx="0" cy="9366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>
            <a:off x="3132138" y="4652963"/>
            <a:ext cx="1152525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2268538" y="3068638"/>
            <a:ext cx="0" cy="10080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011863" y="45815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7019925" y="4508500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Intervention</a:t>
            </a:r>
          </a:p>
        </p:txBody>
      </p:sp>
      <p:sp>
        <p:nvSpPr>
          <p:cNvPr id="36880" name="Text Box 13"/>
          <p:cNvSpPr txBox="1">
            <a:spLocks noChangeArrowheads="1"/>
          </p:cNvSpPr>
          <p:nvPr/>
        </p:nvSpPr>
        <p:spPr bwMode="auto">
          <a:xfrm>
            <a:off x="1547813" y="1196975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Modell „Mobilé“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1692275" y="5516563"/>
            <a:ext cx="597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        </a:t>
            </a:r>
            <a:r>
              <a:rPr lang="de-DE" sz="2800">
                <a:solidFill>
                  <a:srgbClr val="993300"/>
                </a:solidFill>
              </a:rPr>
              <a:t>Mechanisch-physikalische Analogie</a:t>
            </a:r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1692275" y="5589588"/>
            <a:ext cx="6477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nimBg="1"/>
      <p:bldP spid="161796" grpId="0" animBg="1"/>
      <p:bldP spid="161797" grpId="0" animBg="1"/>
      <p:bldP spid="161798" grpId="0" animBg="1"/>
      <p:bldP spid="161799" grpId="0" animBg="1"/>
      <p:bldP spid="161800" grpId="0" animBg="1"/>
      <p:bldP spid="161801" grpId="0" animBg="1"/>
      <p:bldP spid="161802" grpId="0" animBg="1"/>
      <p:bldP spid="161803" grpId="0" animBg="1"/>
      <p:bldP spid="161804" grpId="0"/>
      <p:bldP spid="161806" grpId="0"/>
      <p:bldP spid="1618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378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1B2586-1823-40C4-99FC-3DE0FAF177D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C3300"/>
                </a:solidFill>
              </a:rPr>
              <a:t>Modelle sozialer Systeme II</a:t>
            </a:r>
          </a:p>
        </p:txBody>
      </p:sp>
      <p:sp>
        <p:nvSpPr>
          <p:cNvPr id="176131" name="Oval 3"/>
          <p:cNvSpPr>
            <a:spLocks noChangeArrowheads="1"/>
          </p:cNvSpPr>
          <p:nvPr/>
        </p:nvSpPr>
        <p:spPr bwMode="auto">
          <a:xfrm>
            <a:off x="971550" y="17732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32" name="Oval 4"/>
          <p:cNvSpPr>
            <a:spLocks noChangeArrowheads="1"/>
          </p:cNvSpPr>
          <p:nvPr/>
        </p:nvSpPr>
        <p:spPr bwMode="auto">
          <a:xfrm>
            <a:off x="3348038" y="17732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33" name="Oval 5"/>
          <p:cNvSpPr>
            <a:spLocks noChangeArrowheads="1"/>
          </p:cNvSpPr>
          <p:nvPr/>
        </p:nvSpPr>
        <p:spPr bwMode="auto">
          <a:xfrm>
            <a:off x="971550" y="3789363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34" name="Oval 6"/>
          <p:cNvSpPr>
            <a:spLocks noChangeArrowheads="1"/>
          </p:cNvSpPr>
          <p:nvPr/>
        </p:nvSpPr>
        <p:spPr bwMode="auto">
          <a:xfrm>
            <a:off x="3419475" y="37163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95513" y="4005263"/>
            <a:ext cx="1008062" cy="287337"/>
            <a:chOff x="1383" y="2523"/>
            <a:chExt cx="635" cy="181"/>
          </a:xfrm>
        </p:grpSpPr>
        <p:sp>
          <p:nvSpPr>
            <p:cNvPr id="37916" name="Line 8"/>
            <p:cNvSpPr>
              <a:spLocks noChangeShapeType="1"/>
            </p:cNvSpPr>
            <p:nvPr/>
          </p:nvSpPr>
          <p:spPr bwMode="auto">
            <a:xfrm>
              <a:off x="1383" y="2523"/>
              <a:ext cx="635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17" name="Line 9"/>
            <p:cNvSpPr>
              <a:spLocks noChangeShapeType="1"/>
            </p:cNvSpPr>
            <p:nvPr/>
          </p:nvSpPr>
          <p:spPr bwMode="auto">
            <a:xfrm flipH="1">
              <a:off x="1383" y="2704"/>
              <a:ext cx="590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95513" y="2060575"/>
            <a:ext cx="1008062" cy="288925"/>
            <a:chOff x="1383" y="1298"/>
            <a:chExt cx="635" cy="182"/>
          </a:xfrm>
        </p:grpSpPr>
        <p:sp>
          <p:nvSpPr>
            <p:cNvPr id="37914" name="Line 11"/>
            <p:cNvSpPr>
              <a:spLocks noChangeShapeType="1"/>
            </p:cNvSpPr>
            <p:nvPr/>
          </p:nvSpPr>
          <p:spPr bwMode="auto">
            <a:xfrm>
              <a:off x="1383" y="1298"/>
              <a:ext cx="635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15" name="Line 12"/>
            <p:cNvSpPr>
              <a:spLocks noChangeShapeType="1"/>
            </p:cNvSpPr>
            <p:nvPr/>
          </p:nvSpPr>
          <p:spPr bwMode="auto">
            <a:xfrm flipH="1">
              <a:off x="1383" y="1480"/>
              <a:ext cx="590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1913" y="2781300"/>
            <a:ext cx="215900" cy="863600"/>
            <a:chOff x="839" y="1752"/>
            <a:chExt cx="136" cy="544"/>
          </a:xfrm>
        </p:grpSpPr>
        <p:sp>
          <p:nvSpPr>
            <p:cNvPr id="37912" name="Line 14"/>
            <p:cNvSpPr>
              <a:spLocks noChangeShapeType="1"/>
            </p:cNvSpPr>
            <p:nvPr/>
          </p:nvSpPr>
          <p:spPr bwMode="auto">
            <a:xfrm flipV="1">
              <a:off x="839" y="1752"/>
              <a:ext cx="0" cy="544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13" name="Line 15"/>
            <p:cNvSpPr>
              <a:spLocks noChangeShapeType="1"/>
            </p:cNvSpPr>
            <p:nvPr/>
          </p:nvSpPr>
          <p:spPr bwMode="auto">
            <a:xfrm>
              <a:off x="975" y="1797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779838" y="2781300"/>
            <a:ext cx="287337" cy="792163"/>
            <a:chOff x="2381" y="1752"/>
            <a:chExt cx="181" cy="499"/>
          </a:xfrm>
        </p:grpSpPr>
        <p:sp>
          <p:nvSpPr>
            <p:cNvPr id="37910" name="Line 17"/>
            <p:cNvSpPr>
              <a:spLocks noChangeShapeType="1"/>
            </p:cNvSpPr>
            <p:nvPr/>
          </p:nvSpPr>
          <p:spPr bwMode="auto">
            <a:xfrm flipV="1">
              <a:off x="2381" y="1752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11" name="Line 18"/>
            <p:cNvSpPr>
              <a:spLocks noChangeShapeType="1"/>
            </p:cNvSpPr>
            <p:nvPr/>
          </p:nvSpPr>
          <p:spPr bwMode="auto">
            <a:xfrm>
              <a:off x="2562" y="1752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35150" y="2565400"/>
            <a:ext cx="1584325" cy="1150938"/>
            <a:chOff x="1156" y="1616"/>
            <a:chExt cx="998" cy="725"/>
          </a:xfrm>
        </p:grpSpPr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V="1">
              <a:off x="1156" y="1616"/>
              <a:ext cx="953" cy="72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1247" y="1661"/>
              <a:ext cx="907" cy="68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6150" name="AutoShape 22"/>
          <p:cNvSpPr>
            <a:spLocks noChangeArrowheads="1"/>
          </p:cNvSpPr>
          <p:nvPr/>
        </p:nvSpPr>
        <p:spPr bwMode="auto">
          <a:xfrm>
            <a:off x="4716463" y="4149725"/>
            <a:ext cx="792162" cy="288925"/>
          </a:xfrm>
          <a:prstGeom prst="leftArrow">
            <a:avLst>
              <a:gd name="adj1" fmla="val 50000"/>
              <a:gd name="adj2" fmla="val 685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5580063" y="4005263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Intervention</a:t>
            </a:r>
          </a:p>
        </p:txBody>
      </p:sp>
      <p:sp>
        <p:nvSpPr>
          <p:cNvPr id="37905" name="Text Box 24"/>
          <p:cNvSpPr txBox="1">
            <a:spLocks noChangeArrowheads="1"/>
          </p:cNvSpPr>
          <p:nvPr/>
        </p:nvSpPr>
        <p:spPr bwMode="auto">
          <a:xfrm>
            <a:off x="1042988" y="981075"/>
            <a:ext cx="6697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Modell „Organismus“ (Vernetzung)</a:t>
            </a:r>
          </a:p>
        </p:txBody>
      </p:sp>
      <p:sp>
        <p:nvSpPr>
          <p:cNvPr id="176153" name="AutoShape 25"/>
          <p:cNvSpPr>
            <a:spLocks noChangeArrowheads="1"/>
          </p:cNvSpPr>
          <p:nvPr/>
        </p:nvSpPr>
        <p:spPr bwMode="auto">
          <a:xfrm>
            <a:off x="1042988" y="5300663"/>
            <a:ext cx="72072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1979613" y="5300663"/>
            <a:ext cx="374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Biologische Analogie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2" grpId="0" animBg="1"/>
      <p:bldP spid="176133" grpId="0" animBg="1"/>
      <p:bldP spid="176134" grpId="0" animBg="1"/>
      <p:bldP spid="176150" grpId="0" animBg="1"/>
      <p:bldP spid="176151" grpId="0"/>
      <p:bldP spid="176153" grpId="0" animBg="1"/>
      <p:bldP spid="176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3891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714F7F-A29E-4650-8328-ABFFEE50AEF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C3300"/>
                </a:solidFill>
              </a:rPr>
              <a:t>Modelle sozialer Systeme III</a:t>
            </a: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993300"/>
                </a:solidFill>
              </a:rPr>
              <a:t>Modell „Kommunikation“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68313" y="4076700"/>
            <a:ext cx="81359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 i="1">
                <a:solidFill>
                  <a:srgbClr val="008000"/>
                </a:solidFill>
              </a:rPr>
              <a:t>Hast Du Hausaufgaben?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</a:t>
            </a:r>
            <a:r>
              <a:rPr lang="de-DE" sz="2200" b="1" i="1">
                <a:solidFill>
                  <a:srgbClr val="008000"/>
                </a:solidFill>
              </a:rPr>
              <a:t>Nee, hab keine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</a:t>
            </a:r>
            <a:r>
              <a:rPr lang="de-DE" sz="2200" b="1" i="1">
                <a:solidFill>
                  <a:srgbClr val="008000"/>
                </a:solidFill>
              </a:rPr>
              <a:t>Und das stimmt, oder?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	</a:t>
            </a:r>
            <a:r>
              <a:rPr lang="de-DE" sz="2200" b="1" i="1">
                <a:solidFill>
                  <a:srgbClr val="008000"/>
                </a:solidFill>
              </a:rPr>
              <a:t>Klar doch, heute nicht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		</a:t>
            </a:r>
            <a:r>
              <a:rPr lang="de-DE" sz="2200" b="1" i="1">
                <a:solidFill>
                  <a:srgbClr val="008000"/>
                </a:solidFill>
              </a:rPr>
              <a:t>Ich rufe die Lehrerin morgen an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 b="1">
                <a:solidFill>
                  <a:srgbClr val="008000"/>
                </a:solidFill>
              </a:rPr>
              <a:t>						          .................&gt;&gt;&gt;</a:t>
            </a:r>
            <a:endParaRPr lang="de-DE" sz="2200">
              <a:solidFill>
                <a:srgbClr val="008000"/>
              </a:solidFill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81010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 dirty="0">
                <a:solidFill>
                  <a:srgbClr val="CC3300"/>
                </a:solidFill>
              </a:rPr>
              <a:t>Was gibt es heute zum Essen?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Muss Du immer das Gleiche fragen?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	Papi, es gibt </a:t>
            </a:r>
            <a:r>
              <a:rPr lang="de-DE" sz="2200" b="1" dirty="0" smtClean="0">
                <a:solidFill>
                  <a:srgbClr val="CC3300"/>
                </a:solidFill>
              </a:rPr>
              <a:t>Spaghetti, </a:t>
            </a:r>
            <a:r>
              <a:rPr lang="de-DE" sz="2200" b="1" dirty="0" err="1">
                <a:solidFill>
                  <a:srgbClr val="CC3300"/>
                </a:solidFill>
              </a:rPr>
              <a:t>hmm</a:t>
            </a:r>
            <a:r>
              <a:rPr lang="de-DE" sz="2200" b="1" dirty="0">
                <a:solidFill>
                  <a:srgbClr val="CC3300"/>
                </a:solidFill>
              </a:rPr>
              <a:t>!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		Ach, schon wieder...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			    Für Dich gibt es einen Steak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					        .................&gt;&gt;&gt;</a:t>
            </a:r>
          </a:p>
          <a:p>
            <a:r>
              <a:rPr lang="de-DE" sz="2200" b="1" dirty="0">
                <a:solidFill>
                  <a:schemeClr val="bg1"/>
                </a:solidFill>
              </a:rPr>
              <a:t>==========================================&gt;&gt;&gt; </a:t>
            </a:r>
            <a:r>
              <a:rPr lang="de-DE" sz="2200" b="1" i="1" dirty="0">
                <a:solidFill>
                  <a:schemeClr val="bg1"/>
                </a:solidFill>
              </a:rPr>
              <a:t>ZEIT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  <p:bldP spid="1925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3993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049203-A62A-4816-B3F1-1A080E69A35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692275" y="3213100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Kommunikation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09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09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193C8-DD06-4C6B-8817-2FEBAA6FCA3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103687"/>
          </a:xfrm>
          <a:solidFill>
            <a:srgbClr val="CCECFF"/>
          </a:solidFill>
          <a:ln>
            <a:solidFill>
              <a:srgbClr val="000066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de-DE" sz="3000" b="1" dirty="0" smtClean="0">
                <a:solidFill>
                  <a:srgbClr val="CC3300"/>
                </a:solidFill>
              </a:rPr>
              <a:t>Kommunikation -</a:t>
            </a:r>
            <a:endParaRPr lang="de-DE" sz="3000" dirty="0" smtClean="0">
              <a:solidFill>
                <a:srgbClr val="CC3300"/>
              </a:solidFill>
            </a:endParaRPr>
          </a:p>
          <a:p>
            <a:pPr>
              <a:buFontTx/>
              <a:buNone/>
            </a:pPr>
            <a:r>
              <a:rPr lang="de-DE" sz="3000" b="1" i="1" dirty="0" smtClean="0"/>
              <a:t>	</a:t>
            </a:r>
            <a:r>
              <a:rPr lang="de-DE" sz="2400" dirty="0" smtClean="0">
                <a:solidFill>
                  <a:srgbClr val="000066"/>
                </a:solidFill>
              </a:rPr>
              <a:t>ein dreistelliger Selektionsprozess, bei dem erst der Adressat die Kommunikation als solche qualifiziert:</a:t>
            </a:r>
            <a:endParaRPr lang="de-DE" sz="3000" dirty="0" smtClean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dirty="0" smtClean="0">
                <a:solidFill>
                  <a:srgbClr val="000066"/>
                </a:solidFill>
              </a:rPr>
              <a:t>	1) Wahl einer </a:t>
            </a:r>
            <a:r>
              <a:rPr lang="de-DE" sz="2400" b="1" dirty="0" smtClean="0">
                <a:solidFill>
                  <a:srgbClr val="CC3300"/>
                </a:solidFill>
              </a:rPr>
              <a:t>Information:</a:t>
            </a:r>
            <a:r>
              <a:rPr lang="de-DE" sz="2400" b="1" dirty="0" smtClean="0">
                <a:solidFill>
                  <a:srgbClr val="000066"/>
                </a:solidFill>
              </a:rPr>
              <a:t>  </a:t>
            </a:r>
            <a:r>
              <a:rPr lang="de-DE" sz="2400" b="1" dirty="0" smtClean="0">
                <a:solidFill>
                  <a:srgbClr val="663300"/>
                </a:solidFill>
              </a:rPr>
              <a:t>was?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dirty="0" smtClean="0">
                <a:solidFill>
                  <a:srgbClr val="000066"/>
                </a:solidFill>
              </a:rPr>
              <a:t>	2) Wahl eines </a:t>
            </a:r>
            <a:r>
              <a:rPr lang="de-DE" sz="2400" b="1" dirty="0" smtClean="0">
                <a:solidFill>
                  <a:srgbClr val="CC3300"/>
                </a:solidFill>
              </a:rPr>
              <a:t>Mitteilungsverhaltens:</a:t>
            </a:r>
            <a:r>
              <a:rPr lang="de-DE" sz="2400" b="1" dirty="0" smtClean="0">
                <a:solidFill>
                  <a:srgbClr val="000066"/>
                </a:solidFill>
              </a:rPr>
              <a:t>  </a:t>
            </a:r>
            <a:r>
              <a:rPr lang="de-DE" sz="2400" b="1" dirty="0" smtClean="0">
                <a:solidFill>
                  <a:srgbClr val="663300"/>
                </a:solidFill>
              </a:rPr>
              <a:t>wie?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dirty="0" smtClean="0">
                <a:solidFill>
                  <a:srgbClr val="000066"/>
                </a:solidFill>
              </a:rPr>
              <a:t>	3) </a:t>
            </a:r>
            <a:r>
              <a:rPr lang="de-DE" sz="2400" b="1" dirty="0" smtClean="0">
                <a:solidFill>
                  <a:srgbClr val="CC3300"/>
                </a:solidFill>
              </a:rPr>
              <a:t>Verstehen:</a:t>
            </a:r>
            <a:r>
              <a:rPr lang="de-DE" sz="2400" dirty="0" smtClean="0">
                <a:solidFill>
                  <a:srgbClr val="000066"/>
                </a:solidFill>
              </a:rPr>
              <a:t> Beobachten, d.h. Erzeugung der </a:t>
            </a:r>
            <a:r>
              <a:rPr lang="de-DE" sz="2400" b="1" dirty="0" smtClean="0">
                <a:solidFill>
                  <a:srgbClr val="663300"/>
                </a:solidFill>
              </a:rPr>
              <a:t>Differenz</a:t>
            </a:r>
            <a:r>
              <a:rPr lang="de-DE" sz="2400" dirty="0" smtClean="0">
                <a:solidFill>
                  <a:srgbClr val="000066"/>
                </a:solidFill>
              </a:rPr>
              <a:t> von </a:t>
            </a:r>
            <a:r>
              <a:rPr lang="de-DE" sz="2400" dirty="0" smtClean="0">
                <a:solidFill>
                  <a:srgbClr val="000066"/>
                </a:solidFill>
              </a:rPr>
              <a:t>Information/Mitteilung, also </a:t>
            </a:r>
            <a:r>
              <a:rPr lang="de-DE" sz="2400" dirty="0" smtClean="0">
                <a:solidFill>
                  <a:srgbClr val="000066"/>
                </a:solidFill>
              </a:rPr>
              <a:t>Auffassung </a:t>
            </a:r>
            <a:r>
              <a:rPr lang="de-DE" sz="2400" dirty="0" smtClean="0">
                <a:solidFill>
                  <a:srgbClr val="000066"/>
                </a:solidFill>
              </a:rPr>
              <a:t>des Beobachteten </a:t>
            </a:r>
            <a:r>
              <a:rPr lang="de-DE" sz="2400" dirty="0" smtClean="0">
                <a:solidFill>
                  <a:srgbClr val="000066"/>
                </a:solidFill>
              </a:rPr>
              <a:t>als </a:t>
            </a:r>
            <a:r>
              <a:rPr lang="de-DE" sz="2400" dirty="0" smtClean="0">
                <a:solidFill>
                  <a:srgbClr val="000066"/>
                </a:solidFill>
              </a:rPr>
              <a:t>Mitteilung (sonst hat man nur Verhalten beobachtet).</a:t>
            </a:r>
            <a:endParaRPr lang="de-DE" sz="2400" dirty="0" smtClean="0">
              <a:solidFill>
                <a:srgbClr val="000066"/>
              </a:solidFill>
            </a:endParaRP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629400" cy="1143000"/>
          </a:xfrm>
          <a:solidFill>
            <a:schemeClr val="tx1"/>
          </a:solidFill>
        </p:spPr>
        <p:txBody>
          <a:bodyPr/>
          <a:lstStyle/>
          <a:p>
            <a:r>
              <a:rPr lang="de-DE" sz="3600" smtClean="0">
                <a:solidFill>
                  <a:srgbClr val="CC3300"/>
                </a:solidFill>
              </a:rPr>
              <a:t>Kommunikation I</a:t>
            </a:r>
            <a:r>
              <a:rPr lang="de-DE" sz="3600" smtClean="0">
                <a:solidFill>
                  <a:srgbClr val="000066"/>
                </a:solidFill>
              </a:rPr>
              <a:t>  </a:t>
            </a:r>
            <a:br>
              <a:rPr lang="de-DE" sz="3600" smtClean="0">
                <a:solidFill>
                  <a:srgbClr val="000066"/>
                </a:solidFill>
              </a:rPr>
            </a:br>
            <a:r>
              <a:rPr lang="de-DE" sz="2000" smtClean="0">
                <a:solidFill>
                  <a:srgbClr val="000066"/>
                </a:solidFill>
              </a:rPr>
              <a:t>&lt;nach Niklas Luhmann&gt;</a:t>
            </a:r>
            <a:endParaRPr lang="de-DE" sz="20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1987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198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C1AFC9-8F6A-412F-A8DA-537797BAC98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8600"/>
            <a:ext cx="7339012" cy="1066800"/>
          </a:xfrm>
          <a:solidFill>
            <a:schemeClr val="tx1"/>
          </a:solidFill>
        </p:spPr>
        <p:txBody>
          <a:bodyPr/>
          <a:lstStyle/>
          <a:p>
            <a:r>
              <a:rPr lang="de-DE" sz="3600" smtClean="0">
                <a:solidFill>
                  <a:srgbClr val="FF3300"/>
                </a:solidFill>
              </a:rPr>
              <a:t> </a:t>
            </a:r>
            <a:r>
              <a:rPr lang="de-DE" sz="3600" smtClean="0">
                <a:solidFill>
                  <a:srgbClr val="CC3300"/>
                </a:solidFill>
              </a:rPr>
              <a:t>Kommunikation II</a:t>
            </a:r>
            <a:r>
              <a:rPr lang="de-DE" sz="3600" smtClean="0">
                <a:solidFill>
                  <a:srgbClr val="000066"/>
                </a:solidFill>
              </a:rPr>
              <a:t>  </a:t>
            </a:r>
            <a:br>
              <a:rPr lang="de-DE" sz="3600" smtClean="0">
                <a:solidFill>
                  <a:srgbClr val="000066"/>
                </a:solidFill>
              </a:rPr>
            </a:br>
            <a:r>
              <a:rPr lang="de-DE" sz="2000" smtClean="0">
                <a:solidFill>
                  <a:srgbClr val="000066"/>
                </a:solidFill>
              </a:rPr>
              <a:t>&lt;nach Niklas Luhmann&gt;</a:t>
            </a:r>
            <a:endParaRPr lang="de-DE" sz="2000" smtClean="0">
              <a:solidFill>
                <a:srgbClr val="3333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640763" cy="41734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  <a:tabLst>
                <a:tab pos="361950" algn="l"/>
              </a:tabLst>
            </a:pPr>
            <a:r>
              <a:rPr lang="de-DE" b="1" dirty="0">
                <a:solidFill>
                  <a:srgbClr val="663300"/>
                </a:solidFill>
              </a:rPr>
              <a:t>Die Folgen:</a:t>
            </a:r>
            <a:endParaRPr lang="de-DE" dirty="0">
              <a:solidFill>
                <a:srgbClr val="663300"/>
              </a:solidFill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dirty="0">
                <a:solidFill>
                  <a:srgbClr val="000066"/>
                </a:solidFill>
              </a:rPr>
              <a:t> Erst der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Adressat</a:t>
            </a:r>
            <a:r>
              <a:rPr lang="de-DE" dirty="0"/>
              <a:t> </a:t>
            </a:r>
            <a:r>
              <a:rPr lang="de-DE" dirty="0">
                <a:solidFill>
                  <a:srgbClr val="000066"/>
                </a:solidFill>
              </a:rPr>
              <a:t>qualifiziert eine Handlung als</a:t>
            </a:r>
            <a:r>
              <a:rPr lang="de-DE" dirty="0"/>
              <a:t> </a:t>
            </a:r>
            <a:r>
              <a:rPr lang="de-DE" b="1" dirty="0" err="1">
                <a:solidFill>
                  <a:srgbClr val="CC3300"/>
                </a:solidFill>
              </a:rPr>
              <a:t>Kommunika</a:t>
            </a:r>
            <a:r>
              <a:rPr lang="de-DE" b="1" dirty="0">
                <a:solidFill>
                  <a:srgbClr val="CC3300"/>
                </a:solidFill>
              </a:rPr>
              <a:t>-	</a:t>
            </a:r>
            <a:r>
              <a:rPr lang="de-DE" b="1" dirty="0" err="1">
                <a:solidFill>
                  <a:srgbClr val="CC3300"/>
                </a:solidFill>
              </a:rPr>
              <a:t>tion</a:t>
            </a:r>
            <a:r>
              <a:rPr lang="de-DE" dirty="0">
                <a:solidFill>
                  <a:srgbClr val="000066"/>
                </a:solidFill>
              </a:rPr>
              <a:t>,</a:t>
            </a:r>
            <a:r>
              <a:rPr lang="de-DE" dirty="0"/>
              <a:t> </a:t>
            </a:r>
            <a:r>
              <a:rPr lang="de-DE" dirty="0">
                <a:solidFill>
                  <a:srgbClr val="000066"/>
                </a:solidFill>
              </a:rPr>
              <a:t>wenn er der beobachteten Handlung den Sinn einer </a:t>
            </a:r>
            <a:r>
              <a:rPr lang="de-DE" dirty="0" smtClean="0">
                <a:solidFill>
                  <a:srgbClr val="000066"/>
                </a:solidFill>
              </a:rPr>
              <a:t>	Mitteilung </a:t>
            </a:r>
            <a:r>
              <a:rPr lang="de-DE" dirty="0">
                <a:solidFill>
                  <a:srgbClr val="000066"/>
                </a:solidFill>
              </a:rPr>
              <a:t>und nicht </a:t>
            </a:r>
            <a:r>
              <a:rPr lang="de-DE" dirty="0" smtClean="0">
                <a:solidFill>
                  <a:srgbClr val="000066"/>
                </a:solidFill>
              </a:rPr>
              <a:t>den einer </a:t>
            </a:r>
            <a:r>
              <a:rPr lang="de-DE" dirty="0">
                <a:solidFill>
                  <a:srgbClr val="000066"/>
                </a:solidFill>
              </a:rPr>
              <a:t>bloßen Information über ein </a:t>
            </a:r>
            <a:r>
              <a:rPr lang="de-DE" dirty="0" smtClean="0">
                <a:solidFill>
                  <a:srgbClr val="000066"/>
                </a:solidFill>
              </a:rPr>
              <a:t>	Verhalten gibt</a:t>
            </a:r>
            <a:r>
              <a:rPr lang="de-DE" dirty="0">
                <a:solidFill>
                  <a:srgbClr val="000066"/>
                </a:solidFill>
              </a:rPr>
              <a:t>.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dirty="0">
                <a:solidFill>
                  <a:srgbClr val="000066"/>
                </a:solidFill>
              </a:rPr>
              <a:t> Kommunikation ist als </a:t>
            </a:r>
            <a:r>
              <a:rPr lang="de-DE" dirty="0" smtClean="0">
                <a:solidFill>
                  <a:srgbClr val="000066"/>
                </a:solidFill>
              </a:rPr>
              <a:t>selbstreferentielles,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C3300"/>
                </a:solidFill>
              </a:rPr>
              <a:t>temporales</a:t>
            </a:r>
            <a:r>
              <a:rPr lang="de-DE" b="1" dirty="0"/>
              <a:t> </a:t>
            </a:r>
            <a:r>
              <a:rPr lang="de-DE" dirty="0" smtClean="0">
                <a:solidFill>
                  <a:srgbClr val="000066"/>
                </a:solidFill>
              </a:rPr>
              <a:t>(nicht 	räumliches</a:t>
            </a:r>
            <a:r>
              <a:rPr lang="de-DE" dirty="0">
                <a:solidFill>
                  <a:srgbClr val="000066"/>
                </a:solidFill>
              </a:rPr>
              <a:t>) Geschehen prinzipiell instabil und offen für 	Zufälle, </a:t>
            </a:r>
            <a:r>
              <a:rPr lang="de-DE" dirty="0" smtClean="0">
                <a:solidFill>
                  <a:srgbClr val="000066"/>
                </a:solidFill>
              </a:rPr>
              <a:t>	Unerwartetes</a:t>
            </a:r>
            <a:r>
              <a:rPr lang="de-DE" dirty="0">
                <a:solidFill>
                  <a:srgbClr val="000066"/>
                </a:solidFill>
              </a:rPr>
              <a:t>, </a:t>
            </a:r>
            <a:r>
              <a:rPr lang="de-DE" dirty="0" err="1">
                <a:solidFill>
                  <a:srgbClr val="000066"/>
                </a:solidFill>
              </a:rPr>
              <a:t>Mißverständnisse</a:t>
            </a:r>
            <a:r>
              <a:rPr lang="de-DE" dirty="0">
                <a:solidFill>
                  <a:srgbClr val="000066"/>
                </a:solidFill>
              </a:rPr>
              <a:t>, ist also ein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riskanter </a:t>
            </a:r>
            <a:r>
              <a:rPr lang="de-DE" b="1" dirty="0" smtClean="0">
                <a:solidFill>
                  <a:srgbClr val="CC3300"/>
                </a:solidFill>
              </a:rPr>
              <a:t>Ablauf</a:t>
            </a:r>
            <a:r>
              <a:rPr lang="de-DE" dirty="0">
                <a:solidFill>
                  <a:srgbClr val="CC3300"/>
                </a:solidFill>
              </a:rPr>
              <a:t>.</a:t>
            </a:r>
            <a:endParaRPr lang="de-DE" dirty="0">
              <a:solidFill>
                <a:srgbClr val="000066"/>
              </a:solidFill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dirty="0">
                <a:solidFill>
                  <a:srgbClr val="000066"/>
                </a:solidFill>
              </a:rPr>
              <a:t> Über die Zeit bilden sich Redundanzen und so auch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Erwartungs-	</a:t>
            </a:r>
            <a:r>
              <a:rPr lang="de-DE" b="1" dirty="0" err="1">
                <a:solidFill>
                  <a:srgbClr val="CC3300"/>
                </a:solidFill>
              </a:rPr>
              <a:t>strukturen</a:t>
            </a:r>
            <a:r>
              <a:rPr lang="de-DE" dirty="0">
                <a:solidFill>
                  <a:srgbClr val="000066"/>
                </a:solidFill>
              </a:rPr>
              <a:t>,</a:t>
            </a:r>
            <a:r>
              <a:rPr lang="de-DE" dirty="0"/>
              <a:t> </a:t>
            </a:r>
            <a:r>
              <a:rPr lang="de-DE" dirty="0">
                <a:solidFill>
                  <a:srgbClr val="000066"/>
                </a:solidFill>
              </a:rPr>
              <a:t>die das Risiko verringern, jedoch nicht ausschließen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18" charset="0"/>
                <a:cs typeface="Times New Roman" pitchFamily="18" charset="0"/>
              </a:rPr>
              <a:t>Herbst 2015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Dr. K. Ludewig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C6CF1-CDB5-475E-8B25-D856D1C659F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547813" y="188913"/>
            <a:ext cx="5943600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dirty="0">
                <a:solidFill>
                  <a:srgbClr val="CC3300"/>
                </a:solidFill>
              </a:rPr>
              <a:t>Systemische Therapie</a:t>
            </a:r>
            <a:r>
              <a:rPr lang="de-DE" sz="4400" dirty="0">
                <a:solidFill>
                  <a:srgbClr val="CC3300"/>
                </a:solidFill>
              </a:rPr>
              <a:t/>
            </a:r>
            <a:br>
              <a:rPr lang="de-DE" sz="4400" dirty="0">
                <a:solidFill>
                  <a:srgbClr val="CC3300"/>
                </a:solidFill>
              </a:rPr>
            </a:br>
            <a:r>
              <a:rPr lang="de-DE" sz="2000" dirty="0">
                <a:solidFill>
                  <a:srgbClr val="CC3300"/>
                </a:solidFill>
              </a:rPr>
              <a:t>Literaturhinweise des Referenten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762000" y="1295400"/>
            <a:ext cx="80772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3200">
                <a:solidFill>
                  <a:schemeClr val="tx2"/>
                </a:solidFill>
              </a:rPr>
              <a:t>                </a:t>
            </a:r>
            <a:endParaRPr lang="de-DE" sz="200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3850" y="1341438"/>
            <a:ext cx="16573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 cstate="print">
            <a:lum bright="-2000" contrast="20000"/>
          </a:blip>
          <a:srcRect/>
          <a:stretch>
            <a:fillRect/>
          </a:stretch>
        </p:blipFill>
        <p:spPr bwMode="auto">
          <a:xfrm>
            <a:off x="323850" y="3860800"/>
            <a:ext cx="1657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 descr="Buch Auer gruen"/>
          <p:cNvPicPr>
            <a:picLocks noChangeAspect="1" noChangeArrowheads="1"/>
          </p:cNvPicPr>
          <p:nvPr/>
        </p:nvPicPr>
        <p:blipFill>
          <a:blip r:embed="rId5" cstate="print">
            <a:lum bright="-10000" contrast="32000"/>
          </a:blip>
          <a:srcRect/>
          <a:stretch>
            <a:fillRect/>
          </a:stretch>
        </p:blipFill>
        <p:spPr bwMode="auto">
          <a:xfrm>
            <a:off x="3924300" y="3860800"/>
            <a:ext cx="1657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2123728" y="5373216"/>
            <a:ext cx="1441450" cy="70788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Klett-</a:t>
            </a:r>
            <a:r>
              <a:rPr lang="de-DE" sz="2000" dirty="0" err="1">
                <a:solidFill>
                  <a:srgbClr val="002060"/>
                </a:solidFill>
              </a:rPr>
              <a:t>Cotta</a:t>
            </a:r>
            <a:endParaRPr lang="de-DE" sz="2000" dirty="0">
              <a:solidFill>
                <a:srgbClr val="002060"/>
              </a:solidFill>
            </a:endParaRPr>
          </a:p>
          <a:p>
            <a:pPr algn="ctr"/>
            <a:r>
              <a:rPr lang="de-DE" sz="2000" dirty="0">
                <a:solidFill>
                  <a:srgbClr val="002060"/>
                </a:solidFill>
              </a:rPr>
              <a:t>2002 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5580063" y="4076700"/>
            <a:ext cx="1439862" cy="91307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Carl-Auer</a:t>
            </a:r>
          </a:p>
          <a:p>
            <a:r>
              <a:rPr lang="de-DE" sz="2000" dirty="0">
                <a:solidFill>
                  <a:srgbClr val="002060"/>
                </a:solidFill>
              </a:rPr>
              <a:t>2005, 2009</a:t>
            </a:r>
            <a:r>
              <a:rPr lang="de-DE" sz="2000" baseline="30000" dirty="0">
                <a:solidFill>
                  <a:srgbClr val="002060"/>
                </a:solidFill>
              </a:rPr>
              <a:t>2</a:t>
            </a:r>
          </a:p>
          <a:p>
            <a:endParaRPr lang="de-DE" sz="2000" baseline="30000" dirty="0">
              <a:solidFill>
                <a:schemeClr val="bg2"/>
              </a:solidFill>
            </a:endParaRPr>
          </a:p>
        </p:txBody>
      </p: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7236296" y="2780928"/>
            <a:ext cx="1223963" cy="76944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err="1">
                <a:solidFill>
                  <a:srgbClr val="002060"/>
                </a:solidFill>
              </a:rPr>
              <a:t>Hogrefe</a:t>
            </a:r>
            <a:endParaRPr lang="de-DE" sz="2000" dirty="0">
              <a:solidFill>
                <a:srgbClr val="002060"/>
              </a:solidFill>
            </a:endParaRPr>
          </a:p>
          <a:p>
            <a:pPr algn="ctr"/>
            <a:r>
              <a:rPr lang="de-DE" sz="2000" dirty="0">
                <a:solidFill>
                  <a:srgbClr val="002060"/>
                </a:solidFill>
              </a:rPr>
              <a:t>2000</a:t>
            </a:r>
            <a:r>
              <a:rPr lang="de-DE" dirty="0"/>
              <a:t> </a:t>
            </a:r>
          </a:p>
        </p:txBody>
      </p:sp>
      <p:pic>
        <p:nvPicPr>
          <p:cNvPr id="120843" name="Picture 11" descr="Familienbrett"/>
          <p:cNvPicPr>
            <a:picLocks noChangeAspect="1" noChangeArrowheads="1"/>
          </p:cNvPicPr>
          <p:nvPr/>
        </p:nvPicPr>
        <p:blipFill>
          <a:blip r:embed="rId6" cstate="print">
            <a:lum bright="-18000" contrast="32000"/>
          </a:blip>
          <a:srcRect/>
          <a:stretch>
            <a:fillRect/>
          </a:stretch>
        </p:blipFill>
        <p:spPr bwMode="auto">
          <a:xfrm>
            <a:off x="5508104" y="1268760"/>
            <a:ext cx="16573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9"/>
          <p:cNvSpPr txBox="1">
            <a:spLocks noChangeArrowheads="1"/>
          </p:cNvSpPr>
          <p:nvPr/>
        </p:nvSpPr>
        <p:spPr bwMode="auto">
          <a:xfrm>
            <a:off x="5867400" y="5445125"/>
            <a:ext cx="1441450" cy="70788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Carl-Auer</a:t>
            </a:r>
          </a:p>
          <a:p>
            <a:r>
              <a:rPr lang="de-DE" sz="2000" dirty="0">
                <a:solidFill>
                  <a:srgbClr val="002060"/>
                </a:solidFill>
              </a:rPr>
              <a:t>  2013 </a:t>
            </a:r>
            <a:endParaRPr lang="de-DE" sz="2000" baseline="30000" dirty="0">
              <a:solidFill>
                <a:srgbClr val="002060"/>
              </a:solidFill>
            </a:endParaRPr>
          </a:p>
        </p:txBody>
      </p:sp>
      <p:sp>
        <p:nvSpPr>
          <p:cNvPr id="6159" name="Pfeil nach rechts 18"/>
          <p:cNvSpPr>
            <a:spLocks noChangeArrowheads="1"/>
          </p:cNvSpPr>
          <p:nvPr/>
        </p:nvSpPr>
        <p:spPr bwMode="auto">
          <a:xfrm rot="10800000">
            <a:off x="6084888" y="4724400"/>
            <a:ext cx="503237" cy="217488"/>
          </a:xfrm>
          <a:prstGeom prst="rightArrow">
            <a:avLst>
              <a:gd name="adj1" fmla="val 50000"/>
              <a:gd name="adj2" fmla="val 4958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sz="24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6160" name="Pfeil nach rechts 19"/>
          <p:cNvSpPr>
            <a:spLocks noChangeArrowheads="1"/>
          </p:cNvSpPr>
          <p:nvPr/>
        </p:nvSpPr>
        <p:spPr bwMode="auto">
          <a:xfrm>
            <a:off x="6732588" y="5876925"/>
            <a:ext cx="503237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sz="240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6161" name="Grafik 20" descr="Auer2 7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3860800"/>
            <a:ext cx="15113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Grafik 18" descr="Auer 3_1.t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1331913"/>
            <a:ext cx="1511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3707904" y="1772816"/>
            <a:ext cx="15113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rgbClr val="002060"/>
                </a:solidFill>
              </a:rPr>
              <a:t>Original:</a:t>
            </a:r>
          </a:p>
          <a:p>
            <a:pPr algn="ctr">
              <a:defRPr/>
            </a:pPr>
            <a:r>
              <a:rPr lang="de-DE" sz="1400" dirty="0">
                <a:solidFill>
                  <a:srgbClr val="002060"/>
                </a:solidFill>
              </a:rPr>
              <a:t>Klett-</a:t>
            </a:r>
            <a:r>
              <a:rPr lang="de-DE" sz="1400" dirty="0" err="1">
                <a:solidFill>
                  <a:srgbClr val="002060"/>
                </a:solidFill>
              </a:rPr>
              <a:t>Cotta</a:t>
            </a:r>
            <a:r>
              <a:rPr lang="de-DE" sz="1400" dirty="0">
                <a:solidFill>
                  <a:srgbClr val="002060"/>
                </a:solidFill>
              </a:rPr>
              <a:t> 1992</a:t>
            </a:r>
          </a:p>
          <a:p>
            <a:pPr algn="ctr">
              <a:defRPr/>
            </a:pPr>
            <a:endParaRPr lang="de-DE" sz="1400" dirty="0"/>
          </a:p>
          <a:p>
            <a:pPr algn="ctr">
              <a:defRPr/>
            </a:pPr>
            <a:r>
              <a:rPr lang="de-DE" sz="1800" dirty="0" err="1">
                <a:solidFill>
                  <a:srgbClr val="FF0000"/>
                </a:solidFill>
              </a:rPr>
              <a:t>Aktualisierte</a:t>
            </a:r>
            <a:r>
              <a:rPr lang="de-DE" sz="1800" dirty="0" err="1">
                <a:solidFill>
                  <a:srgbClr val="002060"/>
                </a:solidFill>
              </a:rPr>
              <a:t>Neuauflage</a:t>
            </a:r>
            <a:endParaRPr lang="de-DE" sz="18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de-DE" sz="1800" dirty="0" smtClean="0">
                <a:solidFill>
                  <a:srgbClr val="002060"/>
                </a:solidFill>
              </a:rPr>
              <a:t>Car</a:t>
            </a:r>
            <a:r>
              <a:rPr lang="de-DE" sz="1600" dirty="0" smtClean="0">
                <a:solidFill>
                  <a:srgbClr val="002060"/>
                </a:solidFill>
              </a:rPr>
              <a:t>l-Auer 2015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10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10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723DEF-9AF8-4201-8815-EC608FDD606B}" type="slidenum">
              <a:rPr lang="en-US" smtClean="0"/>
              <a:pPr/>
              <a:t>30</a:t>
            </a:fld>
            <a:endParaRPr lang="en-US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00200" y="228600"/>
          <a:ext cx="5983288" cy="6324600"/>
        </p:xfrm>
        <a:graphic>
          <a:graphicData uri="http://schemas.openxmlformats.org/presentationml/2006/ole">
            <p:oleObj spid="_x0000_s4098" name="Document" r:id="rId5" imgW="5981760" imgH="6448320" progId="">
              <p:embed/>
            </p:oleObj>
          </a:graphicData>
        </a:graphic>
      </p:graphicFrame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4191000" y="1108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66FF"/>
                </a:solidFill>
              </a:rPr>
              <a:t>?</a:t>
            </a:r>
            <a:endParaRPr lang="de-DE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191000" y="3581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66FF"/>
                </a:solidFill>
              </a:rPr>
              <a:t>!</a:t>
            </a:r>
            <a:endParaRPr lang="de-DE"/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6858000" y="36576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66FF"/>
                </a:solidFill>
              </a:rPr>
              <a:t>...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30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30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415AD-194E-4951-9299-3E336598ACB9}" type="slidenum">
              <a:rPr lang="en-US" smtClean="0"/>
              <a:pPr/>
              <a:t>31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050" y="3068638"/>
            <a:ext cx="936625" cy="2305050"/>
            <a:chOff x="1292" y="1933"/>
            <a:chExt cx="590" cy="1452"/>
          </a:xfrm>
        </p:grpSpPr>
        <p:sp>
          <p:nvSpPr>
            <p:cNvPr id="43046" name="Oval 3"/>
            <p:cNvSpPr>
              <a:spLocks noChangeArrowheads="1"/>
            </p:cNvSpPr>
            <p:nvPr/>
          </p:nvSpPr>
          <p:spPr bwMode="auto">
            <a:xfrm>
              <a:off x="1429" y="1933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7" name="Line 4"/>
            <p:cNvSpPr>
              <a:spLocks noChangeShapeType="1"/>
            </p:cNvSpPr>
            <p:nvPr/>
          </p:nvSpPr>
          <p:spPr bwMode="auto">
            <a:xfrm>
              <a:off x="1610" y="2251"/>
              <a:ext cx="0" cy="58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8" name="Line 5"/>
            <p:cNvSpPr>
              <a:spLocks noChangeShapeType="1"/>
            </p:cNvSpPr>
            <p:nvPr/>
          </p:nvSpPr>
          <p:spPr bwMode="auto">
            <a:xfrm flipH="1">
              <a:off x="1292" y="2387"/>
              <a:ext cx="318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9" name="Line 6"/>
            <p:cNvSpPr>
              <a:spLocks noChangeShapeType="1"/>
            </p:cNvSpPr>
            <p:nvPr/>
          </p:nvSpPr>
          <p:spPr bwMode="auto">
            <a:xfrm>
              <a:off x="1610" y="2387"/>
              <a:ext cx="272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50" name="Line 7"/>
            <p:cNvSpPr>
              <a:spLocks noChangeShapeType="1"/>
            </p:cNvSpPr>
            <p:nvPr/>
          </p:nvSpPr>
          <p:spPr bwMode="auto">
            <a:xfrm flipH="1">
              <a:off x="1383" y="2840"/>
              <a:ext cx="227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51" name="Line 8"/>
            <p:cNvSpPr>
              <a:spLocks noChangeShapeType="1"/>
            </p:cNvSpPr>
            <p:nvPr/>
          </p:nvSpPr>
          <p:spPr bwMode="auto">
            <a:xfrm flipH="1" flipV="1">
              <a:off x="1292" y="3339"/>
              <a:ext cx="91" cy="46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52" name="Line 9"/>
            <p:cNvSpPr>
              <a:spLocks noChangeShapeType="1"/>
            </p:cNvSpPr>
            <p:nvPr/>
          </p:nvSpPr>
          <p:spPr bwMode="auto">
            <a:xfrm>
              <a:off x="1610" y="2840"/>
              <a:ext cx="181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53" name="Line 10"/>
            <p:cNvSpPr>
              <a:spLocks noChangeShapeType="1"/>
            </p:cNvSpPr>
            <p:nvPr/>
          </p:nvSpPr>
          <p:spPr bwMode="auto">
            <a:xfrm flipV="1">
              <a:off x="1791" y="3339"/>
              <a:ext cx="91" cy="4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3483" name="AutoShape 11"/>
          <p:cNvSpPr>
            <a:spLocks noChangeArrowheads="1"/>
          </p:cNvSpPr>
          <p:nvPr/>
        </p:nvSpPr>
        <p:spPr bwMode="auto">
          <a:xfrm>
            <a:off x="2627313" y="1700213"/>
            <a:ext cx="1873250" cy="1657350"/>
          </a:xfrm>
          <a:prstGeom prst="cloudCallout">
            <a:avLst>
              <a:gd name="adj1" fmla="val -49917"/>
              <a:gd name="adj2" fmla="val 43009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>
              <a:solidFill>
                <a:srgbClr val="993300"/>
              </a:solidFill>
            </a:endParaRPr>
          </a:p>
        </p:txBody>
      </p:sp>
      <p:sp>
        <p:nvSpPr>
          <p:cNvPr id="43015" name="Rectangle 1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48712" cy="720725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Kommunikation: Problem doppelter Kontingenz I</a:t>
            </a: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Soziale Begegnung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03800" y="2997200"/>
            <a:ext cx="1368425" cy="2160588"/>
            <a:chOff x="3152" y="1888"/>
            <a:chExt cx="862" cy="1361"/>
          </a:xfrm>
        </p:grpSpPr>
        <p:sp>
          <p:nvSpPr>
            <p:cNvPr id="43038" name="Oval 15"/>
            <p:cNvSpPr>
              <a:spLocks noChangeArrowheads="1"/>
            </p:cNvSpPr>
            <p:nvPr/>
          </p:nvSpPr>
          <p:spPr bwMode="auto">
            <a:xfrm>
              <a:off x="3379" y="1888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9" name="AutoShape 16"/>
            <p:cNvSpPr>
              <a:spLocks noChangeArrowheads="1"/>
            </p:cNvSpPr>
            <p:nvPr/>
          </p:nvSpPr>
          <p:spPr bwMode="auto">
            <a:xfrm>
              <a:off x="3288" y="2205"/>
              <a:ext cx="590" cy="81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0" name="Line 17"/>
            <p:cNvSpPr>
              <a:spLocks noChangeShapeType="1"/>
            </p:cNvSpPr>
            <p:nvPr/>
          </p:nvSpPr>
          <p:spPr bwMode="auto">
            <a:xfrm flipV="1">
              <a:off x="3696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1" name="Line 18"/>
            <p:cNvSpPr>
              <a:spLocks noChangeShapeType="1"/>
            </p:cNvSpPr>
            <p:nvPr/>
          </p:nvSpPr>
          <p:spPr bwMode="auto">
            <a:xfrm flipH="1" flipV="1">
              <a:off x="3152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2" name="Line 19"/>
            <p:cNvSpPr>
              <a:spLocks noChangeShapeType="1"/>
            </p:cNvSpPr>
            <p:nvPr/>
          </p:nvSpPr>
          <p:spPr bwMode="auto">
            <a:xfrm>
              <a:off x="3470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3" name="Line 20"/>
            <p:cNvSpPr>
              <a:spLocks noChangeShapeType="1"/>
            </p:cNvSpPr>
            <p:nvPr/>
          </p:nvSpPr>
          <p:spPr bwMode="auto">
            <a:xfrm>
              <a:off x="3379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4" name="Line 21"/>
            <p:cNvSpPr>
              <a:spLocks noChangeShapeType="1"/>
            </p:cNvSpPr>
            <p:nvPr/>
          </p:nvSpPr>
          <p:spPr bwMode="auto">
            <a:xfrm>
              <a:off x="3696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5" name="Line 22"/>
            <p:cNvSpPr>
              <a:spLocks noChangeShapeType="1"/>
            </p:cNvSpPr>
            <p:nvPr/>
          </p:nvSpPr>
          <p:spPr bwMode="auto">
            <a:xfrm>
              <a:off x="3696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3495" name="AutoShape 23"/>
          <p:cNvSpPr>
            <a:spLocks noChangeArrowheads="1"/>
          </p:cNvSpPr>
          <p:nvPr/>
        </p:nvSpPr>
        <p:spPr bwMode="auto">
          <a:xfrm>
            <a:off x="5867400" y="1700213"/>
            <a:ext cx="1512888" cy="1512887"/>
          </a:xfrm>
          <a:prstGeom prst="cloudCallout">
            <a:avLst>
              <a:gd name="adj1" fmla="val -53356"/>
              <a:gd name="adj2" fmla="val 51889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3708400" y="1989138"/>
            <a:ext cx="433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>
                <a:solidFill>
                  <a:srgbClr val="993300"/>
                </a:solidFill>
              </a:rPr>
              <a:t>?</a:t>
            </a:r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6659563" y="1844675"/>
            <a:ext cx="433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>
                <a:solidFill>
                  <a:srgbClr val="993300"/>
                </a:solidFill>
              </a:rPr>
              <a:t>?</a:t>
            </a:r>
          </a:p>
        </p:txBody>
      </p:sp>
      <p:sp>
        <p:nvSpPr>
          <p:cNvPr id="233498" name="Text Box 26"/>
          <p:cNvSpPr txBox="1">
            <a:spLocks noChangeArrowheads="1"/>
          </p:cNvSpPr>
          <p:nvPr/>
        </p:nvSpPr>
        <p:spPr bwMode="auto">
          <a:xfrm>
            <a:off x="250825" y="5229225"/>
            <a:ext cx="8569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 b="1">
                <a:solidFill>
                  <a:srgbClr val="CC3300"/>
                </a:solidFill>
              </a:rPr>
              <a:t>Denn:</a:t>
            </a:r>
            <a:r>
              <a:rPr lang="de-DE" sz="2600">
                <a:solidFill>
                  <a:srgbClr val="993300"/>
                </a:solidFill>
              </a:rPr>
              <a:t> </a:t>
            </a:r>
          </a:p>
          <a:p>
            <a:r>
              <a:rPr lang="de-DE" sz="2600">
                <a:solidFill>
                  <a:srgbClr val="993300"/>
                </a:solidFill>
              </a:rPr>
              <a:t>Beide sind </a:t>
            </a:r>
            <a:r>
              <a:rPr lang="de-DE" sz="2600" b="1">
                <a:solidFill>
                  <a:srgbClr val="993300"/>
                </a:solidFill>
              </a:rPr>
              <a:t>füreinander </a:t>
            </a:r>
            <a:r>
              <a:rPr lang="de-DE" sz="2600">
                <a:solidFill>
                  <a:srgbClr val="993300"/>
                </a:solidFill>
              </a:rPr>
              <a:t>undurchschaubar und unberechenbar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300788" y="1989138"/>
            <a:ext cx="360362" cy="1008062"/>
            <a:chOff x="4332" y="2387"/>
            <a:chExt cx="227" cy="635"/>
          </a:xfrm>
        </p:grpSpPr>
        <p:sp>
          <p:nvSpPr>
            <p:cNvPr id="43032" name="Line 28"/>
            <p:cNvSpPr>
              <a:spLocks noChangeShapeType="1"/>
            </p:cNvSpPr>
            <p:nvPr/>
          </p:nvSpPr>
          <p:spPr bwMode="auto">
            <a:xfrm>
              <a:off x="4468" y="2614"/>
              <a:ext cx="91" cy="9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3" name="Oval 29"/>
            <p:cNvSpPr>
              <a:spLocks noChangeArrowheads="1"/>
            </p:cNvSpPr>
            <p:nvPr/>
          </p:nvSpPr>
          <p:spPr bwMode="auto">
            <a:xfrm>
              <a:off x="4378" y="238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4" name="Line 30"/>
            <p:cNvSpPr>
              <a:spLocks noChangeShapeType="1"/>
            </p:cNvSpPr>
            <p:nvPr/>
          </p:nvSpPr>
          <p:spPr bwMode="auto">
            <a:xfrm flipH="1">
              <a:off x="4378" y="2795"/>
              <a:ext cx="9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5" name="Line 31"/>
            <p:cNvSpPr>
              <a:spLocks noChangeShapeType="1"/>
            </p:cNvSpPr>
            <p:nvPr/>
          </p:nvSpPr>
          <p:spPr bwMode="auto">
            <a:xfrm>
              <a:off x="4468" y="2795"/>
              <a:ext cx="91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6" name="Line 32"/>
            <p:cNvSpPr>
              <a:spLocks noChangeShapeType="1"/>
            </p:cNvSpPr>
            <p:nvPr/>
          </p:nvSpPr>
          <p:spPr bwMode="auto">
            <a:xfrm flipH="1">
              <a:off x="4332" y="2614"/>
              <a:ext cx="136" cy="9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7" name="Line 33"/>
            <p:cNvSpPr>
              <a:spLocks noChangeShapeType="1"/>
            </p:cNvSpPr>
            <p:nvPr/>
          </p:nvSpPr>
          <p:spPr bwMode="auto">
            <a:xfrm>
              <a:off x="4468" y="2523"/>
              <a:ext cx="0" cy="27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132138" y="2060575"/>
            <a:ext cx="647700" cy="863600"/>
            <a:chOff x="3152" y="1888"/>
            <a:chExt cx="862" cy="1361"/>
          </a:xfrm>
        </p:grpSpPr>
        <p:sp>
          <p:nvSpPr>
            <p:cNvPr id="43024" name="Oval 35"/>
            <p:cNvSpPr>
              <a:spLocks noChangeArrowheads="1"/>
            </p:cNvSpPr>
            <p:nvPr/>
          </p:nvSpPr>
          <p:spPr bwMode="auto">
            <a:xfrm>
              <a:off x="3379" y="1888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5" name="AutoShape 36"/>
            <p:cNvSpPr>
              <a:spLocks noChangeArrowheads="1"/>
            </p:cNvSpPr>
            <p:nvPr/>
          </p:nvSpPr>
          <p:spPr bwMode="auto">
            <a:xfrm>
              <a:off x="3288" y="2205"/>
              <a:ext cx="590" cy="81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6" name="Line 37"/>
            <p:cNvSpPr>
              <a:spLocks noChangeShapeType="1"/>
            </p:cNvSpPr>
            <p:nvPr/>
          </p:nvSpPr>
          <p:spPr bwMode="auto">
            <a:xfrm flipV="1">
              <a:off x="3696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27" name="Line 38"/>
            <p:cNvSpPr>
              <a:spLocks noChangeShapeType="1"/>
            </p:cNvSpPr>
            <p:nvPr/>
          </p:nvSpPr>
          <p:spPr bwMode="auto">
            <a:xfrm flipH="1" flipV="1">
              <a:off x="3152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28" name="Line 39"/>
            <p:cNvSpPr>
              <a:spLocks noChangeShapeType="1"/>
            </p:cNvSpPr>
            <p:nvPr/>
          </p:nvSpPr>
          <p:spPr bwMode="auto">
            <a:xfrm>
              <a:off x="3470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29" name="Line 40"/>
            <p:cNvSpPr>
              <a:spLocks noChangeShapeType="1"/>
            </p:cNvSpPr>
            <p:nvPr/>
          </p:nvSpPr>
          <p:spPr bwMode="auto">
            <a:xfrm>
              <a:off x="3379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0" name="Line 41"/>
            <p:cNvSpPr>
              <a:spLocks noChangeShapeType="1"/>
            </p:cNvSpPr>
            <p:nvPr/>
          </p:nvSpPr>
          <p:spPr bwMode="auto">
            <a:xfrm>
              <a:off x="3696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1" name="Line 42"/>
            <p:cNvSpPr>
              <a:spLocks noChangeShapeType="1"/>
            </p:cNvSpPr>
            <p:nvPr/>
          </p:nvSpPr>
          <p:spPr bwMode="auto">
            <a:xfrm>
              <a:off x="3696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3" grpId="0" animBg="1"/>
      <p:bldP spid="233495" grpId="0" animBg="1"/>
      <p:bldP spid="233496" grpId="0"/>
      <p:bldP spid="233497" grpId="0"/>
      <p:bldP spid="2334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40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44AE02-8CC7-473C-B070-D45C8E38E38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Kommunikation: Problem doppelter Kontingenz II</a:t>
            </a:r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417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Doppelte Kontingenz:</a:t>
            </a:r>
          </a:p>
        </p:txBody>
      </p:sp>
      <p:sp>
        <p:nvSpPr>
          <p:cNvPr id="44039" name="Oval 4"/>
          <p:cNvSpPr>
            <a:spLocks noChangeArrowheads="1"/>
          </p:cNvSpPr>
          <p:nvPr/>
        </p:nvSpPr>
        <p:spPr bwMode="auto">
          <a:xfrm>
            <a:off x="2484438" y="2205038"/>
            <a:ext cx="6477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40" name="Line 5"/>
          <p:cNvSpPr>
            <a:spLocks noChangeShapeType="1"/>
          </p:cNvSpPr>
          <p:nvPr/>
        </p:nvSpPr>
        <p:spPr bwMode="auto">
          <a:xfrm>
            <a:off x="2771775" y="2781300"/>
            <a:ext cx="0" cy="7191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1" name="Line 6"/>
          <p:cNvSpPr>
            <a:spLocks noChangeShapeType="1"/>
          </p:cNvSpPr>
          <p:nvPr/>
        </p:nvSpPr>
        <p:spPr bwMode="auto">
          <a:xfrm flipH="1">
            <a:off x="2266950" y="2997200"/>
            <a:ext cx="50482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2" name="Line 7"/>
          <p:cNvSpPr>
            <a:spLocks noChangeShapeType="1"/>
          </p:cNvSpPr>
          <p:nvPr/>
        </p:nvSpPr>
        <p:spPr bwMode="auto">
          <a:xfrm>
            <a:off x="2771775" y="29972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3" name="Line 8"/>
          <p:cNvSpPr>
            <a:spLocks noChangeShapeType="1"/>
          </p:cNvSpPr>
          <p:nvPr/>
        </p:nvSpPr>
        <p:spPr bwMode="auto">
          <a:xfrm flipH="1">
            <a:off x="2411413" y="3500438"/>
            <a:ext cx="360362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4" name="Line 9"/>
          <p:cNvSpPr>
            <a:spLocks noChangeShapeType="1"/>
          </p:cNvSpPr>
          <p:nvPr/>
        </p:nvSpPr>
        <p:spPr bwMode="auto">
          <a:xfrm flipH="1" flipV="1">
            <a:off x="2268538" y="4292600"/>
            <a:ext cx="144462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5" name="Line 10"/>
          <p:cNvSpPr>
            <a:spLocks noChangeShapeType="1"/>
          </p:cNvSpPr>
          <p:nvPr/>
        </p:nvSpPr>
        <p:spPr bwMode="auto">
          <a:xfrm>
            <a:off x="2771775" y="3500438"/>
            <a:ext cx="287338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6" name="Line 11"/>
          <p:cNvSpPr>
            <a:spLocks noChangeShapeType="1"/>
          </p:cNvSpPr>
          <p:nvPr/>
        </p:nvSpPr>
        <p:spPr bwMode="auto">
          <a:xfrm flipV="1">
            <a:off x="3059113" y="4292600"/>
            <a:ext cx="144462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684213" y="5013325"/>
            <a:ext cx="3384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8000"/>
                </a:solidFill>
              </a:rPr>
              <a:t>Ich kann dies oder das</a:t>
            </a:r>
          </a:p>
          <a:p>
            <a:r>
              <a:rPr lang="de-DE" sz="2800">
                <a:solidFill>
                  <a:srgbClr val="008000"/>
                </a:solidFill>
              </a:rPr>
              <a:t>so oder so mitteilen</a:t>
            </a:r>
          </a:p>
        </p:txBody>
      </p:sp>
      <p:sp>
        <p:nvSpPr>
          <p:cNvPr id="44048" name="AutoShape 13"/>
          <p:cNvSpPr>
            <a:spLocks noChangeArrowheads="1"/>
          </p:cNvSpPr>
          <p:nvPr/>
        </p:nvSpPr>
        <p:spPr bwMode="auto">
          <a:xfrm>
            <a:off x="6443663" y="2708275"/>
            <a:ext cx="936625" cy="1154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49" name="Line 14"/>
          <p:cNvSpPr>
            <a:spLocks noChangeShapeType="1"/>
          </p:cNvSpPr>
          <p:nvPr/>
        </p:nvSpPr>
        <p:spPr bwMode="auto">
          <a:xfrm flipH="1" flipV="1">
            <a:off x="6227763" y="2781300"/>
            <a:ext cx="504825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0" name="Line 15"/>
          <p:cNvSpPr>
            <a:spLocks noChangeShapeType="1"/>
          </p:cNvSpPr>
          <p:nvPr/>
        </p:nvSpPr>
        <p:spPr bwMode="auto">
          <a:xfrm>
            <a:off x="6732588" y="3862388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1" name="Line 16"/>
          <p:cNvSpPr>
            <a:spLocks noChangeShapeType="1"/>
          </p:cNvSpPr>
          <p:nvPr/>
        </p:nvSpPr>
        <p:spPr bwMode="auto">
          <a:xfrm>
            <a:off x="6588125" y="4222750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2" name="Line 17"/>
          <p:cNvSpPr>
            <a:spLocks noChangeShapeType="1"/>
          </p:cNvSpPr>
          <p:nvPr/>
        </p:nvSpPr>
        <p:spPr bwMode="auto">
          <a:xfrm>
            <a:off x="7091363" y="3862388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3" name="Line 18"/>
          <p:cNvSpPr>
            <a:spLocks noChangeShapeType="1"/>
          </p:cNvSpPr>
          <p:nvPr/>
        </p:nvSpPr>
        <p:spPr bwMode="auto">
          <a:xfrm>
            <a:off x="7091363" y="4222750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 flipV="1">
            <a:off x="7092950" y="27813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5" name="Oval 20"/>
          <p:cNvSpPr>
            <a:spLocks noChangeArrowheads="1"/>
          </p:cNvSpPr>
          <p:nvPr/>
        </p:nvSpPr>
        <p:spPr bwMode="auto">
          <a:xfrm>
            <a:off x="6588125" y="2205038"/>
            <a:ext cx="6477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7589" name="Text Box 21"/>
          <p:cNvSpPr txBox="1">
            <a:spLocks noChangeArrowheads="1"/>
          </p:cNvSpPr>
          <p:nvPr/>
        </p:nvSpPr>
        <p:spPr bwMode="auto">
          <a:xfrm>
            <a:off x="5724525" y="5013325"/>
            <a:ext cx="2881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CC3300"/>
                </a:solidFill>
              </a:rPr>
              <a:t>… sie/er kann dies </a:t>
            </a:r>
          </a:p>
          <a:p>
            <a:r>
              <a:rPr lang="de-DE" sz="2800">
                <a:solidFill>
                  <a:srgbClr val="CC3300"/>
                </a:solidFill>
              </a:rPr>
              <a:t>oder das verstehen</a:t>
            </a:r>
          </a:p>
        </p:txBody>
      </p:sp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4427538" y="544512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chemeClr val="hlink"/>
                </a:solidFill>
              </a:rPr>
              <a:t>UND</a:t>
            </a:r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3059113" y="4437063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Denn: für beide gilt: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0" grpId="0"/>
      <p:bldP spid="237589" grpId="0"/>
      <p:bldP spid="237590" grpId="0"/>
      <p:bldP spid="2375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505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D46CB-3612-4437-B5DA-E346BE9828A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Kommunikation: Problem doppelter Kontingenz III</a:t>
            </a:r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165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Lösung: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916238" y="2276475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Ich winke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00788" y="1557338"/>
            <a:ext cx="1296987" cy="2017712"/>
            <a:chOff x="3969" y="981"/>
            <a:chExt cx="817" cy="1271"/>
          </a:xfrm>
        </p:grpSpPr>
        <p:sp>
          <p:nvSpPr>
            <p:cNvPr id="45080" name="AutoShape 6"/>
            <p:cNvSpPr>
              <a:spLocks noChangeArrowheads="1"/>
            </p:cNvSpPr>
            <p:nvPr/>
          </p:nvSpPr>
          <p:spPr bwMode="auto">
            <a:xfrm>
              <a:off x="4105" y="1298"/>
              <a:ext cx="590" cy="7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81" name="Line 7"/>
            <p:cNvSpPr>
              <a:spLocks noChangeShapeType="1"/>
            </p:cNvSpPr>
            <p:nvPr/>
          </p:nvSpPr>
          <p:spPr bwMode="auto">
            <a:xfrm flipH="1" flipV="1">
              <a:off x="3969" y="1344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2" name="Line 8"/>
            <p:cNvSpPr>
              <a:spLocks noChangeShapeType="1"/>
            </p:cNvSpPr>
            <p:nvPr/>
          </p:nvSpPr>
          <p:spPr bwMode="auto">
            <a:xfrm>
              <a:off x="4287" y="2025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3" name="Line 9"/>
            <p:cNvSpPr>
              <a:spLocks noChangeShapeType="1"/>
            </p:cNvSpPr>
            <p:nvPr/>
          </p:nvSpPr>
          <p:spPr bwMode="auto">
            <a:xfrm>
              <a:off x="4196" y="2252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4" name="Line 10"/>
            <p:cNvSpPr>
              <a:spLocks noChangeShapeType="1"/>
            </p:cNvSpPr>
            <p:nvPr/>
          </p:nvSpPr>
          <p:spPr bwMode="auto">
            <a:xfrm>
              <a:off x="4513" y="2025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5" name="Line 11"/>
            <p:cNvSpPr>
              <a:spLocks noChangeShapeType="1"/>
            </p:cNvSpPr>
            <p:nvPr/>
          </p:nvSpPr>
          <p:spPr bwMode="auto">
            <a:xfrm>
              <a:off x="4513" y="2252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6" name="Line 12"/>
            <p:cNvSpPr>
              <a:spLocks noChangeShapeType="1"/>
            </p:cNvSpPr>
            <p:nvPr/>
          </p:nvSpPr>
          <p:spPr bwMode="auto">
            <a:xfrm flipV="1">
              <a:off x="4514" y="1344"/>
              <a:ext cx="272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7" name="Oval 13"/>
            <p:cNvSpPr>
              <a:spLocks noChangeArrowheads="1"/>
            </p:cNvSpPr>
            <p:nvPr/>
          </p:nvSpPr>
          <p:spPr bwMode="auto">
            <a:xfrm>
              <a:off x="4195" y="981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3726" name="AutoShape 14"/>
          <p:cNvSpPr>
            <a:spLocks noChangeArrowheads="1"/>
          </p:cNvSpPr>
          <p:nvPr/>
        </p:nvSpPr>
        <p:spPr bwMode="auto">
          <a:xfrm>
            <a:off x="6011863" y="1700213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284663" y="1268413"/>
            <a:ext cx="2303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008000"/>
                </a:solidFill>
              </a:rPr>
              <a:t>Sie beobachtet</a:t>
            </a: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827088" y="3933825"/>
            <a:ext cx="7848600" cy="5286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Also:     </a:t>
            </a:r>
            <a:r>
              <a:rPr lang="de-DE" sz="2800" b="1">
                <a:solidFill>
                  <a:srgbClr val="333399"/>
                </a:solidFill>
              </a:rPr>
              <a:t>Ich handle</a:t>
            </a:r>
            <a:r>
              <a:rPr lang="de-DE" sz="2800">
                <a:solidFill>
                  <a:srgbClr val="993300"/>
                </a:solidFill>
              </a:rPr>
              <a:t>            ---</a:t>
            </a:r>
            <a:r>
              <a:rPr lang="de-DE" sz="2800">
                <a:solidFill>
                  <a:srgbClr val="993300"/>
                </a:solidFill>
                <a:sym typeface="Wingdings" pitchFamily="2" charset="2"/>
              </a:rPr>
              <a:t></a:t>
            </a:r>
            <a:r>
              <a:rPr lang="de-DE" sz="2800">
                <a:solidFill>
                  <a:srgbClr val="993300"/>
                </a:solidFill>
              </a:rPr>
              <a:t>       </a:t>
            </a:r>
            <a:r>
              <a:rPr lang="de-DE" sz="2800" b="1">
                <a:solidFill>
                  <a:srgbClr val="008000"/>
                </a:solidFill>
              </a:rPr>
              <a:t>sie „versteht“</a:t>
            </a:r>
            <a:r>
              <a:rPr lang="de-DE"/>
              <a:t>        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66950" y="1557338"/>
            <a:ext cx="1081088" cy="2160587"/>
            <a:chOff x="1428" y="981"/>
            <a:chExt cx="681" cy="1361"/>
          </a:xfrm>
        </p:grpSpPr>
        <p:sp>
          <p:nvSpPr>
            <p:cNvPr id="45072" name="Oval 18"/>
            <p:cNvSpPr>
              <a:spLocks noChangeArrowheads="1"/>
            </p:cNvSpPr>
            <p:nvPr/>
          </p:nvSpPr>
          <p:spPr bwMode="auto">
            <a:xfrm>
              <a:off x="1565" y="981"/>
              <a:ext cx="408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3" name="Line 19"/>
            <p:cNvSpPr>
              <a:spLocks noChangeShapeType="1"/>
            </p:cNvSpPr>
            <p:nvPr/>
          </p:nvSpPr>
          <p:spPr bwMode="auto">
            <a:xfrm>
              <a:off x="1746" y="1344"/>
              <a:ext cx="0" cy="453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4" name="Line 20"/>
            <p:cNvSpPr>
              <a:spLocks noChangeShapeType="1"/>
            </p:cNvSpPr>
            <p:nvPr/>
          </p:nvSpPr>
          <p:spPr bwMode="auto">
            <a:xfrm flipH="1">
              <a:off x="1428" y="1480"/>
              <a:ext cx="318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5" name="Freeform 21"/>
            <p:cNvSpPr>
              <a:spLocks/>
            </p:cNvSpPr>
            <p:nvPr/>
          </p:nvSpPr>
          <p:spPr bwMode="auto">
            <a:xfrm>
              <a:off x="1746" y="1298"/>
              <a:ext cx="363" cy="182"/>
            </a:xfrm>
            <a:custGeom>
              <a:avLst/>
              <a:gdLst>
                <a:gd name="T0" fmla="*/ 0 w 348"/>
                <a:gd name="T1" fmla="*/ 751 h 160"/>
                <a:gd name="T2" fmla="*/ 578 w 348"/>
                <a:gd name="T3" fmla="*/ 0 h 160"/>
                <a:gd name="T4" fmla="*/ 0 60000 65536"/>
                <a:gd name="T5" fmla="*/ 0 60000 65536"/>
                <a:gd name="T6" fmla="*/ 0 w 348"/>
                <a:gd name="T7" fmla="*/ 0 h 160"/>
                <a:gd name="T8" fmla="*/ 348 w 3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60">
                  <a:moveTo>
                    <a:pt x="0" y="160"/>
                  </a:moveTo>
                  <a:lnTo>
                    <a:pt x="348" y="0"/>
                  </a:lnTo>
                </a:path>
              </a:pathLst>
            </a:custGeom>
            <a:noFill/>
            <a:ln w="28575" cmpd="sng">
              <a:solidFill>
                <a:srgbClr val="33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6" name="Line 22"/>
            <p:cNvSpPr>
              <a:spLocks noChangeShapeType="1"/>
            </p:cNvSpPr>
            <p:nvPr/>
          </p:nvSpPr>
          <p:spPr bwMode="auto">
            <a:xfrm flipH="1">
              <a:off x="1519" y="1797"/>
              <a:ext cx="227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7" name="Line 23"/>
            <p:cNvSpPr>
              <a:spLocks noChangeShapeType="1"/>
            </p:cNvSpPr>
            <p:nvPr/>
          </p:nvSpPr>
          <p:spPr bwMode="auto">
            <a:xfrm flipH="1" flipV="1">
              <a:off x="1429" y="2296"/>
              <a:ext cx="91" cy="46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8" name="Line 24"/>
            <p:cNvSpPr>
              <a:spLocks noChangeShapeType="1"/>
            </p:cNvSpPr>
            <p:nvPr/>
          </p:nvSpPr>
          <p:spPr bwMode="auto">
            <a:xfrm>
              <a:off x="1746" y="1797"/>
              <a:ext cx="181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9" name="Line 25"/>
            <p:cNvSpPr>
              <a:spLocks noChangeShapeType="1"/>
            </p:cNvSpPr>
            <p:nvPr/>
          </p:nvSpPr>
          <p:spPr bwMode="auto">
            <a:xfrm flipV="1">
              <a:off x="1927" y="2296"/>
              <a:ext cx="91" cy="4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3738" name="Line 26"/>
          <p:cNvSpPr>
            <a:spLocks noChangeShapeType="1"/>
          </p:cNvSpPr>
          <p:nvPr/>
        </p:nvSpPr>
        <p:spPr bwMode="auto">
          <a:xfrm flipV="1">
            <a:off x="3348038" y="1844675"/>
            <a:ext cx="71437" cy="215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3739" name="Text Box 27"/>
          <p:cNvSpPr txBox="1">
            <a:spLocks noChangeArrowheads="1"/>
          </p:cNvSpPr>
          <p:nvPr/>
        </p:nvSpPr>
        <p:spPr bwMode="auto">
          <a:xfrm>
            <a:off x="179388" y="4581525"/>
            <a:ext cx="475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333399"/>
                </a:solidFill>
              </a:rPr>
              <a:t>D.h.: Ich </a:t>
            </a:r>
            <a:r>
              <a:rPr lang="de-DE" sz="2800" b="1" i="1">
                <a:solidFill>
                  <a:srgbClr val="C00000"/>
                </a:solidFill>
              </a:rPr>
              <a:t>gehe ein Risiko ein</a:t>
            </a:r>
            <a:r>
              <a:rPr lang="de-DE" sz="2800">
                <a:solidFill>
                  <a:srgbClr val="333399"/>
                </a:solidFill>
              </a:rPr>
              <a:t>,</a:t>
            </a:r>
          </a:p>
          <a:p>
            <a:r>
              <a:rPr lang="de-DE" sz="2800">
                <a:solidFill>
                  <a:srgbClr val="333399"/>
                </a:solidFill>
              </a:rPr>
              <a:t>         vertraue aber darauf,</a:t>
            </a:r>
          </a:p>
          <a:p>
            <a:r>
              <a:rPr lang="de-DE" sz="2800">
                <a:solidFill>
                  <a:srgbClr val="333399"/>
                </a:solidFill>
              </a:rPr>
              <a:t>         dass es ihr auch so geht…</a:t>
            </a:r>
          </a:p>
        </p:txBody>
      </p:sp>
      <p:sp>
        <p:nvSpPr>
          <p:cNvPr id="243740" name="Text Box 28"/>
          <p:cNvSpPr txBox="1">
            <a:spLocks noChangeArrowheads="1"/>
          </p:cNvSpPr>
          <p:nvPr/>
        </p:nvSpPr>
        <p:spPr bwMode="auto">
          <a:xfrm>
            <a:off x="4932363" y="4581525"/>
            <a:ext cx="42116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8000"/>
                </a:solidFill>
              </a:rPr>
              <a:t>… </a:t>
            </a:r>
            <a:r>
              <a:rPr lang="de-DE" sz="2800" b="1" i="1">
                <a:solidFill>
                  <a:srgbClr val="C00000"/>
                </a:solidFill>
              </a:rPr>
              <a:t>sie differenziert</a:t>
            </a:r>
          </a:p>
          <a:p>
            <a:r>
              <a:rPr lang="de-DE" sz="2800">
                <a:solidFill>
                  <a:srgbClr val="008000"/>
                </a:solidFill>
              </a:rPr>
              <a:t>zwischen Information und Mitteilung… und reagiert…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437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26" grpId="0" animBg="1"/>
      <p:bldP spid="243726" grpId="1" animBg="1"/>
      <p:bldP spid="243727" grpId="0"/>
      <p:bldP spid="243728" grpId="0" animBg="1"/>
      <p:bldP spid="243738" grpId="0" animBg="1"/>
      <p:bldP spid="243738" grpId="1" animBg="1"/>
      <p:bldP spid="243739" grpId="0"/>
      <p:bldP spid="2437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60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9983C7-A19A-476B-B317-D929A9A35FC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Kommunikation: Problem doppelter Kontingenz IV</a:t>
            </a:r>
          </a:p>
        </p:txBody>
      </p:sp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827088" y="1484313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Ergebnis:</a:t>
            </a: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116013" y="2276475"/>
            <a:ext cx="7272337" cy="3305175"/>
          </a:xfrm>
          <a:prstGeom prst="rect">
            <a:avLst/>
          </a:prstGeom>
          <a:solidFill>
            <a:srgbClr val="CCECFF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i="1">
                <a:solidFill>
                  <a:srgbClr val="CC3300"/>
                </a:solidFill>
              </a:rPr>
              <a:t>Anschlussbildung.</a:t>
            </a:r>
            <a:r>
              <a:rPr lang="de-DE" sz="2800">
                <a:solidFill>
                  <a:srgbClr val="333399"/>
                </a:solidFill>
              </a:rPr>
              <a:t> Kommunikationen schließen aneinander zu einem Kommunikationsablauf an, der nach und nach redundanter (strukturierter) wird und dabei Erwartungen bildet.</a:t>
            </a:r>
          </a:p>
          <a:p>
            <a:pPr>
              <a:spcBef>
                <a:spcPct val="50000"/>
              </a:spcBef>
            </a:pPr>
            <a:r>
              <a:rPr lang="de-DE" sz="2800" b="1" i="1">
                <a:solidFill>
                  <a:srgbClr val="CC3300"/>
                </a:solidFill>
              </a:rPr>
              <a:t>Erwartungsbildung.</a:t>
            </a:r>
            <a:r>
              <a:rPr lang="de-DE" sz="2800">
                <a:solidFill>
                  <a:srgbClr val="333399"/>
                </a:solidFill>
              </a:rPr>
              <a:t> Strukturen (Redundanzen, Normen, Rituale) ermöglichen dauerhafte Kom-munikation.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710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394836-B5F9-4B69-B3C7-1763E68126C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2627313" y="2924175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Soziale Systeme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361FB-EEF4-4290-9193-947F92B6B3D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259632" y="332656"/>
            <a:ext cx="6840760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C00000"/>
                </a:solidFill>
              </a:rPr>
              <a:t>Systeme: </a:t>
            </a:r>
            <a:r>
              <a:rPr lang="de-DE" sz="2800" dirty="0" smtClean="0">
                <a:solidFill>
                  <a:srgbClr val="C00000"/>
                </a:solidFill>
              </a:rPr>
              <a:t>FAQ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31640" y="1268760"/>
            <a:ext cx="6840760" cy="489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6600"/>
                </a:solidFill>
              </a:rPr>
              <a:t>Gibt es Systeme?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Antwort</a:t>
            </a:r>
            <a:r>
              <a:rPr lang="de-DE" dirty="0" smtClean="0">
                <a:solidFill>
                  <a:srgbClr val="002060"/>
                </a:solidFill>
              </a:rPr>
              <a:t>: Als Ordnungszusammenhänge gibt es sie nur im kognitiven Bereich derjenigen, die diese Bezeichnung nutzen.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In der Natur gibt es keine Systeme.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6600"/>
                </a:solidFill>
              </a:rPr>
              <a:t>Ist die Familie ein System?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Antwort: </a:t>
            </a:r>
            <a:r>
              <a:rPr lang="de-DE" dirty="0" smtClean="0">
                <a:solidFill>
                  <a:srgbClr val="002060"/>
                </a:solidFill>
              </a:rPr>
              <a:t>Es kommt darauf an, wie man sie definiert, etwa als Institution oder Makrosystem.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6600"/>
                </a:solidFill>
              </a:rPr>
              <a:t>Was leistet eine systemische Therapie?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Antwort</a:t>
            </a:r>
            <a:r>
              <a:rPr lang="de-DE" dirty="0" smtClean="0">
                <a:solidFill>
                  <a:srgbClr val="002060"/>
                </a:solidFill>
              </a:rPr>
              <a:t>: Sie nutzt das Konzept System, um Therapie zu konzeptualisieren und Methoden zu entwickeln.</a:t>
            </a:r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4813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4195D8-E597-4EF4-AD4A-278922A0420F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48133" name="Textfeld 4"/>
          <p:cNvSpPr txBox="1">
            <a:spLocks noChangeArrowheads="1"/>
          </p:cNvSpPr>
          <p:nvPr/>
        </p:nvSpPr>
        <p:spPr bwMode="auto">
          <a:xfrm>
            <a:off x="827088" y="404813"/>
            <a:ext cx="7561262" cy="58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Was heisst System?</a:t>
            </a:r>
          </a:p>
        </p:txBody>
      </p:sp>
      <p:sp>
        <p:nvSpPr>
          <p:cNvPr id="63494" name="Textfeld 5"/>
          <p:cNvSpPr txBox="1">
            <a:spLocks noChangeArrowheads="1"/>
          </p:cNvSpPr>
          <p:nvPr/>
        </p:nvSpPr>
        <p:spPr bwMode="auto">
          <a:xfrm>
            <a:off x="755650" y="1125538"/>
            <a:ext cx="7920038" cy="495458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66"/>
                </a:solidFill>
              </a:rPr>
              <a:t>Ältere Definitionen wie die von Hall und </a:t>
            </a:r>
            <a:r>
              <a:rPr lang="de-DE" dirty="0" err="1">
                <a:solidFill>
                  <a:srgbClr val="000066"/>
                </a:solidFill>
              </a:rPr>
              <a:t>Fagan</a:t>
            </a:r>
            <a:r>
              <a:rPr lang="de-DE" dirty="0">
                <a:solidFill>
                  <a:srgbClr val="000066"/>
                </a:solidFill>
              </a:rPr>
              <a:t> (um 1954) fassten Systeme so auf, dass sie Elemente sammeln und miteinander </a:t>
            </a:r>
            <a:r>
              <a:rPr lang="de-DE" dirty="0" err="1" smtClean="0">
                <a:solidFill>
                  <a:srgbClr val="000066"/>
                </a:solidFill>
              </a:rPr>
              <a:t>relationieren</a:t>
            </a:r>
            <a:r>
              <a:rPr lang="de-DE" dirty="0" smtClean="0">
                <a:solidFill>
                  <a:srgbClr val="000066"/>
                </a:solidFill>
              </a:rPr>
              <a:t> (verbinden).</a:t>
            </a:r>
            <a:endParaRPr lang="de-DE" dirty="0">
              <a:solidFill>
                <a:srgbClr val="000066"/>
              </a:solidFill>
            </a:endParaRPr>
          </a:p>
          <a:p>
            <a:pPr>
              <a:defRPr/>
            </a:pPr>
            <a:endParaRPr lang="de-DE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de-DE" dirty="0">
                <a:solidFill>
                  <a:srgbClr val="000066"/>
                </a:solidFill>
              </a:rPr>
              <a:t>Neuere Definitionen gehen davon aus, dass die Elemente, ihre Relationen untereinander und die Systemgrenze mit dem Auftreten des System gemeinsam entstehen.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sz="2800" dirty="0">
                <a:solidFill>
                  <a:srgbClr val="336600"/>
                </a:solidFill>
              </a:rPr>
              <a:t>Beispiel: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dirty="0">
                <a:solidFill>
                  <a:srgbClr val="000066"/>
                </a:solidFill>
              </a:rPr>
              <a:t> Steine aus einem Steinhaufen ≠ Steine in einer Mauer</a:t>
            </a:r>
          </a:p>
          <a:p>
            <a:pPr>
              <a:defRPr/>
            </a:pPr>
            <a:r>
              <a:rPr lang="de-DE" dirty="0">
                <a:solidFill>
                  <a:srgbClr val="000066"/>
                </a:solidFill>
              </a:rPr>
              <a:t>  (durch Zunahme und Einschränkung von Eigenschaften).</a:t>
            </a:r>
          </a:p>
          <a:p>
            <a:pPr>
              <a:defRPr/>
            </a:pPr>
            <a:endParaRPr lang="de-DE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dirty="0">
                <a:solidFill>
                  <a:srgbClr val="000066"/>
                </a:solidFill>
              </a:rPr>
              <a:t> Atome Na und Cl ≠ Bestandteile von </a:t>
            </a:r>
            <a:r>
              <a:rPr lang="de-DE" dirty="0" err="1">
                <a:solidFill>
                  <a:srgbClr val="000066"/>
                </a:solidFill>
              </a:rPr>
              <a:t>NaCl</a:t>
            </a:r>
            <a:endParaRPr lang="de-DE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512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12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B0F49B-D549-47AD-8E74-419EA0AB87FD}" type="slidenum">
              <a:rPr lang="en-US" smtClean="0"/>
              <a:pPr/>
              <a:t>38</a:t>
            </a:fld>
            <a:endParaRPr lang="en-US" smtClean="0"/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468313" y="1700213"/>
          <a:ext cx="8207375" cy="4392612"/>
        </p:xfrm>
        <a:graphic>
          <a:graphicData uri="http://schemas.openxmlformats.org/presentationml/2006/ole">
            <p:oleObj spid="_x0000_s5122" name="Document" r:id="rId4" imgW="5505120" imgH="3009600" progId="">
              <p:embed/>
            </p:oleObj>
          </a:graphicData>
        </a:graphic>
      </p:graphicFrame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1403350" y="333375"/>
            <a:ext cx="6408738" cy="992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FF3300"/>
                </a:solidFill>
                <a:latin typeface="Arial" pitchFamily="34" charset="0"/>
              </a:rPr>
              <a:t>Systeme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&lt;nach N. Luhmann 1984 &gt;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491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5D441-B29D-430B-954B-52470BD50AE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3352800"/>
            <a:ext cx="7772400" cy="2590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3200" b="1" i="1">
                <a:solidFill>
                  <a:srgbClr val="CC3300"/>
                </a:solidFill>
              </a:rPr>
              <a:t>Für soziale Systeme gilt:</a:t>
            </a:r>
            <a:endParaRPr lang="de-DE" sz="3200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3200">
                <a:solidFill>
                  <a:srgbClr val="000066"/>
                </a:solidFill>
              </a:rPr>
              <a:t>Elemente	=   Kommunikationen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3200">
                <a:solidFill>
                  <a:srgbClr val="000066"/>
                </a:solidFill>
              </a:rPr>
              <a:t>Relationen	=   Anschlussbildungen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3200">
                <a:solidFill>
                  <a:srgbClr val="000066"/>
                </a:solidFill>
              </a:rPr>
              <a:t>Grenze		=   Sinngrenze</a:t>
            </a:r>
          </a:p>
          <a:p>
            <a:pPr marL="342900" indent="-342900">
              <a:spcBef>
                <a:spcPct val="50000"/>
              </a:spcBef>
            </a:pPr>
            <a:endParaRPr lang="de-DE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>
              <a:latin typeface="Arial Standard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>
              <a:latin typeface="Arial Standard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de-DE">
              <a:latin typeface="Arial Standard"/>
            </a:endParaRPr>
          </a:p>
        </p:txBody>
      </p:sp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1295400" y="304800"/>
            <a:ext cx="65532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FF3300"/>
                </a:solidFill>
              </a:rPr>
              <a:t> </a:t>
            </a:r>
            <a:r>
              <a:rPr lang="de-DE" sz="3200">
                <a:solidFill>
                  <a:srgbClr val="CC3300"/>
                </a:solidFill>
              </a:rPr>
              <a:t>Das soziale System</a:t>
            </a:r>
            <a:r>
              <a:rPr lang="de-DE" sz="3200">
                <a:solidFill>
                  <a:srgbClr val="000099"/>
                </a:solidFill>
              </a:rPr>
              <a:t>  </a:t>
            </a:r>
            <a:br>
              <a:rPr lang="de-DE" sz="3200">
                <a:solidFill>
                  <a:srgbClr val="000099"/>
                </a:solidFill>
              </a:rPr>
            </a:br>
            <a:r>
              <a:rPr lang="de-DE" sz="2000">
                <a:solidFill>
                  <a:srgbClr val="000099"/>
                </a:solidFill>
              </a:rPr>
              <a:t>&lt;n. Niklas Luhmann&gt;</a:t>
            </a:r>
            <a:endParaRPr lang="de-DE" sz="2000">
              <a:solidFill>
                <a:schemeClr val="tx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4213" y="1981200"/>
            <a:ext cx="7848600" cy="1079500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3200" b="1">
                <a:solidFill>
                  <a:srgbClr val="CC3300"/>
                </a:solidFill>
              </a:rPr>
              <a:t>Systeme</a:t>
            </a:r>
            <a:r>
              <a:rPr lang="de-DE" sz="3200"/>
              <a:t> </a:t>
            </a:r>
            <a:r>
              <a:rPr lang="de-DE" sz="3200">
                <a:solidFill>
                  <a:srgbClr val="000066"/>
                </a:solidFill>
              </a:rPr>
              <a:t>sind beschreibbar durch Angabe ihrer Elemente, Relationen und Grenze</a:t>
            </a:r>
            <a:endParaRPr lang="de-D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204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892D28-98EE-4D32-975A-D2C2AC68C5E1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23557" name="Textfeld 4"/>
          <p:cNvSpPr txBox="1">
            <a:spLocks noChangeArrowheads="1"/>
          </p:cNvSpPr>
          <p:nvPr/>
        </p:nvSpPr>
        <p:spPr bwMode="auto">
          <a:xfrm>
            <a:off x="827088" y="1428750"/>
            <a:ext cx="8066087" cy="4524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Darüber hinaus liegt eine große Zahl veröffentlichter und unveröffentlichter Aufsätze sowie einige Powerpoint-Präsentationen unter „Texten“ in:</a:t>
            </a:r>
          </a:p>
          <a:p>
            <a:pPr algn="ctr">
              <a:defRPr/>
            </a:pPr>
            <a:r>
              <a:rPr lang="de-DE" b="1" dirty="0">
                <a:solidFill>
                  <a:srgbClr val="C00000"/>
                </a:solidFill>
                <a:hlinkClick r:id="rId2"/>
              </a:rPr>
              <a:t>http://www.kurtludewig.de</a:t>
            </a:r>
            <a:endParaRPr lang="de-DE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Für Teilnehmer meiner Veranstaltungen gibt es in der selben Homepage eine gesperrte Sektion „Materialien“, für die Folgendes </a:t>
            </a:r>
            <a:r>
              <a:rPr lang="de-DE" dirty="0">
                <a:solidFill>
                  <a:srgbClr val="000066"/>
                </a:solidFill>
              </a:rPr>
              <a:t>notwendig ist:</a:t>
            </a:r>
          </a:p>
          <a:p>
            <a:pPr>
              <a:defRPr/>
            </a:pPr>
            <a:r>
              <a:rPr lang="de-DE" dirty="0"/>
              <a:t>	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Benutzername: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de-DE" b="1" dirty="0" err="1">
                <a:solidFill>
                  <a:srgbClr val="C00000"/>
                </a:solidFill>
              </a:rPr>
              <a:t>Kludewig</a:t>
            </a:r>
            <a:r>
              <a:rPr lang="de-DE" dirty="0"/>
              <a:t>   </a:t>
            </a:r>
            <a:r>
              <a:rPr lang="de-DE" sz="2000" dirty="0">
                <a:solidFill>
                  <a:srgbClr val="000066"/>
                </a:solidFill>
              </a:rPr>
              <a:t>(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beachte Groß/Kleinbuchst.)</a:t>
            </a:r>
          </a:p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Passwort: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  </a:t>
            </a:r>
            <a:r>
              <a:rPr lang="de-DE" b="1" dirty="0">
                <a:solidFill>
                  <a:srgbClr val="C00000"/>
                </a:solidFill>
              </a:rPr>
              <a:t>gast2006</a:t>
            </a:r>
          </a:p>
          <a:p>
            <a:pPr>
              <a:defRPr/>
            </a:pPr>
            <a:endParaRPr lang="de-DE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dirty="0">
                <a:solidFill>
                  <a:srgbClr val="000066"/>
                </a:solidFill>
              </a:rPr>
              <a:t>Die vorliegende Präsentation findet sich unter: </a:t>
            </a:r>
            <a:r>
              <a:rPr lang="de-DE" b="1" dirty="0">
                <a:solidFill>
                  <a:srgbClr val="006600"/>
                </a:solidFill>
              </a:rPr>
              <a:t>„Update </a:t>
            </a:r>
            <a:r>
              <a:rPr lang="de-DE" b="1" dirty="0" smtClean="0">
                <a:solidFill>
                  <a:srgbClr val="006600"/>
                </a:solidFill>
              </a:rPr>
              <a:t>2015“</a:t>
            </a:r>
            <a:endParaRPr lang="de-DE" b="1" dirty="0">
              <a:solidFill>
                <a:srgbClr val="006600"/>
              </a:solidFill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1547813" y="188913"/>
            <a:ext cx="5943600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3200" dirty="0">
                <a:solidFill>
                  <a:srgbClr val="C00000"/>
                </a:solidFill>
              </a:rPr>
              <a:t>Systemische Therapie</a:t>
            </a:r>
            <a:r>
              <a:rPr lang="de-DE" sz="4400" dirty="0">
                <a:solidFill>
                  <a:schemeClr val="hlink"/>
                </a:solidFill>
              </a:rPr>
              <a:t/>
            </a:r>
            <a:br>
              <a:rPr lang="de-DE" sz="4400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Literaturhinweise des Referenten </a:t>
            </a:r>
            <a:r>
              <a:rPr lang="de-DE" dirty="0"/>
              <a:t>II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501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FAFEF-4DB8-428A-B0BB-B2AA1328628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1524000"/>
            <a:ext cx="8856663" cy="449738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ct val="40000"/>
              </a:spcAft>
              <a:buFont typeface="Wingdings" pitchFamily="2" charset="2"/>
              <a:buChar char="Ø"/>
            </a:pPr>
            <a:r>
              <a:rPr lang="de-DE" sz="2000">
                <a:solidFill>
                  <a:srgbClr val="000066"/>
                </a:solidFill>
              </a:rPr>
              <a:t>Sinn reduziert soziale Komplexität durch Selektion und macht sie dadurch für psychische und soziale Systeme verfügbar</a:t>
            </a:r>
            <a:r>
              <a:rPr lang="de-DE">
                <a:solidFill>
                  <a:srgbClr val="000066"/>
                </a:solidFill>
              </a:rPr>
              <a:t> </a:t>
            </a:r>
            <a:r>
              <a:rPr lang="de-DE">
                <a:solidFill>
                  <a:srgbClr val="000066"/>
                </a:solidFill>
                <a:sym typeface="Symbol" pitchFamily="18" charset="2"/>
              </a:rPr>
              <a:t></a:t>
            </a:r>
          </a:p>
          <a:p>
            <a:pPr marL="342900" indent="-342900">
              <a:spcAft>
                <a:spcPct val="80000"/>
              </a:spcAft>
              <a:buFont typeface="Wingdings" pitchFamily="2" charset="2"/>
              <a:buNone/>
            </a:pPr>
            <a:r>
              <a:rPr lang="de-DE">
                <a:solidFill>
                  <a:srgbClr val="000066"/>
                </a:solidFill>
                <a:sym typeface="Symbol" pitchFamily="18" charset="2"/>
              </a:rPr>
              <a:t>		</a:t>
            </a:r>
            <a:r>
              <a:rPr lang="de-DE">
                <a:solidFill>
                  <a:srgbClr val="000066"/>
                </a:solidFill>
              </a:rPr>
              <a:t>Sinn ist die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basale Operation</a:t>
            </a:r>
            <a:r>
              <a:rPr lang="de-DE"/>
              <a:t> </a:t>
            </a:r>
            <a:r>
              <a:rPr lang="de-DE">
                <a:solidFill>
                  <a:srgbClr val="000066"/>
                </a:solidFill>
              </a:rPr>
              <a:t>psychischer und sozialer 		Systeme</a:t>
            </a:r>
          </a:p>
          <a:p>
            <a:pPr marL="342900" indent="-342900">
              <a:spcAft>
                <a:spcPct val="40000"/>
              </a:spcAft>
              <a:buFont typeface="Wingdings" pitchFamily="2" charset="2"/>
              <a:buChar char="Ø"/>
            </a:pPr>
            <a:r>
              <a:rPr lang="de-DE" sz="2000">
                <a:solidFill>
                  <a:srgbClr val="000066"/>
                </a:solidFill>
              </a:rPr>
              <a:t>Sinn ist selbstreferentiell und verweist immer nur auf Sinn. Für Systeme, die an Sinn gebunden sind, gibt es keine sinnfreien Gegenstände</a:t>
            </a:r>
          </a:p>
          <a:p>
            <a:pPr marL="342900" indent="-342900">
              <a:spcAft>
                <a:spcPct val="80000"/>
              </a:spcAft>
            </a:pPr>
            <a:r>
              <a:rPr lang="de-DE">
                <a:solidFill>
                  <a:srgbClr val="000066"/>
                </a:solidFill>
                <a:sym typeface="Symbol" pitchFamily="18" charset="2"/>
              </a:rPr>
              <a:t>	</a:t>
            </a:r>
            <a:r>
              <a:rPr lang="de-DE">
                <a:solidFill>
                  <a:srgbClr val="000066"/>
                </a:solidFill>
              </a:rPr>
              <a:t>	</a:t>
            </a:r>
            <a:r>
              <a:rPr lang="de-DE" i="1">
                <a:solidFill>
                  <a:srgbClr val="000066"/>
                </a:solidFill>
              </a:rPr>
              <a:t>Also: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Man kann </a:t>
            </a:r>
            <a:r>
              <a:rPr lang="de-DE" b="1" u="sng">
                <a:solidFill>
                  <a:srgbClr val="CC3300"/>
                </a:solidFill>
              </a:rPr>
              <a:t>nicht nicht</a:t>
            </a:r>
            <a:r>
              <a:rPr lang="de-DE" b="1">
                <a:solidFill>
                  <a:srgbClr val="CC3300"/>
                </a:solidFill>
              </a:rPr>
              <a:t> Sinn machen!</a:t>
            </a:r>
          </a:p>
          <a:p>
            <a:pPr marL="342900" indent="-342900">
              <a:spcAft>
                <a:spcPct val="80000"/>
              </a:spcAft>
              <a:buFont typeface="Wingdings" pitchFamily="2" charset="2"/>
              <a:buChar char="Ø"/>
            </a:pPr>
            <a:r>
              <a:rPr lang="de-DE">
                <a:solidFill>
                  <a:srgbClr val="000066"/>
                </a:solidFill>
              </a:rPr>
              <a:t>Sinn ist als temporalisierte Komplexität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prinzipiell instabil</a:t>
            </a:r>
            <a:endParaRPr lang="de-DE">
              <a:solidFill>
                <a:srgbClr val="CC3300"/>
              </a:solidFill>
            </a:endParaRPr>
          </a:p>
          <a:p>
            <a:pPr marL="342900" indent="-342900"/>
            <a:r>
              <a:rPr lang="de-DE">
                <a:sym typeface="Symbol" pitchFamily="18" charset="2"/>
              </a:rPr>
              <a:t>	</a:t>
            </a:r>
            <a:r>
              <a:rPr lang="de-DE">
                <a:solidFill>
                  <a:srgbClr val="000066"/>
                </a:solidFill>
                <a:sym typeface="Symbol" pitchFamily="18" charset="2"/>
              </a:rPr>
              <a:t>	</a:t>
            </a:r>
            <a:r>
              <a:rPr lang="de-DE" sz="2000">
                <a:solidFill>
                  <a:srgbClr val="000066"/>
                </a:solidFill>
              </a:rPr>
              <a:t>Jeder Sinn kann im nächsten Moment anders werden.</a:t>
            </a:r>
          </a:p>
          <a:p>
            <a:pPr marL="342900" indent="-342900"/>
            <a:endParaRPr lang="de-DE">
              <a:solidFill>
                <a:srgbClr val="000066"/>
              </a:solidFill>
            </a:endParaRPr>
          </a:p>
        </p:txBody>
      </p:sp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2051050" y="260350"/>
            <a:ext cx="4897438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C3300"/>
                </a:solidFill>
              </a:rPr>
              <a:t>Sinn </a:t>
            </a:r>
            <a:r>
              <a:rPr lang="de-DE" sz="3200">
                <a:solidFill>
                  <a:srgbClr val="080808"/>
                </a:solidFill>
              </a:rPr>
              <a:t> </a:t>
            </a:r>
            <a:br>
              <a:rPr lang="de-DE" sz="3200">
                <a:solidFill>
                  <a:srgbClr val="080808"/>
                </a:solidFill>
              </a:rPr>
            </a:br>
            <a:r>
              <a:rPr lang="de-DE" sz="2000">
                <a:solidFill>
                  <a:srgbClr val="080808"/>
                </a:solidFill>
              </a:rPr>
              <a:t>&lt;n. Niklas Luhmann&gt;</a:t>
            </a:r>
            <a:endParaRPr lang="de-DE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512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5FFA4D-07D7-4C02-8845-ABDE36A4AE1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1205" name="Text Box 2"/>
          <p:cNvSpPr txBox="1">
            <a:spLocks noChangeArrowheads="1"/>
          </p:cNvSpPr>
          <p:nvPr/>
        </p:nvSpPr>
        <p:spPr bwMode="auto">
          <a:xfrm>
            <a:off x="971550" y="404813"/>
            <a:ext cx="7272338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dirty="0" smtClean="0">
                <a:solidFill>
                  <a:srgbClr val="000066"/>
                </a:solidFill>
              </a:rPr>
              <a:t>Eine </a:t>
            </a:r>
            <a:r>
              <a:rPr lang="de-DE" sz="2800" dirty="0">
                <a:solidFill>
                  <a:srgbClr val="000066"/>
                </a:solidFill>
              </a:rPr>
              <a:t>Bestimmung des </a:t>
            </a:r>
          </a:p>
          <a:p>
            <a:pPr algn="ctr"/>
            <a:r>
              <a:rPr lang="de-DE" sz="2800" dirty="0">
                <a:solidFill>
                  <a:srgbClr val="000066"/>
                </a:solidFill>
              </a:rPr>
              <a:t>Interaktionssystems</a:t>
            </a:r>
          </a:p>
          <a:p>
            <a:pPr algn="ctr">
              <a:spcBef>
                <a:spcPts val="600"/>
              </a:spcBef>
            </a:pPr>
            <a:r>
              <a:rPr lang="de-DE" sz="2800" dirty="0">
                <a:solidFill>
                  <a:srgbClr val="000066"/>
                </a:solidFill>
              </a:rPr>
              <a:t>für die klinische Theorie:</a:t>
            </a:r>
          </a:p>
          <a:p>
            <a:pPr algn="ctr">
              <a:spcBef>
                <a:spcPts val="600"/>
              </a:spcBef>
            </a:pPr>
            <a:r>
              <a:rPr lang="de-DE" sz="4000" dirty="0">
                <a:solidFill>
                  <a:srgbClr val="CC3300"/>
                </a:solidFill>
              </a:rPr>
              <a:t>Das </a:t>
            </a:r>
            <a:r>
              <a:rPr lang="de-DE" sz="4000" dirty="0" smtClean="0">
                <a:solidFill>
                  <a:srgbClr val="CC3300"/>
                </a:solidFill>
              </a:rPr>
              <a:t>Mitglied-Konzept</a:t>
            </a:r>
          </a:p>
          <a:p>
            <a:pPr algn="ctr">
              <a:spcBef>
                <a:spcPts val="600"/>
              </a:spcBef>
            </a:pPr>
            <a:r>
              <a:rPr lang="de-DE" dirty="0" smtClean="0">
                <a:solidFill>
                  <a:srgbClr val="006600"/>
                </a:solidFill>
              </a:rPr>
              <a:t>nach K. Ludewig 1987, 1992</a:t>
            </a:r>
            <a:endParaRPr lang="de-DE" dirty="0">
              <a:solidFill>
                <a:srgbClr val="CC3300"/>
              </a:solidFill>
            </a:endParaRPr>
          </a:p>
        </p:txBody>
      </p:sp>
      <p:pic>
        <p:nvPicPr>
          <p:cNvPr id="51206" name="Grafik 5" descr="1987 ISS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166" y="3212976"/>
            <a:ext cx="4409504" cy="2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feld 6"/>
          <p:cNvSpPr txBox="1">
            <a:spLocks noChangeArrowheads="1"/>
          </p:cNvSpPr>
          <p:nvPr/>
        </p:nvSpPr>
        <p:spPr bwMode="auto">
          <a:xfrm>
            <a:off x="6660232" y="4725144"/>
            <a:ext cx="22325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800" dirty="0" smtClean="0">
                <a:solidFill>
                  <a:srgbClr val="000066"/>
                </a:solidFill>
              </a:rPr>
              <a:t>K.L., Rosi Schwarz, Ulrich Wilken</a:t>
            </a:r>
          </a:p>
          <a:p>
            <a:pPr algn="ctr"/>
            <a:r>
              <a:rPr lang="de-DE" sz="1800" dirty="0" smtClean="0">
                <a:solidFill>
                  <a:srgbClr val="000066"/>
                </a:solidFill>
              </a:rPr>
              <a:t>ISS Hamburg, </a:t>
            </a:r>
            <a:r>
              <a:rPr lang="de-DE" sz="1800" dirty="0">
                <a:solidFill>
                  <a:srgbClr val="000066"/>
                </a:solidFill>
              </a:rPr>
              <a:t>1987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522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FE81D3-16A8-4A5C-B96C-C76524A4821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6553200" cy="1046162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  <a:latin typeface="Arial" pitchFamily="34" charset="0"/>
              </a:rPr>
              <a:t>Interaktionssystem I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&lt;nach K. Ludewig 1992&gt;</a:t>
            </a:r>
          </a:p>
        </p:txBody>
      </p:sp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497887" cy="3997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sz="2800" b="1">
                <a:solidFill>
                  <a:srgbClr val="800080"/>
                </a:solidFill>
              </a:rPr>
              <a:t>Ein Modell für die klinische Theorie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CC3300"/>
                </a:solidFill>
              </a:rPr>
              <a:t>Problem:</a:t>
            </a:r>
            <a:r>
              <a:rPr lang="de-DE">
                <a:solidFill>
                  <a:srgbClr val="000066"/>
                </a:solidFill>
              </a:rPr>
              <a:t> Bestimmung der Elemente, Relationen und der Grenze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CC3300"/>
                </a:solidFill>
              </a:rPr>
              <a:t>Lösungen: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</a:rPr>
              <a:t>Elemente</a:t>
            </a:r>
            <a:r>
              <a:rPr lang="de-DE">
                <a:solidFill>
                  <a:srgbClr val="000066"/>
                </a:solidFill>
              </a:rPr>
              <a:t>    =    </a:t>
            </a:r>
            <a:r>
              <a:rPr lang="de-DE" b="1">
                <a:solidFill>
                  <a:srgbClr val="800080"/>
                </a:solidFill>
              </a:rPr>
              <a:t>Mitglieder</a:t>
            </a:r>
            <a:r>
              <a:rPr lang="de-DE">
                <a:solidFill>
                  <a:srgbClr val="000066"/>
                </a:solidFill>
              </a:rPr>
              <a:t>       &lt;Soziale Operatoren bzw. 		 Funktionseinheiten&gt;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</a:rPr>
              <a:t>Relationen</a:t>
            </a:r>
            <a:r>
              <a:rPr lang="de-DE">
                <a:solidFill>
                  <a:srgbClr val="000066"/>
                </a:solidFill>
              </a:rPr>
              <a:t>  =    </a:t>
            </a:r>
            <a:r>
              <a:rPr lang="de-DE" b="1">
                <a:solidFill>
                  <a:srgbClr val="800080"/>
                </a:solidFill>
              </a:rPr>
              <a:t>Anschlüsse</a:t>
            </a:r>
            <a:r>
              <a:rPr lang="de-DE">
                <a:solidFill>
                  <a:srgbClr val="000066"/>
                </a:solidFill>
              </a:rPr>
              <a:t>    &lt;durch Kommunikationen&gt;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</a:rPr>
              <a:t>Grenze</a:t>
            </a:r>
            <a:r>
              <a:rPr lang="de-DE">
                <a:solidFill>
                  <a:srgbClr val="000066"/>
                </a:solidFill>
              </a:rPr>
              <a:t>        =    </a:t>
            </a:r>
            <a:r>
              <a:rPr lang="de-DE" b="1">
                <a:solidFill>
                  <a:srgbClr val="800080"/>
                </a:solidFill>
              </a:rPr>
              <a:t>Sinngrenze</a:t>
            </a:r>
            <a:r>
              <a:rPr lang="de-DE">
                <a:solidFill>
                  <a:srgbClr val="000066"/>
                </a:solidFill>
              </a:rPr>
              <a:t>     &lt;Sinnkontinuität in der 	 	  Zeitdimension&gt;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614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14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1A69BF-2B74-45FC-9839-C68B77ECAAE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1258888" y="404813"/>
            <a:ext cx="6553200" cy="1036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  <a:latin typeface="Arial" pitchFamily="34" charset="0"/>
              </a:rPr>
              <a:t>Interaktionssystem II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&lt;nach K. Ludewig 1992&gt;</a:t>
            </a:r>
          </a:p>
        </p:txBody>
      </p:sp>
      <p:graphicFrame>
        <p:nvGraphicFramePr>
          <p:cNvPr id="278531" name="Object 3"/>
          <p:cNvGraphicFramePr>
            <a:graphicFrameLocks/>
          </p:cNvGraphicFramePr>
          <p:nvPr/>
        </p:nvGraphicFramePr>
        <p:xfrm>
          <a:off x="179388" y="2349500"/>
          <a:ext cx="8691562" cy="2279650"/>
        </p:xfrm>
        <a:graphic>
          <a:graphicData uri="http://schemas.openxmlformats.org/presentationml/2006/ole">
            <p:oleObj spid="_x0000_s6146" name="Document" r:id="rId4" imgW="5505120" imgH="1562040" progId="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532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32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7C6B9-F6D5-404E-A1F0-5B83F1A6046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275512" cy="936625"/>
          </a:xfrm>
          <a:solidFill>
            <a:srgbClr val="FFFFFF"/>
          </a:solidFill>
        </p:spPr>
        <p:txBody>
          <a:bodyPr/>
          <a:lstStyle/>
          <a:p>
            <a:r>
              <a:rPr lang="de-DE" sz="2800" smtClean="0">
                <a:solidFill>
                  <a:srgbClr val="CC3300"/>
                </a:solidFill>
              </a:rPr>
              <a:t>Das Mitglied-Konzept: </a:t>
            </a:r>
            <a:br>
              <a:rPr lang="de-DE" sz="2800" smtClean="0">
                <a:solidFill>
                  <a:srgbClr val="CC3300"/>
                </a:solidFill>
              </a:rPr>
            </a:br>
            <a:r>
              <a:rPr lang="de-DE" sz="2400" smtClean="0">
                <a:solidFill>
                  <a:srgbClr val="000066"/>
                </a:solidFill>
              </a:rPr>
              <a:t>Vorteile für die klinische Theorie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13788" cy="4895850"/>
          </a:xfrm>
          <a:solidFill>
            <a:srgbClr val="CCEC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Das Mitglied-Konzept erlaubt gegenüber dem Luhmannschen Kommunikations-begriff: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1800" smtClean="0">
                <a:solidFill>
                  <a:srgbClr val="333399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einen systemisch korrekten </a:t>
            </a:r>
            <a:r>
              <a:rPr lang="de-DE" sz="2000" b="1" i="1" smtClean="0">
                <a:solidFill>
                  <a:srgbClr val="006600"/>
                </a:solidFill>
                <a:cs typeface="Times New Roman" pitchFamily="18" charset="0"/>
              </a:rPr>
              <a:t>Rückbezug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der Kommunikationen auf die daran beteiligten Personen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Unterscheidung von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Mensch</a:t>
            </a:r>
            <a:r>
              <a:rPr lang="de-DE" sz="2000" b="1" i="1" smtClean="0"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polysystemische Ganzheit),</a:t>
            </a:r>
            <a:r>
              <a:rPr lang="de-DE" sz="2000" smtClean="0"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Rolle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Programm zur Ausführung von Mitgliedschaften)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und 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Mitglied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aktuell interagierender sozialer Operator)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Konzeptualisierung des Therapieziels als 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de-DE" sz="2000" b="1" i="1" smtClean="0">
                <a:solidFill>
                  <a:srgbClr val="333399"/>
                </a:solidFill>
                <a:cs typeface="Times New Roman" pitchFamily="18" charset="0"/>
              </a:rPr>
              <a:t>	„Auflösung problemerhaltender psychischer Systeme“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 (Einzel-Th.) bzw. </a:t>
            </a:r>
            <a:r>
              <a:rPr lang="de-DE" sz="2000" b="1" i="1" smtClean="0">
                <a:solidFill>
                  <a:srgbClr val="333399"/>
                </a:solidFill>
                <a:cs typeface="Times New Roman" pitchFamily="18" charset="0"/>
              </a:rPr>
              <a:t>„Auflösung der Mitgliedschaft im Problemsystem“ 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(System-Th.).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Orientiert die Praxis durch eine allgemeine, im voraus bestimmbare Definition der </a:t>
            </a: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„Therapeutenrolle“ </a:t>
            </a:r>
            <a:r>
              <a:rPr lang="de-DE" sz="2000" smtClean="0">
                <a:solidFill>
                  <a:srgbClr val="000099"/>
                </a:solidFill>
                <a:cs typeface="Times New Roman" pitchFamily="18" charset="0"/>
              </a:rPr>
              <a:t>(z.B. 10+1 Leitsätze bzw. -fragen)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sz="2000" smtClean="0"/>
              <a:t> 	</a:t>
            </a:r>
            <a:r>
              <a:rPr lang="de-DE" sz="2000" smtClean="0">
                <a:solidFill>
                  <a:srgbClr val="333399"/>
                </a:solidFill>
              </a:rPr>
              <a:t>wobei: </a:t>
            </a:r>
            <a:r>
              <a:rPr lang="de-DE" sz="2000" b="1" i="1" smtClean="0">
                <a:solidFill>
                  <a:srgbClr val="993300"/>
                </a:solidFill>
              </a:rPr>
              <a:t>Mensch</a:t>
            </a:r>
            <a:r>
              <a:rPr lang="de-DE" sz="2000" b="1" i="1" smtClean="0">
                <a:solidFill>
                  <a:srgbClr val="333399"/>
                </a:solidFill>
              </a:rPr>
              <a:t> </a:t>
            </a:r>
            <a:r>
              <a:rPr lang="de-DE" sz="2000" b="1" i="1" smtClean="0">
                <a:solidFill>
                  <a:srgbClr val="008000"/>
                </a:solidFill>
              </a:rPr>
              <a:t>≠ Therapeut als </a:t>
            </a:r>
            <a:r>
              <a:rPr lang="de-DE" sz="2000" b="1" i="1" u="sng" smtClean="0">
                <a:solidFill>
                  <a:srgbClr val="008000"/>
                </a:solidFill>
              </a:rPr>
              <a:t>Rolle</a:t>
            </a:r>
            <a:r>
              <a:rPr lang="de-DE" sz="2000" b="1" i="1" smtClean="0">
                <a:solidFill>
                  <a:srgbClr val="333399"/>
                </a:solidFill>
              </a:rPr>
              <a:t> ≠ Therapeut als </a:t>
            </a:r>
            <a:r>
              <a:rPr lang="de-DE" sz="2000" b="1" i="1" u="sng" smtClean="0">
                <a:solidFill>
                  <a:srgbClr val="333399"/>
                </a:solidFill>
              </a:rPr>
              <a:t>Mitglied</a:t>
            </a:r>
            <a:endParaRPr lang="de-DE" sz="2000" smtClean="0">
              <a:solidFill>
                <a:srgbClr val="33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542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BE7F49-4415-4D58-9493-A5EA3BD4858F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 rot="10800000" flipV="1">
            <a:off x="928688" y="708025"/>
            <a:ext cx="74295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>
                <a:solidFill>
                  <a:srgbClr val="800080"/>
                </a:solidFill>
              </a:rPr>
              <a:t>c. Psychologische Grundlagen:</a:t>
            </a:r>
          </a:p>
          <a:p>
            <a:pPr algn="ctr">
              <a:spcBef>
                <a:spcPct val="50000"/>
              </a:spcBef>
              <a:defRPr/>
            </a:pPr>
            <a:endParaRPr lang="de-DE" sz="4000">
              <a:solidFill>
                <a:srgbClr val="800080"/>
              </a:solidFill>
            </a:endParaRPr>
          </a:p>
          <a:p>
            <a:pPr algn="ctr">
              <a:defRPr/>
            </a:pPr>
            <a:r>
              <a:rPr lang="de-DE" sz="3200">
                <a:solidFill>
                  <a:schemeClr val="bg1">
                    <a:lumMod val="50000"/>
                  </a:schemeClr>
                </a:solidFill>
              </a:rPr>
              <a:t>Schritte zu einer systemischen Theorie psychischer Systeme</a:t>
            </a:r>
          </a:p>
          <a:p>
            <a:pPr algn="ctr">
              <a:defRPr/>
            </a:pPr>
            <a:endParaRPr lang="de-DE" sz="32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3200">
                <a:solidFill>
                  <a:schemeClr val="bg1">
                    <a:lumMod val="50000"/>
                  </a:schemeClr>
                </a:solidFill>
              </a:rPr>
              <a:t>oder</a:t>
            </a:r>
          </a:p>
          <a:p>
            <a:pPr algn="ctr">
              <a:defRPr/>
            </a:pPr>
            <a:endParaRPr lang="de-DE" sz="32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3200">
                <a:solidFill>
                  <a:schemeClr val="bg1">
                    <a:lumMod val="50000"/>
                  </a:schemeClr>
                </a:solidFill>
              </a:rPr>
              <a:t>auf dem Weg zur Überwindung von Einheitlichkeits-Auffassungen?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552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20287F-3CD9-4C8C-9D9B-CB5EA8C1278A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55301" name="Textfeld 4"/>
          <p:cNvSpPr txBox="1">
            <a:spLocks noChangeArrowheads="1"/>
          </p:cNvSpPr>
          <p:nvPr/>
        </p:nvSpPr>
        <p:spPr bwMode="auto">
          <a:xfrm>
            <a:off x="1331913" y="836613"/>
            <a:ext cx="65722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4000" b="1">
                <a:solidFill>
                  <a:srgbClr val="C00000"/>
                </a:solidFill>
              </a:rPr>
              <a:t>Psychische Systeme</a:t>
            </a:r>
          </a:p>
          <a:p>
            <a:pPr algn="ctr"/>
            <a:endParaRPr lang="de-DE" sz="3200"/>
          </a:p>
          <a:p>
            <a:pPr algn="ctr"/>
            <a:r>
              <a:rPr lang="de-DE" sz="3200">
                <a:solidFill>
                  <a:srgbClr val="000066"/>
                </a:solidFill>
              </a:rPr>
              <a:t>Thesen und Elemente einer systemischen Theorie</a:t>
            </a:r>
          </a:p>
        </p:txBody>
      </p:sp>
      <p:pic>
        <p:nvPicPr>
          <p:cNvPr id="55302" name="Grafik 5" descr="2011 ISZ Konf. Prag 50 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88" y="3357563"/>
            <a:ext cx="36972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feld 6"/>
          <p:cNvSpPr txBox="1">
            <a:spLocks noChangeArrowheads="1"/>
          </p:cNvSpPr>
          <p:nvPr/>
        </p:nvSpPr>
        <p:spPr bwMode="auto">
          <a:xfrm>
            <a:off x="6516688" y="544512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>
                <a:solidFill>
                  <a:srgbClr val="000066"/>
                </a:solidFill>
              </a:rPr>
              <a:t>Prag 2010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563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3CB9F-316D-4B3D-940D-B85B4BE39BD8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73733" name="Text Box 2"/>
          <p:cNvSpPr txBox="1">
            <a:spLocks noChangeArrowheads="1"/>
          </p:cNvSpPr>
          <p:nvPr/>
        </p:nvSpPr>
        <p:spPr bwMode="auto">
          <a:xfrm>
            <a:off x="683568" y="333137"/>
            <a:ext cx="7848600" cy="581697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7675">
              <a:spcBef>
                <a:spcPts val="1200"/>
              </a:spcBef>
              <a:defRPr/>
            </a:pPr>
            <a:r>
              <a:rPr lang="de-DE" sz="2800" dirty="0">
                <a:solidFill>
                  <a:srgbClr val="A50021"/>
                </a:solidFill>
              </a:rPr>
              <a:t>Literaturhinweise des </a:t>
            </a:r>
            <a:r>
              <a:rPr lang="de-DE" sz="2800" dirty="0" smtClean="0">
                <a:solidFill>
                  <a:srgbClr val="A50021"/>
                </a:solidFill>
              </a:rPr>
              <a:t>Referenten</a:t>
            </a:r>
            <a:endParaRPr lang="de-DE" sz="2800" b="1" i="1" dirty="0" smtClean="0">
              <a:solidFill>
                <a:srgbClr val="A50021"/>
              </a:solidFill>
            </a:endParaRPr>
          </a:p>
          <a:p>
            <a:pPr defTabSz="447675">
              <a:spcBef>
                <a:spcPts val="1200"/>
              </a:spcBef>
              <a:defRPr/>
            </a:pPr>
            <a:r>
              <a:rPr lang="de-DE" sz="2000" b="1" i="1" dirty="0" smtClean="0">
                <a:solidFill>
                  <a:schemeClr val="bg1">
                    <a:lumMod val="50000"/>
                  </a:schemeClr>
                </a:solidFill>
              </a:rPr>
              <a:t>Ludewig</a:t>
            </a: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</a:rPr>
              <a:t>, K.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(2005), Kap. 3 „Entwurf eines Menschenbilds“. </a:t>
            </a:r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7675">
              <a:spcBef>
                <a:spcPts val="0"/>
              </a:spcBef>
              <a:defRPr/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ders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Einführung in die theoretischen Grundlagen der </a:t>
            </a:r>
            <a:r>
              <a:rPr lang="de-DE" sz="2000" i="1" dirty="0" smtClean="0">
                <a:solidFill>
                  <a:schemeClr val="bg1">
                    <a:lumMod val="50000"/>
                  </a:schemeClr>
                </a:solidFill>
              </a:rPr>
              <a:t>	systemischen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Therapie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. Heidelberg (Carl-Auer-Systeme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defTabSz="447675">
              <a:spcBef>
                <a:spcPts val="12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</a:rPr>
              <a:t>Ludewig, K.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(2012), Zum Menschenbild der Systemischen Therapie. Über 	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polysystemische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Biologie,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Polyphrenie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	und vielfältige Mitglieder. </a:t>
            </a:r>
          </a:p>
          <a:p>
            <a:pPr lvl="1" defTabSz="447675">
              <a:spcBef>
                <a:spcPts val="0"/>
              </a:spcBef>
              <a:defRPr/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In: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Petzold, H. (Hrsg.),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Die Menschenbilder in der  Psychotherapie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. Wien (Klammer), S.  323-343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defTabSz="447675">
              <a:spcBef>
                <a:spcPts val="12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</a:rPr>
              <a:t>Ludewig, K.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2011).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Psychische Systeme – ein nützliches Konzept für die 	systemische Praxis?</a:t>
            </a:r>
          </a:p>
          <a:p>
            <a:pPr defTabSz="447675">
              <a:spcBef>
                <a:spcPts val="0"/>
              </a:spcBef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In: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Familiendynamik 36: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222-238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7675">
              <a:spcBef>
                <a:spcPts val="1200"/>
              </a:spcBef>
              <a:defRPr/>
            </a:pPr>
            <a:r>
              <a:rPr lang="de-DE" sz="2000" b="1" i="1" dirty="0" smtClean="0">
                <a:solidFill>
                  <a:schemeClr val="bg1">
                    <a:lumMod val="50000"/>
                  </a:schemeClr>
                </a:solidFill>
              </a:rPr>
              <a:t>Ludewig, K.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(2015). Abschnitt 4.5 „Psychische Systeme“.</a:t>
            </a:r>
          </a:p>
          <a:p>
            <a:pPr defTabSz="447675">
              <a:spcBef>
                <a:spcPts val="0"/>
              </a:spcBef>
              <a:defRPr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In: </a:t>
            </a:r>
            <a:r>
              <a:rPr lang="de-DE" sz="2000" i="1" dirty="0" smtClean="0">
                <a:solidFill>
                  <a:schemeClr val="bg1">
                    <a:lumMod val="50000"/>
                  </a:schemeClr>
                </a:solidFill>
              </a:rPr>
              <a:t>Systemische Therapie. Grundlagen, klinische Theorie und Praxis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. 	Heidelberg (Carl-Auer), S. 132-140.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defTabSz="447675">
              <a:defRPr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algn="ctr" defTabSz="447675"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Weitere spezielle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Hinweise in den genannten Texten.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583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51752-EDE0-4BCE-B1E3-85B9CD2215BE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088" y="1412875"/>
            <a:ext cx="7704137" cy="4539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dirty="0">
                <a:solidFill>
                  <a:srgbClr val="003366"/>
                </a:solidFill>
              </a:rPr>
              <a:t>Systeme sind durch ihre Elemente, Relationen und Grenze definiert.</a:t>
            </a:r>
          </a:p>
          <a:p>
            <a:pPr>
              <a:spcBef>
                <a:spcPts val="0"/>
              </a:spcBef>
              <a:tabLst>
                <a:tab pos="1520825" algn="l"/>
              </a:tabLst>
              <a:defRPr/>
            </a:pPr>
            <a:r>
              <a:rPr lang="de-DE" sz="2200" b="1" i="1" cap="small" dirty="0">
                <a:solidFill>
                  <a:srgbClr val="C00000"/>
                </a:solidFill>
              </a:rPr>
              <a:t>Psychische </a:t>
            </a:r>
            <a:r>
              <a:rPr lang="de-DE" sz="2200" b="1" i="1" cap="small" dirty="0" smtClean="0">
                <a:solidFill>
                  <a:srgbClr val="C00000"/>
                </a:solidFill>
              </a:rPr>
              <a:t>Systeme  </a:t>
            </a:r>
            <a:r>
              <a:rPr lang="de-DE" sz="2200" dirty="0" smtClean="0">
                <a:solidFill>
                  <a:srgbClr val="000066"/>
                </a:solidFill>
              </a:rPr>
              <a:t>werden als</a:t>
            </a:r>
            <a:r>
              <a:rPr lang="de-DE" sz="2200" b="1" i="1" cap="small" dirty="0" smtClean="0">
                <a:solidFill>
                  <a:srgbClr val="C00000"/>
                </a:solidFill>
              </a:rPr>
              <a:t> </a:t>
            </a:r>
            <a:r>
              <a:rPr lang="de-DE" sz="2200" b="1" i="1" dirty="0" smtClean="0">
                <a:solidFill>
                  <a:srgbClr val="006600"/>
                </a:solidFill>
              </a:rPr>
              <a:t>Prozesse </a:t>
            </a:r>
            <a:r>
              <a:rPr lang="de-DE" sz="2200" dirty="0" smtClean="0">
                <a:solidFill>
                  <a:srgbClr val="000066"/>
                </a:solidFill>
              </a:rPr>
              <a:t>aufgefasst</a:t>
            </a:r>
            <a:r>
              <a:rPr lang="de-DE" sz="2200" dirty="0" smtClean="0">
                <a:solidFill>
                  <a:srgbClr val="003366"/>
                </a:solidFill>
              </a:rPr>
              <a:t>, </a:t>
            </a:r>
            <a:r>
              <a:rPr lang="de-DE" sz="2200" dirty="0">
                <a:solidFill>
                  <a:srgbClr val="003366"/>
                </a:solidFill>
              </a:rPr>
              <a:t>die körperliche Aktivitäten/Veränderungen (Kognitionen, Emotionen, Handlungen) zu Bewusstsein verarbeiten. </a:t>
            </a:r>
            <a:endParaRPr lang="de-DE" sz="2200" dirty="0" smtClean="0">
              <a:solidFill>
                <a:srgbClr val="003366"/>
              </a:solidFill>
            </a:endParaRPr>
          </a:p>
          <a:p>
            <a:pPr>
              <a:spcBef>
                <a:spcPts val="0"/>
              </a:spcBef>
              <a:tabLst>
                <a:tab pos="1520825" algn="l"/>
              </a:tabLst>
              <a:defRPr/>
            </a:pPr>
            <a:r>
              <a:rPr lang="de-DE" sz="2200" dirty="0" smtClean="0">
                <a:solidFill>
                  <a:srgbClr val="003366"/>
                </a:solidFill>
              </a:rPr>
              <a:t>Sie </a:t>
            </a:r>
            <a:r>
              <a:rPr lang="de-DE" sz="2200" dirty="0">
                <a:solidFill>
                  <a:srgbClr val="003366"/>
                </a:solidFill>
              </a:rPr>
              <a:t>entstehen im Zusammenhang mit tatsächlicher sozialer Interaktion oder als Reaktion auf innere Aktivitäten (Erfahrungen).</a:t>
            </a:r>
          </a:p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dirty="0">
                <a:solidFill>
                  <a:srgbClr val="003366"/>
                </a:solidFill>
              </a:rPr>
              <a:t>Für psychische Systeme gilt:</a:t>
            </a:r>
          </a:p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b="1" dirty="0">
                <a:solidFill>
                  <a:srgbClr val="336600"/>
                </a:solidFill>
              </a:rPr>
              <a:t>Elemente</a:t>
            </a:r>
            <a:r>
              <a:rPr lang="de-DE" sz="2200" dirty="0">
                <a:solidFill>
                  <a:srgbClr val="003366"/>
                </a:solidFill>
              </a:rPr>
              <a:t>	:= </a:t>
            </a:r>
            <a:r>
              <a:rPr lang="de-DE" sz="2200" dirty="0" err="1">
                <a:solidFill>
                  <a:srgbClr val="003366"/>
                </a:solidFill>
              </a:rPr>
              <a:t>emotionalkognitive</a:t>
            </a:r>
            <a:r>
              <a:rPr lang="de-DE" sz="2200" dirty="0">
                <a:solidFill>
                  <a:srgbClr val="003366"/>
                </a:solidFill>
              </a:rPr>
              <a:t> Einheiten des Bewusstseins</a:t>
            </a:r>
          </a:p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b="1" dirty="0">
                <a:solidFill>
                  <a:srgbClr val="336600"/>
                </a:solidFill>
              </a:rPr>
              <a:t>Relationen</a:t>
            </a:r>
            <a:r>
              <a:rPr lang="de-DE" sz="2200" dirty="0">
                <a:solidFill>
                  <a:srgbClr val="003366"/>
                </a:solidFill>
              </a:rPr>
              <a:t>	:= Anschlussbildung </a:t>
            </a:r>
          </a:p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b="1" dirty="0">
                <a:solidFill>
                  <a:srgbClr val="336600"/>
                </a:solidFill>
              </a:rPr>
              <a:t>Grenze</a:t>
            </a:r>
            <a:r>
              <a:rPr lang="de-DE" sz="2200" dirty="0">
                <a:solidFill>
                  <a:srgbClr val="003366"/>
                </a:solidFill>
              </a:rPr>
              <a:t>	:= Sinngrenze</a:t>
            </a:r>
            <a:r>
              <a:rPr lang="de-DE" dirty="0"/>
              <a:t> </a:t>
            </a:r>
          </a:p>
        </p:txBody>
      </p:sp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1403350" y="188913"/>
            <a:ext cx="6477000" cy="89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>
                <a:solidFill>
                  <a:srgbClr val="FF3300"/>
                </a:solidFill>
              </a:rPr>
              <a:t> </a:t>
            </a:r>
            <a:r>
              <a:rPr lang="de-DE" sz="3200">
                <a:solidFill>
                  <a:srgbClr val="C00000"/>
                </a:solidFill>
              </a:rPr>
              <a:t>Psychische Systeme </a:t>
            </a:r>
          </a:p>
          <a:p>
            <a:pPr algn="ctr"/>
            <a:r>
              <a:rPr lang="de-DE" sz="3200">
                <a:solidFill>
                  <a:srgbClr val="002060"/>
                </a:solidFill>
              </a:rPr>
              <a:t>- </a:t>
            </a:r>
            <a:r>
              <a:rPr lang="de-DE">
                <a:solidFill>
                  <a:srgbClr val="000066"/>
                </a:solidFill>
              </a:rPr>
              <a:t>systemtheoretische Definition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5939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3AE6D-5017-4AEF-93BE-445A4BE5A9E5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280400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39750" algn="l"/>
              </a:tabLst>
              <a:defRPr/>
            </a:pPr>
            <a:r>
              <a:rPr lang="de-DE" sz="2800" b="1" i="1" dirty="0">
                <a:solidFill>
                  <a:srgbClr val="A50021"/>
                </a:solidFill>
              </a:rPr>
              <a:t>Psychische Systeme</a:t>
            </a:r>
            <a:r>
              <a:rPr lang="de-DE" sz="2200" dirty="0">
                <a:solidFill>
                  <a:srgbClr val="003366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 	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sind als unbeständige, nicht beobachtbare </a:t>
            </a:r>
            <a:r>
              <a:rPr lang="de-DE" sz="2000" b="1" i="1" dirty="0" err="1">
                <a:solidFill>
                  <a:srgbClr val="A50021"/>
                </a:solidFill>
                <a:cs typeface="Times New Roman" pitchFamily="18" charset="0"/>
              </a:rPr>
              <a:t>emotionalkognitive</a:t>
            </a:r>
            <a:r>
              <a:rPr lang="de-DE" sz="2000" b="1" i="1" dirty="0">
                <a:solidFill>
                  <a:srgbClr val="A50021"/>
                </a:solidFill>
                <a:cs typeface="Times New Roman" pitchFamily="18" charset="0"/>
              </a:rPr>
              <a:t> 	</a:t>
            </a:r>
            <a:r>
              <a:rPr lang="de-DE" sz="2000" b="1" i="1" dirty="0" err="1">
                <a:solidFill>
                  <a:srgbClr val="A50021"/>
                </a:solidFill>
                <a:cs typeface="Times New Roman" pitchFamily="18" charset="0"/>
              </a:rPr>
              <a:t>Kohärenzen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nur in Selbstreflexion und Kommunikation rekonstruierbar,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	beziehen sich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auf sich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selbst (=&gt; Selbstbeobachtung) oder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implizit/ 	explizit auf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eine Relation zu einem speziellen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oder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generalisierten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	Anderen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(=&gt;  </a:t>
            </a:r>
            <a:r>
              <a:rPr lang="de-DE" sz="2000" b="1" i="1" dirty="0" smtClean="0">
                <a:solidFill>
                  <a:srgbClr val="C00000"/>
                </a:solidFill>
                <a:cs typeface="Times New Roman" pitchFamily="18" charset="0"/>
              </a:rPr>
              <a:t>interpersonelles </a:t>
            </a:r>
            <a:r>
              <a:rPr lang="de-DE" sz="2000" b="1" i="1" dirty="0">
                <a:solidFill>
                  <a:srgbClr val="C00000"/>
                </a:solidFill>
                <a:cs typeface="Times New Roman" pitchFamily="18" charset="0"/>
              </a:rPr>
              <a:t>psychisches System</a:t>
            </a:r>
            <a:r>
              <a:rPr lang="de-DE" sz="2000" dirty="0">
                <a:solidFill>
                  <a:srgbClr val="000066"/>
                </a:solidFill>
                <a:cs typeface="Times New Roman" pitchFamily="18" charset="0"/>
              </a:rPr>
              <a:t>)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oder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zu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einem 	sachlichen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Objekt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der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Beobachterwelt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(=&gt;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sachbezogenes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psych. System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),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	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als </a:t>
            </a:r>
            <a:r>
              <a:rPr lang="de-DE" sz="2000" b="1" i="1" dirty="0">
                <a:solidFill>
                  <a:srgbClr val="A50021"/>
                </a:solidFill>
                <a:cs typeface="Times New Roman" pitchFamily="18" charset="0"/>
              </a:rPr>
              <a:t>Prozesse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müssen sie immer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neu als Reaktion auf innere oder äußere 	Ansprüche produziert und reproduziert werden, um fortbestehen zu 	können.</a:t>
            </a:r>
          </a:p>
          <a:p>
            <a:pPr>
              <a:spcBef>
                <a:spcPct val="50000"/>
              </a:spcBef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	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Dabei: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sz="2000" b="1" i="1" dirty="0">
                <a:solidFill>
                  <a:srgbClr val="006600"/>
                </a:solidFill>
                <a:cs typeface="Times New Roman" pitchFamily="18" charset="0"/>
                <a:sym typeface="Wingdings" pitchFamily="2" charset="2"/>
              </a:rPr>
              <a:t>I</a:t>
            </a:r>
            <a:r>
              <a:rPr lang="de-DE" sz="2000" b="1" i="1" dirty="0">
                <a:solidFill>
                  <a:srgbClr val="006600"/>
                </a:solidFill>
                <a:cs typeface="Times New Roman" pitchFamily="18" charset="0"/>
              </a:rPr>
              <a:t>nterpersonelle psychische Systeme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bilden das </a:t>
            </a:r>
            <a:r>
              <a:rPr lang="de-DE" sz="2000" b="1" i="1" dirty="0" err="1">
                <a:solidFill>
                  <a:srgbClr val="C00000"/>
                </a:solidFill>
                <a:cs typeface="Times New Roman" pitchFamily="18" charset="0"/>
              </a:rPr>
              <a:t>intrapsychische</a:t>
            </a:r>
            <a:r>
              <a:rPr lang="de-DE" sz="2000" b="1" i="1" dirty="0">
                <a:solidFill>
                  <a:srgbClr val="C00000"/>
                </a:solidFill>
                <a:cs typeface="Times New Roman" pitchFamily="18" charset="0"/>
              </a:rPr>
              <a:t> 	Gegenstück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zu den Mitgliedschaften eines Individuums in inter-	aktionellen Systemen.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1331913" y="115888"/>
            <a:ext cx="6624637" cy="936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Psychische Systeme I </a:t>
            </a:r>
          </a:p>
          <a:p>
            <a:pPr algn="ctr"/>
            <a:r>
              <a:rPr lang="de-DE" sz="3200">
                <a:solidFill>
                  <a:srgbClr val="CC3300"/>
                </a:solidFill>
              </a:rPr>
              <a:t> </a:t>
            </a:r>
            <a:r>
              <a:rPr lang="de-DE" sz="3200">
                <a:solidFill>
                  <a:srgbClr val="000066"/>
                </a:solidFill>
              </a:rPr>
              <a:t>- </a:t>
            </a:r>
            <a:r>
              <a:rPr lang="de-DE" sz="2800">
                <a:solidFill>
                  <a:srgbClr val="000066"/>
                </a:solidFill>
              </a:rPr>
              <a:t>Thesen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150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150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EFE8E-1858-40D9-BE1D-1C1AD8F29E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/>
          <a:lstStyle/>
          <a:p>
            <a:pPr marL="28800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de-DE" sz="2000" b="1" dirty="0" smtClean="0">
                <a:solidFill>
                  <a:srgbClr val="800080"/>
                </a:solidFill>
              </a:rPr>
              <a:t>Theorie</a:t>
            </a:r>
            <a:endParaRPr lang="de-DE" sz="2000" dirty="0" smtClean="0">
              <a:solidFill>
                <a:srgbClr val="800080"/>
              </a:solidFill>
            </a:endParaRP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Haken, H., G. </a:t>
            </a:r>
            <a:r>
              <a:rPr lang="de-DE" sz="1800" b="1" dirty="0" err="1" smtClean="0">
                <a:solidFill>
                  <a:srgbClr val="333399"/>
                </a:solidFill>
              </a:rPr>
              <a:t>Schiepek</a:t>
            </a:r>
            <a:r>
              <a:rPr lang="de-DE" sz="1800" dirty="0" smtClean="0">
                <a:solidFill>
                  <a:srgbClr val="333399"/>
                </a:solidFill>
              </a:rPr>
              <a:t> (2006): </a:t>
            </a:r>
            <a:r>
              <a:rPr lang="de-DE" sz="1800" dirty="0" err="1" smtClean="0">
                <a:solidFill>
                  <a:srgbClr val="333399"/>
                </a:solidFill>
              </a:rPr>
              <a:t>Synergetik</a:t>
            </a:r>
            <a:r>
              <a:rPr lang="de-DE" sz="1800" dirty="0" smtClean="0">
                <a:solidFill>
                  <a:srgbClr val="333399"/>
                </a:solidFill>
              </a:rPr>
              <a:t> in der Psychologie. </a:t>
            </a:r>
            <a:r>
              <a:rPr lang="de-DE" sz="1800" dirty="0" smtClean="0">
                <a:solidFill>
                  <a:srgbClr val="333399"/>
                </a:solidFill>
              </a:rPr>
              <a:t>Selbstorganisation </a:t>
            </a:r>
            <a:r>
              <a:rPr lang="de-DE" sz="1800" dirty="0" smtClean="0">
                <a:solidFill>
                  <a:srgbClr val="333399"/>
                </a:solidFill>
              </a:rPr>
              <a:t>verstehen und gestalten. Göttingen (</a:t>
            </a:r>
            <a:r>
              <a:rPr lang="de-DE" sz="1800" i="1" dirty="0" err="1" smtClean="0">
                <a:solidFill>
                  <a:srgbClr val="333399"/>
                </a:solidFill>
              </a:rPr>
              <a:t>Hogrefe</a:t>
            </a:r>
            <a:r>
              <a:rPr lang="de-DE" sz="1800" dirty="0" smtClean="0">
                <a:solidFill>
                  <a:srgbClr val="333399"/>
                </a:solidFill>
              </a:rPr>
              <a:t>). </a:t>
            </a:r>
            <a:endParaRPr lang="de-DE" sz="1800" dirty="0" smtClean="0">
              <a:solidFill>
                <a:srgbClr val="333399"/>
              </a:solidFill>
            </a:endParaRP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err="1" smtClean="0">
                <a:solidFill>
                  <a:srgbClr val="333399"/>
                </a:solidFill>
              </a:rPr>
              <a:t>Levold</a:t>
            </a:r>
            <a:r>
              <a:rPr lang="de-DE" sz="1800" b="1" dirty="0" smtClean="0">
                <a:solidFill>
                  <a:srgbClr val="333399"/>
                </a:solidFill>
              </a:rPr>
              <a:t>, T., M Wirsching </a:t>
            </a:r>
            <a:r>
              <a:rPr lang="de-DE" sz="1800" dirty="0" smtClean="0">
                <a:solidFill>
                  <a:srgbClr val="333399"/>
                </a:solidFill>
              </a:rPr>
              <a:t>(Hrsg.)(2014), Systemische Therapie und Beratung – das große Lehrbuch. Heidelberg (</a:t>
            </a:r>
            <a:r>
              <a:rPr lang="de-DE" sz="1800" i="1" dirty="0" smtClean="0">
                <a:solidFill>
                  <a:srgbClr val="333399"/>
                </a:solidFill>
              </a:rPr>
              <a:t>Carl-Auer</a:t>
            </a:r>
            <a:r>
              <a:rPr lang="de-DE" sz="1800" dirty="0" smtClean="0">
                <a:solidFill>
                  <a:srgbClr val="333399"/>
                </a:solidFill>
              </a:rPr>
              <a:t>).</a:t>
            </a:r>
            <a:endParaRPr lang="de-DE" sz="1800" dirty="0" smtClean="0">
              <a:solidFill>
                <a:srgbClr val="333399"/>
              </a:solidFill>
            </a:endParaRP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Luhmann, N. </a:t>
            </a:r>
            <a:r>
              <a:rPr lang="de-DE" sz="1800" dirty="0" smtClean="0">
                <a:solidFill>
                  <a:srgbClr val="333399"/>
                </a:solidFill>
              </a:rPr>
              <a:t>(1984), Soziale Systeme. Frankfurt a.M. (</a:t>
            </a:r>
            <a:r>
              <a:rPr lang="de-DE" sz="1800" i="1" dirty="0" smtClean="0">
                <a:solidFill>
                  <a:srgbClr val="333399"/>
                </a:solidFill>
              </a:rPr>
              <a:t>Suhrkamp</a:t>
            </a:r>
            <a:r>
              <a:rPr lang="de-DE" sz="1800" dirty="0" smtClean="0">
                <a:solidFill>
                  <a:srgbClr val="333399"/>
                </a:solidFill>
              </a:rPr>
              <a:t>)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Maturana, H.R., K. Ludewig</a:t>
            </a:r>
            <a:r>
              <a:rPr lang="de-DE" sz="1800" dirty="0" smtClean="0">
                <a:solidFill>
                  <a:srgbClr val="333399"/>
                </a:solidFill>
              </a:rPr>
              <a:t> (2006), Gespräche mit Humberto Maturana. </a:t>
            </a:r>
            <a:r>
              <a:rPr lang="de-DE" sz="1800" i="1" dirty="0" smtClean="0">
                <a:solidFill>
                  <a:srgbClr val="333399"/>
                </a:solidFill>
                <a:hlinkClick r:id="rId3"/>
              </a:rPr>
              <a:t>www.systemagazin.de</a:t>
            </a:r>
            <a:endParaRPr lang="de-DE" sz="1800" i="1" dirty="0" smtClean="0">
              <a:solidFill>
                <a:srgbClr val="333399"/>
              </a:solidFill>
            </a:endParaRP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Maturana, H.R., F.J. Varela </a:t>
            </a:r>
            <a:r>
              <a:rPr lang="de-DE" sz="1800" dirty="0" smtClean="0">
                <a:solidFill>
                  <a:srgbClr val="333399"/>
                </a:solidFill>
              </a:rPr>
              <a:t>(1987), Der Baum der Erkenntnis. Bern </a:t>
            </a:r>
            <a:r>
              <a:rPr lang="de-DE" sz="1800" i="1" dirty="0" smtClean="0">
                <a:solidFill>
                  <a:srgbClr val="333399"/>
                </a:solidFill>
              </a:rPr>
              <a:t>(Scherz).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Wirsching, M., P. Scheib</a:t>
            </a:r>
            <a:r>
              <a:rPr lang="de-DE" sz="1800" dirty="0" smtClean="0">
                <a:solidFill>
                  <a:srgbClr val="333399"/>
                </a:solidFill>
              </a:rPr>
              <a:t> (</a:t>
            </a:r>
            <a:r>
              <a:rPr lang="de-DE" sz="1800" i="1" dirty="0" smtClean="0">
                <a:solidFill>
                  <a:srgbClr val="333399"/>
                </a:solidFill>
              </a:rPr>
              <a:t>Hrsg.</a:t>
            </a:r>
            <a:r>
              <a:rPr lang="de-DE" sz="1800" dirty="0" smtClean="0">
                <a:solidFill>
                  <a:srgbClr val="333399"/>
                </a:solidFill>
              </a:rPr>
              <a:t>)(2002), Paar- und Familientherapie. Berlin</a:t>
            </a:r>
            <a:r>
              <a:rPr lang="de-DE" sz="1800" i="1" dirty="0" smtClean="0">
                <a:solidFill>
                  <a:srgbClr val="333399"/>
                </a:solidFill>
              </a:rPr>
              <a:t> (Springer</a:t>
            </a:r>
            <a:r>
              <a:rPr lang="de-DE" sz="1800" i="1" dirty="0" smtClean="0">
                <a:solidFill>
                  <a:srgbClr val="333399"/>
                </a:solidFill>
              </a:rPr>
              <a:t>).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de-DE" sz="1800" i="1" dirty="0" smtClean="0">
              <a:solidFill>
                <a:srgbClr val="333399"/>
              </a:solidFill>
            </a:endParaRPr>
          </a:p>
          <a:p>
            <a:pPr marL="28800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de-DE" sz="2000" b="1" dirty="0" smtClean="0">
                <a:solidFill>
                  <a:srgbClr val="800080"/>
                </a:solidFill>
              </a:rPr>
              <a:t>Praxis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Klein, R., A. </a:t>
            </a:r>
            <a:r>
              <a:rPr lang="de-DE" sz="1800" b="1" dirty="0" err="1" smtClean="0">
                <a:solidFill>
                  <a:srgbClr val="333399"/>
                </a:solidFill>
              </a:rPr>
              <a:t>Kannicht</a:t>
            </a:r>
            <a:r>
              <a:rPr lang="de-DE" sz="1800" i="1" dirty="0" smtClean="0">
                <a:solidFill>
                  <a:srgbClr val="333399"/>
                </a:solidFill>
              </a:rPr>
              <a:t> </a:t>
            </a:r>
            <a:r>
              <a:rPr lang="de-DE" sz="1800" dirty="0" smtClean="0">
                <a:solidFill>
                  <a:srgbClr val="333399"/>
                </a:solidFill>
              </a:rPr>
              <a:t>(2007), Einführung in die Praxis der systemischen Therapie und Beratung. Heidelberg </a:t>
            </a:r>
            <a:r>
              <a:rPr lang="de-DE" sz="1800" i="1" dirty="0" smtClean="0">
                <a:solidFill>
                  <a:srgbClr val="333399"/>
                </a:solidFill>
              </a:rPr>
              <a:t>(Carl-Auer-Systeme</a:t>
            </a:r>
            <a:r>
              <a:rPr lang="de-DE" sz="1800" i="1" dirty="0" smtClean="0">
                <a:solidFill>
                  <a:srgbClr val="333399"/>
                </a:solidFill>
              </a:rPr>
              <a:t>).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Wirth</a:t>
            </a:r>
            <a:r>
              <a:rPr lang="de-DE" sz="1800" b="1" dirty="0" smtClean="0">
                <a:solidFill>
                  <a:srgbClr val="333399"/>
                </a:solidFill>
              </a:rPr>
              <a:t>, J.V., H. Kleve</a:t>
            </a:r>
            <a:r>
              <a:rPr lang="de-DE" sz="1800" dirty="0" smtClean="0">
                <a:solidFill>
                  <a:srgbClr val="333399"/>
                </a:solidFill>
              </a:rPr>
              <a:t> (</a:t>
            </a:r>
            <a:r>
              <a:rPr lang="de-DE" sz="1800" dirty="0" err="1" smtClean="0">
                <a:solidFill>
                  <a:srgbClr val="333399"/>
                </a:solidFill>
              </a:rPr>
              <a:t>Hrsg</a:t>
            </a:r>
            <a:r>
              <a:rPr lang="de-DE" sz="1800" dirty="0" smtClean="0">
                <a:solidFill>
                  <a:srgbClr val="333399"/>
                </a:solidFill>
              </a:rPr>
              <a:t>)(2012), Lexikon des systemischen Arbeitens. Grundbegriffe der systemischen Praxis, Methodik und Theorie. HD</a:t>
            </a:r>
            <a:r>
              <a:rPr lang="de-DE" sz="1800" i="1" dirty="0" smtClean="0">
                <a:solidFill>
                  <a:srgbClr val="333399"/>
                </a:solidFill>
              </a:rPr>
              <a:t> (Carl-Auer)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4572000" cy="762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Systemische Therapie</a:t>
            </a:r>
            <a:r>
              <a:rPr lang="de-DE" smtClean="0">
                <a:solidFill>
                  <a:srgbClr val="CC3300"/>
                </a:solidFill>
              </a:rPr>
              <a:t/>
            </a:r>
            <a:br>
              <a:rPr lang="de-DE" smtClean="0">
                <a:solidFill>
                  <a:srgbClr val="CC3300"/>
                </a:solidFill>
              </a:rPr>
            </a:br>
            <a:r>
              <a:rPr lang="de-DE" sz="2400" smtClean="0">
                <a:solidFill>
                  <a:srgbClr val="000066"/>
                </a:solidFill>
              </a:rPr>
              <a:t>Ergänzende Literaturhinweise</a:t>
            </a:r>
            <a:endParaRPr lang="de-DE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6041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EC77C4-2DFE-4229-AA54-AECCD9EE25AF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116013" y="188913"/>
            <a:ext cx="7056437" cy="1076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CL" sz="3200">
                <a:solidFill>
                  <a:srgbClr val="C00000"/>
                </a:solidFill>
                <a:latin typeface="+mj-lt"/>
              </a:rPr>
              <a:t>Psychische Systeme II </a:t>
            </a:r>
          </a:p>
          <a:p>
            <a:pPr algn="ctr">
              <a:spcBef>
                <a:spcPts val="0"/>
              </a:spcBef>
              <a:defRPr/>
            </a:pPr>
            <a:r>
              <a:rPr lang="es-CL" sz="3200">
                <a:solidFill>
                  <a:srgbClr val="000066"/>
                </a:solidFill>
              </a:rPr>
              <a:t>- </a:t>
            </a:r>
            <a:r>
              <a:rPr lang="es-CL">
                <a:solidFill>
                  <a:srgbClr val="000066"/>
                </a:solidFill>
              </a:rPr>
              <a:t>Zwei ICH-Formen -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42988" y="1341438"/>
            <a:ext cx="7129462" cy="4751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tabLst>
                <a:tab pos="182563" algn="l"/>
              </a:tabLst>
              <a:defRPr/>
            </a:pPr>
            <a:r>
              <a:rPr lang="es-CL" sz="2000" b="1" dirty="0">
                <a:solidFill>
                  <a:srgbClr val="006600"/>
                </a:solidFill>
              </a:rPr>
              <a:t>These:	</a:t>
            </a:r>
            <a:r>
              <a:rPr lang="es-CL" sz="2000" dirty="0">
                <a:solidFill>
                  <a:srgbClr val="000066"/>
                </a:solidFill>
              </a:rPr>
              <a:t>Jeder Mensch verkörpert zu jedem interpersonellen 			Moment </a:t>
            </a:r>
            <a:r>
              <a:rPr lang="es-CL" sz="2000" b="1" u="sng" dirty="0">
                <a:solidFill>
                  <a:srgbClr val="336600"/>
                </a:solidFill>
              </a:rPr>
              <a:t>eine</a:t>
            </a:r>
            <a:r>
              <a:rPr lang="es-CL" sz="2000" dirty="0">
                <a:solidFill>
                  <a:srgbClr val="000066"/>
                </a:solidFill>
              </a:rPr>
              <a:t> Mitgliedschaft und </a:t>
            </a:r>
            <a:r>
              <a:rPr lang="es-CL" sz="2000" b="1" u="sng" dirty="0">
                <a:solidFill>
                  <a:srgbClr val="336600"/>
                </a:solidFill>
              </a:rPr>
              <a:t>ein</a:t>
            </a:r>
            <a:r>
              <a:rPr lang="es-CL" sz="2000" dirty="0">
                <a:solidFill>
                  <a:srgbClr val="000066"/>
                </a:solidFill>
              </a:rPr>
              <a:t> psychisches System.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CL" sz="2000" dirty="0">
                <a:solidFill>
                  <a:srgbClr val="000066"/>
                </a:solidFill>
              </a:rPr>
              <a:t> 	Da jede dieser Operationalitäten als Ganzes wirkt, kann ihnen 	jeweils ein </a:t>
            </a:r>
            <a:r>
              <a:rPr lang="es-CL" sz="2000" b="1" dirty="0">
                <a:solidFill>
                  <a:srgbClr val="000066"/>
                </a:solidFill>
              </a:rPr>
              <a:t>ICH</a:t>
            </a:r>
            <a:r>
              <a:rPr lang="es-CL" sz="2000" dirty="0">
                <a:solidFill>
                  <a:srgbClr val="000066"/>
                </a:solidFill>
              </a:rPr>
              <a:t> (oder Selbst) zugeordnet werden (=&gt; </a:t>
            </a:r>
            <a:r>
              <a:rPr lang="es-CL" sz="2000" b="1" dirty="0">
                <a:solidFill>
                  <a:srgbClr val="CC3300"/>
                </a:solidFill>
              </a:rPr>
              <a:t>aktuelles 	oder operatives ICH</a:t>
            </a:r>
            <a:r>
              <a:rPr lang="es-CL" sz="2000" dirty="0">
                <a:solidFill>
                  <a:srgbClr val="000066"/>
                </a:solidFill>
              </a:rPr>
              <a:t>).</a:t>
            </a:r>
          </a:p>
          <a:p>
            <a:pPr>
              <a:spcBef>
                <a:spcPts val="1200"/>
              </a:spcBef>
              <a:buFont typeface="Wingdings" pitchFamily="2" charset="2"/>
              <a:buChar char="à"/>
              <a:tabLst>
                <a:tab pos="182563" algn="l"/>
              </a:tabLst>
              <a:defRPr/>
            </a:pPr>
            <a:r>
              <a:rPr lang="es-CL" cap="small" dirty="0">
                <a:solidFill>
                  <a:srgbClr val="000066"/>
                </a:solidFill>
              </a:rPr>
              <a:t> 	</a:t>
            </a:r>
            <a:r>
              <a:rPr lang="es-CL" sz="1800" cap="small" dirty="0">
                <a:solidFill>
                  <a:srgbClr val="000066"/>
                </a:solidFill>
              </a:rPr>
              <a:t>Ich bin es, der hier vorliest, obwohl ich vor wenigen 		Minuten ein ganz anderer war, der anderes tat.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CL" sz="2000" b="1" dirty="0">
                <a:solidFill>
                  <a:srgbClr val="000066"/>
                </a:solidFill>
              </a:rPr>
              <a:t> “ICH” </a:t>
            </a:r>
            <a:r>
              <a:rPr lang="es-CL" sz="2000" dirty="0">
                <a:solidFill>
                  <a:srgbClr val="000066"/>
                </a:solidFill>
              </a:rPr>
              <a:t>als Bezeichnung für einen Menschen (=&gt; </a:t>
            </a:r>
            <a:r>
              <a:rPr lang="es-CL" sz="2000" b="1" dirty="0">
                <a:solidFill>
                  <a:srgbClr val="CC3300"/>
                </a:solidFill>
              </a:rPr>
              <a:t>personales 	ICH</a:t>
            </a:r>
            <a:r>
              <a:rPr lang="es-CL" sz="2000" dirty="0">
                <a:solidFill>
                  <a:srgbClr val="000066"/>
                </a:solidFill>
              </a:rPr>
              <a:t>) ist ein </a:t>
            </a:r>
            <a:r>
              <a:rPr lang="es-CL" sz="2000" b="1" i="1" dirty="0">
                <a:solidFill>
                  <a:srgbClr val="006600"/>
                </a:solidFill>
              </a:rPr>
              <a:t>Narrativ</a:t>
            </a:r>
            <a:r>
              <a:rPr lang="es-CL" sz="2000" dirty="0">
                <a:solidFill>
                  <a:srgbClr val="002060"/>
                </a:solidFill>
              </a:rPr>
              <a:t>, das </a:t>
            </a:r>
            <a:r>
              <a:rPr lang="es-CL" sz="2000" dirty="0">
                <a:solidFill>
                  <a:srgbClr val="000066"/>
                </a:solidFill>
              </a:rPr>
              <a:t>aus einer jeweils aktuellen, entweder 	im Bewusstsein (psychisches System) oder in Kommunikation 	(Mitgliedschaft) erbrachten </a:t>
            </a:r>
            <a:r>
              <a:rPr lang="es-CL" sz="2000" b="1" dirty="0">
                <a:solidFill>
                  <a:srgbClr val="C00000"/>
                </a:solidFill>
              </a:rPr>
              <a:t>Synthese</a:t>
            </a:r>
            <a:r>
              <a:rPr lang="es-CL" sz="2000" b="1" dirty="0">
                <a:solidFill>
                  <a:srgbClr val="CC3300"/>
                </a:solidFill>
              </a:rPr>
              <a:t> </a:t>
            </a:r>
            <a:r>
              <a:rPr lang="es-CL" sz="2000" dirty="0">
                <a:solidFill>
                  <a:srgbClr val="000066"/>
                </a:solidFill>
              </a:rPr>
              <a:t>hervorgeht. </a:t>
            </a:r>
          </a:p>
          <a:p>
            <a:pPr algn="just">
              <a:spcBef>
                <a:spcPts val="1200"/>
              </a:spcBef>
              <a:tabLst>
                <a:tab pos="173038" algn="l"/>
                <a:tab pos="450850" algn="l"/>
              </a:tabLst>
              <a:defRPr/>
            </a:pPr>
            <a:r>
              <a:rPr lang="es-CL" sz="2000" dirty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s-CL" sz="2000" dirty="0">
                <a:solidFill>
                  <a:srgbClr val="000066"/>
                </a:solidFill>
              </a:rPr>
              <a:t> 		</a:t>
            </a:r>
            <a:r>
              <a:rPr lang="es-CL" sz="1800" cap="small" dirty="0">
                <a:solidFill>
                  <a:srgbClr val="000066"/>
                </a:solidFill>
              </a:rPr>
              <a:t>Ich </a:t>
            </a:r>
            <a:r>
              <a:rPr lang="es-CL" sz="1800" u="sng" cap="small" dirty="0">
                <a:solidFill>
                  <a:srgbClr val="000066"/>
                </a:solidFill>
              </a:rPr>
              <a:t>‘bin’</a:t>
            </a:r>
            <a:r>
              <a:rPr lang="es-CL" sz="1800" cap="small" dirty="0">
                <a:solidFill>
                  <a:srgbClr val="000066"/>
                </a:solidFill>
              </a:rPr>
              <a:t> Kurt Ludewig unabhängig von dem, was ich 				gerade tue.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6144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7988" y="6245225"/>
            <a:ext cx="658812" cy="476250"/>
          </a:xfrm>
          <a:noFill/>
        </p:spPr>
        <p:txBody>
          <a:bodyPr/>
          <a:lstStyle/>
          <a:p>
            <a:fld id="{F1AE2B45-973D-4DCD-AD13-4D68D2B01415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552" y="1700808"/>
            <a:ext cx="8208963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200" dirty="0" smtClean="0">
                <a:solidFill>
                  <a:srgbClr val="000066"/>
                </a:solidFill>
              </a:rPr>
              <a:t>Menschen sind an ihrer </a:t>
            </a:r>
            <a:r>
              <a:rPr lang="es-CL" sz="2200" dirty="0" smtClean="0">
                <a:solidFill>
                  <a:srgbClr val="000066"/>
                </a:solidFill>
              </a:rPr>
              <a:t> </a:t>
            </a:r>
            <a:r>
              <a:rPr lang="es-CL" sz="2200" b="1" i="1" dirty="0">
                <a:solidFill>
                  <a:srgbClr val="C00000"/>
                </a:solidFill>
              </a:rPr>
              <a:t>organischen Struktur</a:t>
            </a:r>
            <a:r>
              <a:rPr lang="es-CL" sz="2200" dirty="0">
                <a:solidFill>
                  <a:srgbClr val="000066"/>
                </a:solidFill>
              </a:rPr>
              <a:t> </a:t>
            </a:r>
            <a:r>
              <a:rPr lang="es-CL" sz="2200" dirty="0" smtClean="0">
                <a:solidFill>
                  <a:srgbClr val="000066"/>
                </a:solidFill>
              </a:rPr>
              <a:t>identifizierbar</a:t>
            </a:r>
            <a:r>
              <a:rPr lang="es-CL" sz="2200" dirty="0">
                <a:solidFill>
                  <a:srgbClr val="000066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de-DE" sz="2200" b="1" i="1" dirty="0" smtClean="0">
                <a:solidFill>
                  <a:srgbClr val="C00000"/>
                </a:solidFill>
              </a:rPr>
              <a:t>Identität</a:t>
            </a:r>
            <a:r>
              <a:rPr lang="de-DE" sz="2200" dirty="0" smtClean="0">
                <a:solidFill>
                  <a:srgbClr val="000066"/>
                </a:solidFill>
              </a:rPr>
              <a:t> := selektive </a:t>
            </a:r>
            <a:r>
              <a:rPr lang="de-DE" sz="2200" dirty="0">
                <a:solidFill>
                  <a:srgbClr val="000066"/>
                </a:solidFill>
              </a:rPr>
              <a:t>Rekonstruktion </a:t>
            </a:r>
            <a:r>
              <a:rPr lang="de-DE" sz="2200" dirty="0" smtClean="0">
                <a:solidFill>
                  <a:srgbClr val="000066"/>
                </a:solidFill>
              </a:rPr>
              <a:t>a</a:t>
            </a:r>
            <a:r>
              <a:rPr lang="de-DE" sz="2200" dirty="0" smtClean="0">
                <a:solidFill>
                  <a:srgbClr val="000066"/>
                </a:solidFill>
              </a:rPr>
              <a:t>us </a:t>
            </a:r>
            <a:r>
              <a:rPr lang="de-DE" sz="2200" dirty="0" smtClean="0">
                <a:solidFill>
                  <a:srgbClr val="000066"/>
                </a:solidFill>
              </a:rPr>
              <a:t>den </a:t>
            </a:r>
            <a:r>
              <a:rPr lang="de-DE" sz="2200" dirty="0" smtClean="0">
                <a:solidFill>
                  <a:srgbClr val="000066"/>
                </a:solidFill>
              </a:rPr>
              <a:t>Mitgliedschaften </a:t>
            </a:r>
            <a:r>
              <a:rPr lang="de-DE" sz="2200" dirty="0">
                <a:solidFill>
                  <a:srgbClr val="000066"/>
                </a:solidFill>
              </a:rPr>
              <a:t>im biografischen </a:t>
            </a:r>
            <a:r>
              <a:rPr lang="de-DE" sz="2200" dirty="0" smtClean="0">
                <a:solidFill>
                  <a:srgbClr val="000066"/>
                </a:solidFill>
              </a:rPr>
              <a:t>Ablauf eines Individuums.</a:t>
            </a:r>
            <a:endParaRPr lang="es-CL" sz="22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sz="2200" b="1" i="1" dirty="0" smtClean="0">
                <a:solidFill>
                  <a:srgbClr val="C00000"/>
                </a:solidFill>
              </a:rPr>
              <a:t>Persönlichkeit</a:t>
            </a:r>
            <a:r>
              <a:rPr lang="de-DE" sz="2200" dirty="0" smtClean="0">
                <a:solidFill>
                  <a:srgbClr val="000066"/>
                </a:solidFill>
              </a:rPr>
              <a:t> := </a:t>
            </a:r>
            <a:r>
              <a:rPr lang="de-DE" sz="2200" dirty="0" smtClean="0">
                <a:solidFill>
                  <a:srgbClr val="000066"/>
                </a:solidFill>
              </a:rPr>
              <a:t>Zeitlich </a:t>
            </a:r>
            <a:r>
              <a:rPr lang="de-DE" sz="2200" dirty="0" smtClean="0">
                <a:solidFill>
                  <a:srgbClr val="000066"/>
                </a:solidFill>
              </a:rPr>
              <a:t>überdauernde, „standardisierte“ ICH-Beschreibungen </a:t>
            </a:r>
            <a:r>
              <a:rPr lang="de-DE" sz="2200" dirty="0" smtClean="0">
                <a:solidFill>
                  <a:srgbClr val="000066"/>
                </a:solidFill>
              </a:rPr>
              <a:t>eines </a:t>
            </a:r>
            <a:r>
              <a:rPr lang="de-DE" sz="2200" dirty="0">
                <a:solidFill>
                  <a:srgbClr val="000066"/>
                </a:solidFill>
              </a:rPr>
              <a:t>Menschen.</a:t>
            </a:r>
          </a:p>
          <a:p>
            <a:pPr>
              <a:spcBef>
                <a:spcPct val="50000"/>
              </a:spcBef>
              <a:defRPr/>
            </a:pPr>
            <a:r>
              <a:rPr lang="de-DE" sz="2200" dirty="0">
                <a:solidFill>
                  <a:srgbClr val="000066"/>
                </a:solidFill>
              </a:rPr>
              <a:t>Auf die Frage: </a:t>
            </a:r>
            <a:r>
              <a:rPr lang="de-DE" sz="2200" b="1" i="1" dirty="0">
                <a:solidFill>
                  <a:srgbClr val="006600"/>
                </a:solidFill>
              </a:rPr>
              <a:t>wer bist Du?</a:t>
            </a:r>
          </a:p>
          <a:p>
            <a:pPr>
              <a:spcBef>
                <a:spcPct val="50000"/>
              </a:spcBef>
              <a:defRPr/>
            </a:pPr>
            <a:r>
              <a:rPr lang="de-DE" sz="2200" dirty="0">
                <a:solidFill>
                  <a:srgbClr val="000066"/>
                </a:solidFill>
              </a:rPr>
              <a:t>wird jeweils von einem operativen ICH in Abhängigkeit davon </a:t>
            </a:r>
            <a:r>
              <a:rPr lang="de-DE" sz="2200" dirty="0" err="1">
                <a:solidFill>
                  <a:srgbClr val="000066"/>
                </a:solidFill>
              </a:rPr>
              <a:t>ge</a:t>
            </a:r>
            <a:r>
              <a:rPr lang="de-DE" sz="2200" dirty="0">
                <a:solidFill>
                  <a:srgbClr val="000066"/>
                </a:solidFill>
              </a:rPr>
              <a:t>-antwortet, wie der Interaktionskontext der Befragung wahrgenommen und bewertet wird. Dabei kann auf aktuelle oder personale Aspekte bzw. auf standardisierte Vorlagen zurückgegriffen werden.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116013" y="188913"/>
            <a:ext cx="7056437" cy="1076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CL" sz="3200">
                <a:solidFill>
                  <a:srgbClr val="CC3300"/>
                </a:solidFill>
                <a:latin typeface="+mj-lt"/>
              </a:rPr>
              <a:t>Psychische Systeme III</a:t>
            </a:r>
          </a:p>
          <a:p>
            <a:pPr algn="ctr">
              <a:spcBef>
                <a:spcPts val="0"/>
              </a:spcBef>
              <a:defRPr/>
            </a:pPr>
            <a:r>
              <a:rPr lang="es-CL" sz="3200">
                <a:solidFill>
                  <a:srgbClr val="000066"/>
                </a:solidFill>
              </a:rPr>
              <a:t>- </a:t>
            </a:r>
            <a:r>
              <a:rPr lang="es-CL">
                <a:solidFill>
                  <a:srgbClr val="000066"/>
                </a:solidFill>
              </a:rPr>
              <a:t>Identität/Persönlichkeit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624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0AEABF-CEF2-486B-A5F8-C338B1288D46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42988" y="1989138"/>
            <a:ext cx="6697662" cy="363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tabLst>
                <a:tab pos="358775" algn="l"/>
              </a:tabLst>
              <a:defRPr/>
            </a:pPr>
            <a:r>
              <a:rPr lang="de-DE" sz="2800" b="1" i="1" dirty="0">
                <a:solidFill>
                  <a:srgbClr val="000066"/>
                </a:solidFill>
                <a:sym typeface="Wingdings" pitchFamily="2" charset="2"/>
              </a:rPr>
              <a:t>Jeder Mensch verkörpert im Verlauf seines Lebens eine große Zahl vergehender psychischer Systeme.</a:t>
            </a:r>
          </a:p>
          <a:p>
            <a:pPr algn="ctr">
              <a:spcBef>
                <a:spcPts val="1200"/>
              </a:spcBef>
              <a:tabLst>
                <a:tab pos="358775" algn="l"/>
              </a:tabLst>
              <a:defRPr/>
            </a:pPr>
            <a:r>
              <a:rPr lang="de-DE" sz="2800" b="1" i="1" dirty="0">
                <a:solidFill>
                  <a:srgbClr val="000066"/>
                </a:solidFill>
                <a:sym typeface="Wingdings" pitchFamily="2" charset="2"/>
              </a:rPr>
              <a:t>Einige davon hinterlassen Spuren und können </a:t>
            </a:r>
            <a:r>
              <a:rPr lang="de-DE" sz="2800" b="1" i="1" dirty="0" smtClean="0">
                <a:solidFill>
                  <a:srgbClr val="000066"/>
                </a:solidFill>
                <a:sym typeface="Wingdings" pitchFamily="2" charset="2"/>
              </a:rPr>
              <a:t>neu reaktiviert </a:t>
            </a:r>
            <a:r>
              <a:rPr lang="de-DE" sz="2800" b="1" i="1" dirty="0">
                <a:solidFill>
                  <a:srgbClr val="000066"/>
                </a:solidFill>
                <a:sym typeface="Wingdings" pitchFamily="2" charset="2"/>
              </a:rPr>
              <a:t>werden, andere vergehen gänzlich.</a:t>
            </a:r>
          </a:p>
          <a:p>
            <a:pPr algn="ctr">
              <a:tabLst>
                <a:tab pos="358775" algn="l"/>
              </a:tabLst>
              <a:defRPr/>
            </a:pPr>
            <a:endParaRPr lang="de-DE" b="1" dirty="0">
              <a:solidFill>
                <a:srgbClr val="A50021"/>
              </a:solidFill>
              <a:sym typeface="Wingdings" pitchFamily="2" charset="2"/>
            </a:endParaRPr>
          </a:p>
          <a:p>
            <a:pPr algn="ctr">
              <a:tabLst>
                <a:tab pos="358775" algn="l"/>
              </a:tabLst>
              <a:defRPr/>
            </a:pPr>
            <a:r>
              <a:rPr lang="de-DE" sz="2800" b="1" i="1" dirty="0" err="1">
                <a:solidFill>
                  <a:srgbClr val="006600"/>
                </a:solidFill>
                <a:sym typeface="Wingdings" pitchFamily="2" charset="2"/>
              </a:rPr>
              <a:t>Polyphrenie</a:t>
            </a:r>
            <a:r>
              <a:rPr lang="de-DE" sz="2800" b="1" dirty="0">
                <a:solidFill>
                  <a:srgbClr val="006600"/>
                </a:solidFill>
                <a:sym typeface="Wingdings" pitchFamily="2" charset="2"/>
              </a:rPr>
              <a:t>  ist Normalität!</a:t>
            </a:r>
            <a:endParaRPr lang="de-DE" sz="2800" b="1" dirty="0">
              <a:solidFill>
                <a:srgbClr val="993300"/>
              </a:solidFill>
            </a:endParaRP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042988" y="476250"/>
            <a:ext cx="6621462" cy="10810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3200">
                <a:solidFill>
                  <a:srgbClr val="C00000"/>
                </a:solidFill>
                <a:latin typeface="+mj-lt"/>
                <a:cs typeface="Times New Roman" pitchFamily="18" charset="0"/>
              </a:rPr>
              <a:t>Psychische Systeme IV </a:t>
            </a:r>
          </a:p>
          <a:p>
            <a:pPr algn="ctr">
              <a:spcBef>
                <a:spcPct val="20000"/>
              </a:spcBef>
              <a:defRPr/>
            </a:pPr>
            <a:r>
              <a:rPr lang="de-DE" sz="3200">
                <a:solidFill>
                  <a:srgbClr val="000066"/>
                </a:solidFill>
                <a:cs typeface="Times New Roman" pitchFamily="18" charset="0"/>
              </a:rPr>
              <a:t>- </a:t>
            </a:r>
            <a:r>
              <a:rPr lang="de-DE" sz="2800">
                <a:solidFill>
                  <a:srgbClr val="000066"/>
                </a:solidFill>
                <a:cs typeface="Times New Roman" pitchFamily="18" charset="0"/>
              </a:rPr>
              <a:t>Schlussfolgerung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6451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C6BCE-6FBB-4CD9-A286-1643E90F75F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1331913" y="549275"/>
            <a:ext cx="6985000" cy="3948113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b="1">
                <a:solidFill>
                  <a:srgbClr val="A50021"/>
                </a:solidFill>
                <a:latin typeface="Arial" pitchFamily="34" charset="0"/>
              </a:rPr>
              <a:t>Zusammenfassung:</a:t>
            </a:r>
          </a:p>
          <a:p>
            <a:pPr eaLnBrk="1" hangingPunct="1">
              <a:spcBef>
                <a:spcPct val="50000"/>
              </a:spcBef>
            </a:pPr>
            <a:endParaRPr lang="de-DE" sz="1800">
              <a:solidFill>
                <a:srgbClr val="003366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3366"/>
                </a:solidFill>
                <a:latin typeface="Arial" pitchFamily="34" charset="0"/>
              </a:rPr>
              <a:t>Jedes ICH – ein </a:t>
            </a:r>
            <a:r>
              <a:rPr lang="de-DE" i="1">
                <a:solidFill>
                  <a:srgbClr val="006600"/>
                </a:solidFill>
                <a:latin typeface="Arial" pitchFamily="34" charset="0"/>
              </a:rPr>
              <a:t>Unterschied</a:t>
            </a:r>
            <a:r>
              <a:rPr lang="de-DE">
                <a:solidFill>
                  <a:srgbClr val="003366"/>
                </a:solidFill>
                <a:latin typeface="Arial" pitchFamily="34" charset="0"/>
              </a:rPr>
              <a:t> -  bedarf, ob als psychisches System oder als Mitglied, einer faktischen oder gedachten Relation zu einem anderen ICH, also einem DU, um überhaupt im WIR entstehen zu können.</a:t>
            </a:r>
          </a:p>
          <a:p>
            <a:pPr eaLnBrk="1" hangingPunct="1">
              <a:spcBef>
                <a:spcPct val="50000"/>
              </a:spcBef>
            </a:pPr>
            <a:endParaRPr lang="de-DE">
              <a:solidFill>
                <a:srgbClr val="003366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2800">
                <a:solidFill>
                  <a:srgbClr val="A50021"/>
                </a:solidFill>
                <a:latin typeface="Arial" pitchFamily="34" charset="0"/>
              </a:rPr>
              <a:t>Der Mensch beginnt mindestens zu zweit !</a:t>
            </a:r>
            <a:endParaRPr lang="de-DE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116013" y="4868863"/>
            <a:ext cx="741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sz="28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∆ ICH/DU</a:t>
            </a:r>
            <a:r>
              <a:rPr lang="de-DE" sz="2800" baseline="-25000">
                <a:latin typeface="Arial" pitchFamily="34" charset="0"/>
              </a:rPr>
              <a:t>  </a:t>
            </a:r>
            <a:r>
              <a:rPr lang="de-DE" sz="28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2800">
                <a:latin typeface="Arial" pitchFamily="34" charset="0"/>
              </a:rPr>
              <a:t>  </a:t>
            </a:r>
            <a:r>
              <a:rPr lang="de-DE" sz="2800" b="1">
                <a:solidFill>
                  <a:srgbClr val="0066CC"/>
                </a:solidFill>
                <a:latin typeface="Arial" pitchFamily="34" charset="0"/>
              </a:rPr>
              <a:t>WIR</a:t>
            </a:r>
            <a:r>
              <a:rPr lang="de-DE" sz="2800">
                <a:latin typeface="Arial" pitchFamily="34" charset="0"/>
              </a:rPr>
              <a:t>   </a:t>
            </a:r>
            <a:r>
              <a:rPr lang="de-DE" sz="28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2800">
                <a:latin typeface="Arial" pitchFamily="34" charset="0"/>
              </a:rPr>
              <a:t>   </a:t>
            </a:r>
            <a:r>
              <a:rPr lang="de-DE" sz="2800">
                <a:solidFill>
                  <a:srgbClr val="663300"/>
                </a:solidFill>
                <a:latin typeface="Arial" pitchFamily="34" charset="0"/>
              </a:rPr>
              <a:t>ICH</a:t>
            </a:r>
            <a:r>
              <a:rPr lang="de-DE" sz="2800" baseline="-25000">
                <a:solidFill>
                  <a:srgbClr val="663300"/>
                </a:solidFill>
                <a:latin typeface="Arial" pitchFamily="34" charset="0"/>
              </a:rPr>
              <a:t>DU</a:t>
            </a:r>
            <a:r>
              <a:rPr lang="de-DE" sz="2800" baseline="-25000">
                <a:latin typeface="Arial" pitchFamily="34" charset="0"/>
              </a:rPr>
              <a:t>    </a:t>
            </a:r>
            <a:r>
              <a:rPr lang="de-DE" sz="2800">
                <a:solidFill>
                  <a:srgbClr val="000066"/>
                </a:solidFill>
                <a:latin typeface="Arial" pitchFamily="34" charset="0"/>
              </a:rPr>
              <a:t>⇆  DU</a:t>
            </a:r>
            <a:r>
              <a:rPr lang="de-DE" sz="2800" baseline="-25000">
                <a:solidFill>
                  <a:srgbClr val="000066"/>
                </a:solidFill>
                <a:latin typeface="Arial" pitchFamily="34" charset="0"/>
              </a:rPr>
              <a:t>ICH</a:t>
            </a:r>
            <a:endParaRPr lang="de-DE" sz="2800" baseline="-25000">
              <a:solidFill>
                <a:srgbClr val="336600"/>
              </a:solidFill>
              <a:latin typeface="Arial" pitchFamily="34" charset="0"/>
            </a:endParaRPr>
          </a:p>
        </p:txBody>
      </p:sp>
      <p:sp>
        <p:nvSpPr>
          <p:cNvPr id="64519" name="AutoShape 4"/>
          <p:cNvSpPr>
            <a:spLocks/>
          </p:cNvSpPr>
          <p:nvPr/>
        </p:nvSpPr>
        <p:spPr bwMode="auto">
          <a:xfrm>
            <a:off x="4716463" y="4797425"/>
            <a:ext cx="144462" cy="769938"/>
          </a:xfrm>
          <a:prstGeom prst="leftBrace">
            <a:avLst>
              <a:gd name="adj1" fmla="val 44414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pitchFamily="34" charset="0"/>
              </a:rPr>
              <a:t> </a:t>
            </a:r>
          </a:p>
        </p:txBody>
      </p:sp>
      <p:sp>
        <p:nvSpPr>
          <p:cNvPr id="64520" name="AutoShape 5"/>
          <p:cNvSpPr>
            <a:spLocks/>
          </p:cNvSpPr>
          <p:nvPr/>
        </p:nvSpPr>
        <p:spPr bwMode="auto">
          <a:xfrm>
            <a:off x="7667625" y="4797425"/>
            <a:ext cx="152400" cy="792163"/>
          </a:xfrm>
          <a:prstGeom prst="rightBrace">
            <a:avLst>
              <a:gd name="adj1" fmla="val 43316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CL" sz="32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6553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3B3BE-B5E9-441D-B1FF-DA1C11D17F61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65541" name="Text Box 2"/>
          <p:cNvSpPr txBox="1">
            <a:spLocks noChangeArrowheads="1"/>
          </p:cNvSpPr>
          <p:nvPr/>
        </p:nvSpPr>
        <p:spPr bwMode="auto">
          <a:xfrm>
            <a:off x="1619250" y="1341438"/>
            <a:ext cx="62658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>
                <a:solidFill>
                  <a:srgbClr val="800080"/>
                </a:solidFill>
              </a:rPr>
              <a:t>TEIL  II</a:t>
            </a:r>
            <a:r>
              <a:rPr lang="de-DE" sz="4400">
                <a:solidFill>
                  <a:srgbClr val="000066"/>
                </a:solidFill>
              </a:rPr>
              <a:t/>
            </a:r>
            <a:br>
              <a:rPr lang="de-DE" sz="4400">
                <a:solidFill>
                  <a:srgbClr val="000066"/>
                </a:solidFill>
              </a:rPr>
            </a:br>
            <a:endParaRPr lang="de-DE" sz="440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4400">
                <a:solidFill>
                  <a:srgbClr val="000066"/>
                </a:solidFill>
              </a:rPr>
              <a:t>KLINISCHE  THEORIE</a:t>
            </a:r>
          </a:p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000066"/>
                </a:solidFill>
              </a:rPr>
              <a:t>bzw. Theorie der Praxis</a:t>
            </a:r>
            <a:r>
              <a:rPr lang="de-DE" sz="4400">
                <a:solidFill>
                  <a:srgbClr val="000066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de-DE" sz="3600" i="1">
                <a:solidFill>
                  <a:srgbClr val="000066"/>
                </a:solidFill>
              </a:rPr>
              <a:t>- </a:t>
            </a:r>
            <a:r>
              <a:rPr lang="de-DE" sz="4000" i="1">
                <a:solidFill>
                  <a:srgbClr val="000066"/>
                </a:solidFill>
              </a:rPr>
              <a:t>systemisch</a:t>
            </a:r>
            <a:r>
              <a:rPr lang="de-DE" sz="3600" i="1">
                <a:solidFill>
                  <a:srgbClr val="000066"/>
                </a:solidFill>
              </a:rPr>
              <a:t>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6656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7C954-6D99-4736-9FE2-B01AC264745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6565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rgbClr val="CC3300"/>
                </a:solidFill>
              </a:rPr>
              <a:t>Klinische Theorie:</a:t>
            </a:r>
            <a:endParaRPr lang="de-DE" sz="40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Gegenstand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Störungskonzept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Veränderungskonzept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Therapeutischer Prozess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Methodischer Rahmen</a:t>
            </a:r>
            <a:endParaRPr lang="de-DE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6758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18565-83CE-49BB-A293-595A0E9EE356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900113" y="1412875"/>
            <a:ext cx="7340600" cy="5090624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66"/>
                </a:solidFill>
              </a:rPr>
              <a:t>Der Gegenstand einer Theorie der Praxis – hier: </a:t>
            </a:r>
            <a:r>
              <a:rPr lang="de-DE" b="1" dirty="0" smtClean="0">
                <a:solidFill>
                  <a:srgbClr val="000066"/>
                </a:solidFill>
              </a:rPr>
              <a:t>klinische </a:t>
            </a:r>
            <a:r>
              <a:rPr lang="de-DE" b="1" dirty="0">
                <a:solidFill>
                  <a:srgbClr val="000066"/>
                </a:solidFill>
              </a:rPr>
              <a:t>Theorie – betrifft das, was diese Praxis in Gang setzt, betrifft hier also eine </a:t>
            </a:r>
            <a:r>
              <a:rPr lang="de-DE" b="1" dirty="0" err="1">
                <a:solidFill>
                  <a:srgbClr val="663300"/>
                </a:solidFill>
              </a:rPr>
              <a:t>Konzeptualisierung</a:t>
            </a:r>
            <a:r>
              <a:rPr lang="de-DE" b="1" dirty="0">
                <a:solidFill>
                  <a:srgbClr val="663300"/>
                </a:solidFill>
              </a:rPr>
              <a:t> der psychischen Leidens und des Umgangs damit.</a:t>
            </a:r>
            <a:r>
              <a:rPr lang="de-DE" dirty="0"/>
              <a:t>  </a:t>
            </a:r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>
                <a:solidFill>
                  <a:srgbClr val="000066"/>
                </a:solidFill>
              </a:rPr>
              <a:t>E</a:t>
            </a:r>
            <a:r>
              <a:rPr lang="de-DE" dirty="0" smtClean="0">
                <a:solidFill>
                  <a:srgbClr val="000066"/>
                </a:solidFill>
              </a:rPr>
              <a:t>ine systemische klinische Theorie </a:t>
            </a:r>
            <a:r>
              <a:rPr lang="de-DE" b="1" i="1" dirty="0" smtClean="0">
                <a:solidFill>
                  <a:srgbClr val="006600"/>
                </a:solidFill>
              </a:rPr>
              <a:t>betont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>
                <a:solidFill>
                  <a:srgbClr val="000066"/>
                </a:solidFill>
              </a:rPr>
              <a:t>insbesondere: </a:t>
            </a:r>
            <a:r>
              <a:rPr lang="de-DE" sz="28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>
                <a:solidFill>
                  <a:srgbClr val="CC3300"/>
                </a:solidFill>
              </a:rPr>
              <a:t> 	Menschliche Autonomie</a:t>
            </a:r>
          </a:p>
          <a:p>
            <a:pPr>
              <a:buFontTx/>
              <a:buChar char="-"/>
            </a:pPr>
            <a:r>
              <a:rPr lang="de-DE" sz="2800" dirty="0"/>
              <a:t> 	</a:t>
            </a:r>
            <a:r>
              <a:rPr lang="de-DE" dirty="0">
                <a:solidFill>
                  <a:srgbClr val="000066"/>
                </a:solidFill>
              </a:rPr>
              <a:t>statt heteronomer Bestimmung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>
                <a:solidFill>
                  <a:srgbClr val="CC3300"/>
                </a:solidFill>
              </a:rPr>
              <a:t> 	Kommunikative Offenheit</a:t>
            </a:r>
            <a:r>
              <a:rPr lang="de-DE" sz="2800" dirty="0"/>
              <a:t> </a:t>
            </a:r>
          </a:p>
          <a:p>
            <a:r>
              <a:rPr lang="de-DE" sz="2800" dirty="0"/>
              <a:t>  	</a:t>
            </a:r>
            <a:r>
              <a:rPr lang="de-DE" dirty="0">
                <a:solidFill>
                  <a:srgbClr val="000066"/>
                </a:solidFill>
              </a:rPr>
              <a:t>statt kausaler Zwangsläufigkeit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>
                <a:solidFill>
                  <a:srgbClr val="CC3300"/>
                </a:solidFill>
              </a:rPr>
              <a:t> 	Ressourcen- und Lösungsorientierung</a:t>
            </a:r>
            <a:r>
              <a:rPr lang="de-DE" sz="2800" dirty="0"/>
              <a:t> </a:t>
            </a:r>
          </a:p>
          <a:p>
            <a:r>
              <a:rPr lang="de-DE" sz="2800" dirty="0"/>
              <a:t>  	</a:t>
            </a:r>
            <a:r>
              <a:rPr lang="de-DE" sz="2800" dirty="0">
                <a:solidFill>
                  <a:srgbClr val="000066"/>
                </a:solidFill>
              </a:rPr>
              <a:t>sta</a:t>
            </a:r>
            <a:r>
              <a:rPr lang="de-DE" dirty="0">
                <a:solidFill>
                  <a:srgbClr val="000066"/>
                </a:solidFill>
              </a:rPr>
              <a:t>tt Problemfokussierung</a:t>
            </a: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2362200" y="228600"/>
            <a:ext cx="4343400" cy="103981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Klinische Theorie</a:t>
            </a:r>
          </a:p>
          <a:p>
            <a:pPr algn="ctr"/>
            <a:r>
              <a:rPr lang="de-DE" sz="3200">
                <a:solidFill>
                  <a:srgbClr val="000066"/>
                </a:solidFill>
              </a:rPr>
              <a:t>I.  Gegenstand</a:t>
            </a:r>
            <a:endParaRPr lang="de-DE" sz="4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6861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8E3BC-26F7-4BEA-9EBE-62676F71B45D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4213" y="1989138"/>
            <a:ext cx="7885112" cy="41243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2800" dirty="0">
                <a:solidFill>
                  <a:srgbClr val="000066"/>
                </a:solidFill>
              </a:rPr>
              <a:t>Beitrag zur Herstellung </a:t>
            </a:r>
            <a:r>
              <a:rPr lang="de-DE" sz="2800">
                <a:solidFill>
                  <a:srgbClr val="000066"/>
                </a:solidFill>
              </a:rPr>
              <a:t>geeigneter/günstiger 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2800">
                <a:solidFill>
                  <a:srgbClr val="006600"/>
                </a:solidFill>
              </a:rPr>
              <a:t>Randbedingungen</a:t>
            </a:r>
            <a:r>
              <a:rPr lang="de-DE" sz="2800">
                <a:solidFill>
                  <a:schemeClr val="bg2"/>
                </a:solidFill>
              </a:rPr>
              <a:t> </a:t>
            </a:r>
            <a:r>
              <a:rPr lang="de-DE" sz="2800" dirty="0">
                <a:solidFill>
                  <a:srgbClr val="000066"/>
                </a:solidFill>
              </a:rPr>
              <a:t>für die </a:t>
            </a:r>
            <a:r>
              <a:rPr lang="de-DE" sz="2800">
                <a:solidFill>
                  <a:srgbClr val="006600"/>
                </a:solidFill>
              </a:rPr>
              <a:t>auftragsbezogene</a:t>
            </a:r>
            <a:r>
              <a:rPr lang="de-DE" sz="2800">
                <a:solidFill>
                  <a:srgbClr val="CC3300"/>
                </a:solidFill>
              </a:rPr>
              <a:t> </a:t>
            </a:r>
            <a:r>
              <a:rPr lang="de-DE" sz="2800" b="1">
                <a:solidFill>
                  <a:srgbClr val="CC3300"/>
                </a:solidFill>
              </a:rPr>
              <a:t>Selbstveränderung</a:t>
            </a:r>
            <a:r>
              <a:rPr lang="de-DE" sz="2800"/>
              <a:t> </a:t>
            </a:r>
            <a:r>
              <a:rPr lang="de-DE" sz="2800" dirty="0">
                <a:solidFill>
                  <a:srgbClr val="000066"/>
                </a:solidFill>
              </a:rPr>
              <a:t>des/der Klienten durch </a:t>
            </a:r>
            <a:r>
              <a:rPr lang="de-DE" sz="2800">
                <a:solidFill>
                  <a:srgbClr val="000066"/>
                </a:solidFill>
              </a:rPr>
              <a:t>eine  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2800" b="1">
                <a:solidFill>
                  <a:srgbClr val="CC3300"/>
                </a:solidFill>
              </a:rPr>
              <a:t>nützliche</a:t>
            </a:r>
            <a:r>
              <a:rPr lang="de-DE" sz="2800" b="1" dirty="0">
                <a:solidFill>
                  <a:srgbClr val="CC3300"/>
                </a:solidFill>
              </a:rPr>
              <a:t>, passende und respektvolle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</a:p>
          <a:p>
            <a:pPr algn="ctr">
              <a:defRPr/>
            </a:pPr>
            <a:r>
              <a:rPr lang="de-DE" sz="2800" dirty="0">
                <a:solidFill>
                  <a:srgbClr val="000066"/>
                </a:solidFill>
              </a:rPr>
              <a:t>therapeutische Interaktion </a:t>
            </a:r>
          </a:p>
          <a:p>
            <a:pPr algn="ctr">
              <a:defRPr/>
            </a:pPr>
            <a:r>
              <a:rPr lang="de-DE" sz="2800" b="1" cap="small" dirty="0">
                <a:solidFill>
                  <a:srgbClr val="006600"/>
                </a:solidFill>
              </a:rPr>
              <a:t>statt</a:t>
            </a:r>
            <a:r>
              <a:rPr lang="de-DE" sz="2800" dirty="0"/>
              <a:t> </a:t>
            </a:r>
          </a:p>
          <a:p>
            <a:pPr algn="ctr">
              <a:defRPr/>
            </a:pPr>
            <a:r>
              <a:rPr lang="de-DE" sz="2800" dirty="0" err="1">
                <a:solidFill>
                  <a:srgbClr val="000066"/>
                </a:solidFill>
              </a:rPr>
              <a:t>lineal</a:t>
            </a:r>
            <a:r>
              <a:rPr lang="de-DE" sz="2800" dirty="0">
                <a:solidFill>
                  <a:srgbClr val="000066"/>
                </a:solidFill>
              </a:rPr>
              <a:t>-kausal intendierte, pathologisch motivierte, auf pragmatische Wirkung ausgerichtete, standardisierte Intervention.</a:t>
            </a:r>
          </a:p>
        </p:txBody>
      </p:sp>
      <p:sp>
        <p:nvSpPr>
          <p:cNvPr id="68614" name="Textfeld 5"/>
          <p:cNvSpPr txBox="1">
            <a:spLocks noChangeArrowheads="1"/>
          </p:cNvSpPr>
          <p:nvPr/>
        </p:nvSpPr>
        <p:spPr bwMode="auto">
          <a:xfrm>
            <a:off x="684213" y="404813"/>
            <a:ext cx="7848600" cy="11382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Klinische Theorie</a:t>
            </a:r>
          </a:p>
          <a:p>
            <a:pPr algn="ctr"/>
            <a:r>
              <a:rPr lang="de-DE" sz="3200">
                <a:solidFill>
                  <a:srgbClr val="000066"/>
                </a:solidFill>
              </a:rPr>
              <a:t>II.  Methodologie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696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3D3679-0F63-4788-9CA7-01EC9584DAC9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69637" name="Rectangle 2"/>
          <p:cNvSpPr>
            <a:spLocks noChangeArrowheads="1"/>
          </p:cNvSpPr>
          <p:nvPr/>
        </p:nvSpPr>
        <p:spPr bwMode="auto">
          <a:xfrm>
            <a:off x="1692275" y="476250"/>
            <a:ext cx="6096000" cy="828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>
                <a:solidFill>
                  <a:srgbClr val="CC3300"/>
                </a:solidFill>
              </a:rPr>
              <a:t>Konzepte systemischer Therapie:</a:t>
            </a:r>
            <a:r>
              <a:rPr lang="de-DE" sz="3200">
                <a:solidFill>
                  <a:srgbClr val="FF3300"/>
                </a:solidFill>
              </a:rPr>
              <a:t> </a:t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600">
                <a:solidFill>
                  <a:srgbClr val="000066"/>
                </a:solidFill>
              </a:rPr>
              <a:t>Das Therapeutendilemma I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619250" y="2276475"/>
            <a:ext cx="6048375" cy="2376488"/>
          </a:xfrm>
          <a:prstGeom prst="rect">
            <a:avLst/>
          </a:prstGeom>
          <a:solidFill>
            <a:srgbClr val="CCECFF"/>
          </a:solidFill>
          <a:ln w="38100" cmpd="dbl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 b="1" i="1">
                <a:solidFill>
                  <a:srgbClr val="006600"/>
                </a:solidFill>
              </a:rPr>
              <a:t>„Handele wirksam, ohne im voraus zu wissen, wie, </a:t>
            </a:r>
          </a:p>
          <a:p>
            <a:pPr algn="ctr"/>
            <a:r>
              <a:rPr lang="de-DE" sz="3600" b="1" i="1">
                <a:solidFill>
                  <a:srgbClr val="006600"/>
                </a:solidFill>
              </a:rPr>
              <a:t>und was Dein Handeln auslösen wird!"</a:t>
            </a:r>
          </a:p>
          <a:p>
            <a:pPr>
              <a:spcBef>
                <a:spcPct val="50000"/>
              </a:spcBef>
            </a:pPr>
            <a:endParaRPr lang="de-DE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065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06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02D994-2CA3-4973-BA35-F036F76844B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5040312" cy="1511300"/>
          </a:xfrm>
          <a:solidFill>
            <a:srgbClr val="CCEC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70000"/>
              </a:spcBef>
              <a:buFontTx/>
              <a:buNone/>
            </a:pPr>
            <a:r>
              <a:rPr lang="de-DE" sz="2000" smtClean="0">
                <a:solidFill>
                  <a:srgbClr val="333399"/>
                </a:solidFill>
              </a:rPr>
              <a:t>Folgen für die</a:t>
            </a:r>
            <a:r>
              <a:rPr lang="de-DE" sz="2000" smtClean="0"/>
              <a:t> </a:t>
            </a:r>
            <a:r>
              <a:rPr lang="de-DE" sz="2000" b="1" smtClean="0">
                <a:solidFill>
                  <a:srgbClr val="CC3300"/>
                </a:solidFill>
              </a:rPr>
              <a:t>klinische Theorie</a:t>
            </a:r>
            <a:r>
              <a:rPr lang="de-DE" sz="2000" smtClean="0">
                <a:solidFill>
                  <a:srgbClr val="333399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Akzeptanz subjektiver Problemdefinitionen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Verzicht auf gezielt kausale Interventionen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Vertrauen auf förderlichen Dialog</a:t>
            </a:r>
            <a:endParaRPr lang="de-DE" sz="3600" smtClean="0">
              <a:solidFill>
                <a:srgbClr val="008000"/>
              </a:solidFill>
              <a:latin typeface="Arial Standard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91200" cy="914400"/>
          </a:xfrm>
          <a:solidFill>
            <a:schemeClr val="tx1"/>
          </a:solidFill>
        </p:spPr>
        <p:txBody>
          <a:bodyPr/>
          <a:lstStyle/>
          <a:p>
            <a:r>
              <a:rPr lang="de-DE" sz="3000" smtClean="0">
                <a:solidFill>
                  <a:srgbClr val="FF3300"/>
                </a:solidFill>
              </a:rPr>
              <a:t>Konzepte systemischer Therapie:</a:t>
            </a:r>
            <a:r>
              <a:rPr lang="de-DE" sz="3200" smtClean="0">
                <a:solidFill>
                  <a:srgbClr val="FF3300"/>
                </a:solidFill>
              </a:rPr>
              <a:t> </a:t>
            </a:r>
            <a:br>
              <a:rPr lang="de-DE" sz="3200" smtClean="0">
                <a:solidFill>
                  <a:srgbClr val="FF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Das Therapeutendilemma II</a:t>
            </a:r>
            <a:endParaRPr lang="de-DE" smtClean="0"/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187450" y="4581525"/>
            <a:ext cx="6697663" cy="16256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de-DE" sz="2000" b="1">
                <a:solidFill>
                  <a:srgbClr val="CC3300"/>
                </a:solidFill>
              </a:rPr>
              <a:t>Lösungen:</a:t>
            </a:r>
            <a:endParaRPr lang="de-DE" sz="2000">
              <a:solidFill>
                <a:srgbClr val="CC3300"/>
              </a:solidFill>
            </a:endParaRPr>
          </a:p>
          <a:p>
            <a:r>
              <a:rPr lang="de-DE" sz="2000" b="1" i="1">
                <a:solidFill>
                  <a:schemeClr val="bg1"/>
                </a:solidFill>
              </a:rPr>
              <a:t>Herstellung</a:t>
            </a:r>
            <a:r>
              <a:rPr lang="de-DE" sz="2000"/>
              <a:t> </a:t>
            </a:r>
            <a:r>
              <a:rPr lang="de-DE" sz="2000">
                <a:solidFill>
                  <a:srgbClr val="003399"/>
                </a:solidFill>
              </a:rPr>
              <a:t>günstiger (</a:t>
            </a:r>
            <a:r>
              <a:rPr lang="de-DE" sz="2000">
                <a:solidFill>
                  <a:srgbClr val="333399"/>
                </a:solidFill>
              </a:rPr>
              <a:t>Rand-) Bedingungen durch:</a:t>
            </a:r>
          </a:p>
          <a:p>
            <a:r>
              <a:rPr lang="de-DE" sz="2000">
                <a:solidFill>
                  <a:srgbClr val="333399"/>
                </a:solidFill>
              </a:rPr>
              <a:t>Orientierung am ausgehandelten Auftrag (Ziel)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/>
              <a:t> </a:t>
            </a:r>
            <a:r>
              <a:rPr lang="de-DE" sz="2000" b="1" i="1">
                <a:solidFill>
                  <a:srgbClr val="800080"/>
                </a:solidFill>
              </a:rPr>
              <a:t>Nutzen</a:t>
            </a:r>
            <a:endParaRPr lang="de-DE" sz="2000">
              <a:solidFill>
                <a:srgbClr val="800080"/>
              </a:solidFill>
            </a:endParaRPr>
          </a:p>
          <a:p>
            <a:r>
              <a:rPr lang="de-DE" sz="2000">
                <a:solidFill>
                  <a:srgbClr val="333399"/>
                </a:solidFill>
              </a:rPr>
              <a:t>Wahl "passender" Interventionen                      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/>
              <a:t> </a:t>
            </a:r>
            <a:r>
              <a:rPr lang="de-DE" sz="2000" b="1" i="1">
                <a:solidFill>
                  <a:srgbClr val="800080"/>
                </a:solidFill>
              </a:rPr>
              <a:t>Schönheit</a:t>
            </a:r>
            <a:endParaRPr lang="de-DE" sz="2000">
              <a:solidFill>
                <a:srgbClr val="800080"/>
              </a:solidFill>
            </a:endParaRPr>
          </a:p>
          <a:p>
            <a:r>
              <a:rPr lang="de-DE" sz="2000">
                <a:solidFill>
                  <a:srgbClr val="333399"/>
                </a:solidFill>
              </a:rPr>
              <a:t>Verwirklichung einer respektvollen Haltung      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/>
              <a:t> </a:t>
            </a:r>
            <a:r>
              <a:rPr lang="de-DE" sz="2000" b="1" i="1">
                <a:solidFill>
                  <a:srgbClr val="800080"/>
                </a:solidFill>
              </a:rPr>
              <a:t>Respekt</a:t>
            </a:r>
            <a:endParaRPr lang="de-DE" sz="2000">
              <a:solidFill>
                <a:srgbClr val="800080"/>
              </a:solidFill>
            </a:endParaRP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0" y="1268413"/>
            <a:ext cx="4356100" cy="1439862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de-DE" sz="2000" b="1">
                <a:solidFill>
                  <a:srgbClr val="CC3300"/>
                </a:solidFill>
              </a:rPr>
              <a:t>Denn</a:t>
            </a:r>
            <a:r>
              <a:rPr lang="de-DE" sz="2000"/>
              <a:t> </a:t>
            </a:r>
            <a:r>
              <a:rPr lang="de-DE" sz="2000">
                <a:solidFill>
                  <a:srgbClr val="333399"/>
                </a:solidFill>
              </a:rPr>
              <a:t>psychische / soziale Systeme sind: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undurchschaubar (nicht-trivial)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nicht-instruierbar (autopoietisch)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selbstreferentiell (Sinn)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4462463" y="1268413"/>
            <a:ext cx="4681537" cy="1439862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000">
                <a:solidFill>
                  <a:srgbClr val="333399"/>
                </a:solidFill>
              </a:rPr>
              <a:t>Das hat zur</a:t>
            </a:r>
            <a:r>
              <a:rPr lang="de-DE" sz="2000"/>
              <a:t> </a:t>
            </a:r>
            <a:r>
              <a:rPr lang="de-DE" sz="2000" b="1">
                <a:solidFill>
                  <a:srgbClr val="CC3300"/>
                </a:solidFill>
              </a:rPr>
              <a:t>Folge</a:t>
            </a:r>
            <a:r>
              <a:rPr lang="de-DE" sz="2000" b="1">
                <a:solidFill>
                  <a:srgbClr val="333399"/>
                </a:solidFill>
              </a:rPr>
              <a:t>:</a:t>
            </a:r>
            <a:endParaRPr lang="de-DE" sz="2000">
              <a:solidFill>
                <a:srgbClr val="333399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Unmöglichkeit exakten Diagnostizierens</a:t>
            </a: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Unbestimmtheit von Interventionen</a:t>
            </a: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Unvorhersagbarkeit von Kommunikation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258052" grpId="0" build="p" animBg="1"/>
      <p:bldP spid="258053" grpId="0" animBg="1"/>
      <p:bldP spid="2580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253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4A10D1-31A8-4520-9B2C-983C24D5B3B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7127875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>
                <a:solidFill>
                  <a:srgbClr val="CC3300"/>
                </a:solidFill>
              </a:rPr>
              <a:t>Zur Geschichte der systemischen Therapie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611189" y="1196975"/>
            <a:ext cx="4536876" cy="509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92175"/>
            <a:r>
              <a:rPr lang="en-US" sz="1600" b="1" dirty="0">
                <a:solidFill>
                  <a:srgbClr val="CC3300"/>
                </a:solidFill>
                <a:cs typeface="Times New Roman" pitchFamily="18" charset="0"/>
              </a:rPr>
              <a:t>± 1950</a:t>
            </a: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Pragmatische Familienarbeit:</a:t>
            </a:r>
          </a:p>
          <a:p>
            <a:pPr defTabSz="892175"/>
            <a:r>
              <a:rPr lang="es-CL" sz="1400" dirty="0">
                <a:solidFill>
                  <a:srgbClr val="000066"/>
                </a:solidFill>
              </a:rPr>
              <a:t>	u.a. </a:t>
            </a:r>
            <a:r>
              <a:rPr lang="es-CL" sz="1400" dirty="0">
                <a:solidFill>
                  <a:srgbClr val="336600"/>
                </a:solidFill>
              </a:rPr>
              <a:t>Bateson</a:t>
            </a:r>
            <a:r>
              <a:rPr lang="es-CL" sz="1400" dirty="0">
                <a:solidFill>
                  <a:srgbClr val="000066"/>
                </a:solidFill>
              </a:rPr>
              <a:t> et al., </a:t>
            </a:r>
            <a:r>
              <a:rPr lang="es-CL" sz="1400" dirty="0">
                <a:solidFill>
                  <a:srgbClr val="336600"/>
                </a:solidFill>
              </a:rPr>
              <a:t>Wynne, Jackson</a:t>
            </a:r>
            <a:r>
              <a:rPr lang="es-CL" sz="1400" dirty="0">
                <a:solidFill>
                  <a:srgbClr val="000066"/>
                </a:solidFill>
              </a:rPr>
              <a:t> ...</a:t>
            </a:r>
          </a:p>
          <a:p>
            <a:pPr defTabSz="892175"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pPr defTabSz="892175"/>
            <a:r>
              <a:rPr lang="en-US" sz="1600" b="1" dirty="0">
                <a:solidFill>
                  <a:srgbClr val="CC3300"/>
                </a:solidFill>
                <a:cs typeface="Times New Roman" pitchFamily="18" charset="0"/>
              </a:rPr>
              <a:t>± 1969</a:t>
            </a: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Familientherapien:</a:t>
            </a:r>
          </a:p>
          <a:p>
            <a:pPr defTabSz="892175"/>
            <a:r>
              <a:rPr lang="es-CL" sz="1400" dirty="0">
                <a:solidFill>
                  <a:srgbClr val="000066"/>
                </a:solidFill>
              </a:rPr>
              <a:t>	- </a:t>
            </a:r>
            <a:r>
              <a:rPr lang="es-CL" sz="1400" i="1" dirty="0">
                <a:solidFill>
                  <a:srgbClr val="000066"/>
                </a:solidFill>
              </a:rPr>
              <a:t>Prozessbezogen:</a:t>
            </a:r>
            <a:r>
              <a:rPr lang="es-CL" sz="1400" dirty="0">
                <a:solidFill>
                  <a:srgbClr val="000066"/>
                </a:solidFill>
              </a:rPr>
              <a:t> MRI </a:t>
            </a:r>
            <a:r>
              <a:rPr lang="es-CL" sz="1400" dirty="0">
                <a:solidFill>
                  <a:srgbClr val="336600"/>
                </a:solidFill>
              </a:rPr>
              <a:t>Watzlawick</a:t>
            </a:r>
            <a:r>
              <a:rPr lang="es-CL" sz="1400" dirty="0">
                <a:solidFill>
                  <a:srgbClr val="000066"/>
                </a:solidFill>
              </a:rPr>
              <a:t> et al.</a:t>
            </a:r>
          </a:p>
          <a:p>
            <a:pPr defTabSz="892175"/>
            <a:r>
              <a:rPr lang="es-CL" sz="1400" dirty="0">
                <a:solidFill>
                  <a:srgbClr val="000066"/>
                </a:solidFill>
              </a:rPr>
              <a:t>	- </a:t>
            </a:r>
            <a:r>
              <a:rPr lang="es-CL" sz="1400" i="1" dirty="0">
                <a:solidFill>
                  <a:srgbClr val="000066"/>
                </a:solidFill>
              </a:rPr>
              <a:t>Direktiv-Strukturell:</a:t>
            </a:r>
            <a:r>
              <a:rPr lang="es-CL" sz="1400" dirty="0">
                <a:solidFill>
                  <a:srgbClr val="000066"/>
                </a:solidFill>
              </a:rPr>
              <a:t> </a:t>
            </a:r>
            <a:r>
              <a:rPr lang="es-CL" sz="1400" dirty="0">
                <a:solidFill>
                  <a:srgbClr val="336600"/>
                </a:solidFill>
              </a:rPr>
              <a:t>Haley, Minuchin</a:t>
            </a:r>
            <a:r>
              <a:rPr lang="es-CL" sz="1400" dirty="0">
                <a:solidFill>
                  <a:srgbClr val="000066"/>
                </a:solidFill>
              </a:rPr>
              <a:t>...</a:t>
            </a:r>
          </a:p>
          <a:p>
            <a:pPr defTabSz="892175"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pPr defTabSz="892175"/>
            <a:r>
              <a:rPr lang="es-CL" sz="1600" b="1" dirty="0">
                <a:solidFill>
                  <a:srgbClr val="CC3300"/>
                </a:solidFill>
              </a:rPr>
              <a:t>1976</a:t>
            </a:r>
            <a:r>
              <a:rPr lang="es-CL" sz="2000" dirty="0">
                <a:solidFill>
                  <a:srgbClr val="000066"/>
                </a:solidFill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Systemische Familientherapie:</a:t>
            </a:r>
          </a:p>
          <a:p>
            <a:pPr defTabSz="892175"/>
            <a:r>
              <a:rPr lang="es-CL" sz="1400" dirty="0">
                <a:solidFill>
                  <a:srgbClr val="000066"/>
                </a:solidFill>
              </a:rPr>
              <a:t>	Mailand I. </a:t>
            </a:r>
            <a:r>
              <a:rPr lang="es-CL" sz="1400" dirty="0">
                <a:solidFill>
                  <a:srgbClr val="336600"/>
                </a:solidFill>
              </a:rPr>
              <a:t>M. Selvini Palazzoli</a:t>
            </a:r>
            <a:r>
              <a:rPr lang="es-CL" sz="1400" dirty="0">
                <a:solidFill>
                  <a:srgbClr val="000066"/>
                </a:solidFill>
              </a:rPr>
              <a:t> et al.</a:t>
            </a:r>
          </a:p>
          <a:p>
            <a:pPr defTabSz="892175"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pPr defTabSz="892175"/>
            <a:r>
              <a:rPr lang="es-CL" sz="1600" b="1" dirty="0">
                <a:solidFill>
                  <a:srgbClr val="CC3300"/>
                </a:solidFill>
              </a:rPr>
              <a:t>1981-2</a:t>
            </a:r>
            <a:r>
              <a:rPr lang="es-CL" sz="2000" dirty="0">
                <a:solidFill>
                  <a:srgbClr val="000066"/>
                </a:solidFill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Systemische Therapie</a:t>
            </a:r>
          </a:p>
          <a:p>
            <a:pPr defTabSz="892175">
              <a:spcAft>
                <a:spcPct val="25000"/>
              </a:spcAft>
            </a:pPr>
            <a:r>
              <a:rPr lang="es-CL" sz="1400" dirty="0">
                <a:solidFill>
                  <a:srgbClr val="000066"/>
                </a:solidFill>
              </a:rPr>
              <a:t>	</a:t>
            </a:r>
            <a:r>
              <a:rPr lang="es-CL" sz="1400" dirty="0">
                <a:solidFill>
                  <a:srgbClr val="336600"/>
                </a:solidFill>
              </a:rPr>
              <a:t>P. Dell, B. Keeney, S. de Shazer</a:t>
            </a:r>
            <a:endParaRPr lang="es-CL" sz="1400" dirty="0">
              <a:solidFill>
                <a:srgbClr val="000066"/>
              </a:solidFill>
            </a:endParaRPr>
          </a:p>
          <a:p>
            <a:pPr defTabSz="892175">
              <a:spcAft>
                <a:spcPct val="25000"/>
              </a:spcAft>
            </a:pPr>
            <a:r>
              <a:rPr lang="es-CL" sz="1600" b="1" dirty="0">
                <a:solidFill>
                  <a:srgbClr val="CC3300"/>
                </a:solidFill>
              </a:rPr>
              <a:t>1983-9</a:t>
            </a:r>
            <a:r>
              <a:rPr lang="es-CL" sz="1400" i="1" dirty="0">
                <a:solidFill>
                  <a:srgbClr val="000066"/>
                </a:solidFill>
              </a:rPr>
              <a:t>	</a:t>
            </a:r>
            <a:r>
              <a:rPr lang="es-CL" sz="1400" b="1" i="1" u="sng" dirty="0">
                <a:solidFill>
                  <a:srgbClr val="000066"/>
                </a:solidFill>
              </a:rPr>
              <a:t>Weiterentwicklungen:</a:t>
            </a:r>
          </a:p>
          <a:p>
            <a:pPr marL="803275" lvl="2" defTabSz="892175">
              <a:buFontTx/>
              <a:buChar char="-"/>
            </a:pPr>
            <a:r>
              <a:rPr lang="es-CL" sz="1400" i="1" dirty="0">
                <a:solidFill>
                  <a:srgbClr val="000066"/>
                </a:solidFill>
              </a:rPr>
              <a:t> Lösungsorientiertheit:</a:t>
            </a:r>
            <a:r>
              <a:rPr lang="es-CL" sz="1400" dirty="0">
                <a:solidFill>
                  <a:srgbClr val="000066"/>
                </a:solidFill>
              </a:rPr>
              <a:t> </a:t>
            </a:r>
            <a:r>
              <a:rPr lang="es-CL" sz="1400" dirty="0" smtClean="0">
                <a:solidFill>
                  <a:srgbClr val="336600"/>
                </a:solidFill>
              </a:rPr>
              <a:t>S</a:t>
            </a:r>
            <a:r>
              <a:rPr lang="es-CL" sz="1400" dirty="0">
                <a:solidFill>
                  <a:srgbClr val="336600"/>
                </a:solidFill>
              </a:rPr>
              <a:t>. de Shazer</a:t>
            </a:r>
          </a:p>
          <a:p>
            <a:pPr marL="803275" lvl="2" defTabSz="892175">
              <a:buFontTx/>
              <a:buChar char="-"/>
            </a:pPr>
            <a:r>
              <a:rPr lang="es-CL" sz="1400" i="1" dirty="0">
                <a:solidFill>
                  <a:srgbClr val="000066"/>
                </a:solidFill>
              </a:rPr>
              <a:t> Sozialtheorie/Dialog</a:t>
            </a:r>
            <a:r>
              <a:rPr lang="es-CL" sz="1400" dirty="0">
                <a:solidFill>
                  <a:srgbClr val="000066"/>
                </a:solidFill>
              </a:rPr>
              <a:t>: </a:t>
            </a:r>
            <a:r>
              <a:rPr lang="es-CL" sz="1400" dirty="0">
                <a:solidFill>
                  <a:srgbClr val="336600"/>
                </a:solidFill>
              </a:rPr>
              <a:t>H. Goolishin, T.Andersen</a:t>
            </a:r>
          </a:p>
          <a:p>
            <a:pPr marL="803275" lvl="2" defTabSz="892175">
              <a:buFontTx/>
              <a:buChar char="-"/>
            </a:pPr>
            <a:r>
              <a:rPr lang="es-CL" sz="1400" i="1" dirty="0">
                <a:solidFill>
                  <a:srgbClr val="000066"/>
                </a:solidFill>
              </a:rPr>
              <a:t> Sprache/Narrativen:</a:t>
            </a:r>
            <a:r>
              <a:rPr lang="es-CL" sz="1400" dirty="0">
                <a:solidFill>
                  <a:srgbClr val="000066"/>
                </a:solidFill>
              </a:rPr>
              <a:t> </a:t>
            </a:r>
            <a:r>
              <a:rPr lang="es-CL" sz="1400" dirty="0">
                <a:solidFill>
                  <a:srgbClr val="336600"/>
                </a:solidFill>
              </a:rPr>
              <a:t>M. White</a:t>
            </a:r>
          </a:p>
          <a:p>
            <a:pPr defTabSz="892175"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pPr defTabSz="892175"/>
            <a:r>
              <a:rPr lang="es-CL" sz="1600" b="1" dirty="0">
                <a:solidFill>
                  <a:srgbClr val="CC3300"/>
                </a:solidFill>
              </a:rPr>
              <a:t>ab 1990</a:t>
            </a:r>
            <a:r>
              <a:rPr lang="es-CL" sz="2000" dirty="0">
                <a:solidFill>
                  <a:srgbClr val="000066"/>
                </a:solidFill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Konsolidierung</a:t>
            </a:r>
            <a:r>
              <a:rPr lang="es-CL" sz="2000" dirty="0">
                <a:solidFill>
                  <a:srgbClr val="000066"/>
                </a:solidFill>
              </a:rPr>
              <a:t> </a:t>
            </a:r>
            <a:r>
              <a:rPr lang="es-CL" sz="1600" dirty="0">
                <a:solidFill>
                  <a:srgbClr val="000066"/>
                </a:solidFill>
              </a:rPr>
              <a:t>&lt;deutschsprachig&gt;:</a:t>
            </a:r>
          </a:p>
          <a:p>
            <a:pPr marL="803275" lvl="2" defTabSz="892175">
              <a:buFontTx/>
              <a:buChar char="-"/>
            </a:pPr>
            <a:r>
              <a:rPr lang="es-CL" sz="1400" dirty="0">
                <a:solidFill>
                  <a:srgbClr val="000066"/>
                </a:solidFill>
              </a:rPr>
              <a:t> Klinische Theorie (</a:t>
            </a:r>
            <a:r>
              <a:rPr lang="es-CL" sz="1400" dirty="0">
                <a:solidFill>
                  <a:srgbClr val="336600"/>
                </a:solidFill>
              </a:rPr>
              <a:t>K. Ludewig</a:t>
            </a:r>
            <a:r>
              <a:rPr lang="es-CL" sz="1400" dirty="0">
                <a:solidFill>
                  <a:srgbClr val="000066"/>
                </a:solidFill>
              </a:rPr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 dirty="0">
                <a:solidFill>
                  <a:srgbClr val="000066"/>
                </a:solidFill>
              </a:rPr>
              <a:t> Empirische Forschung (</a:t>
            </a:r>
            <a:r>
              <a:rPr lang="es-CL" sz="1400" dirty="0">
                <a:solidFill>
                  <a:srgbClr val="336600"/>
                </a:solidFill>
              </a:rPr>
              <a:t>G. Schiepek</a:t>
            </a:r>
            <a:r>
              <a:rPr lang="es-CL" sz="1400" dirty="0">
                <a:solidFill>
                  <a:srgbClr val="000066"/>
                </a:solidFill>
              </a:rPr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 dirty="0">
                <a:solidFill>
                  <a:srgbClr val="000066"/>
                </a:solidFill>
              </a:rPr>
              <a:t> Emotionen (</a:t>
            </a:r>
            <a:r>
              <a:rPr lang="es-CL" sz="1400" dirty="0">
                <a:solidFill>
                  <a:srgbClr val="336600"/>
                </a:solidFill>
              </a:rPr>
              <a:t>R. Welter-Enderlin</a:t>
            </a:r>
            <a:r>
              <a:rPr lang="es-CL" sz="1400" dirty="0">
                <a:solidFill>
                  <a:srgbClr val="000066"/>
                </a:solidFill>
              </a:rPr>
              <a:t>, </a:t>
            </a:r>
            <a:r>
              <a:rPr lang="es-CL" sz="1400" dirty="0">
                <a:solidFill>
                  <a:srgbClr val="336600"/>
                </a:solidFill>
              </a:rPr>
              <a:t>T.Levold</a:t>
            </a:r>
            <a:r>
              <a:rPr lang="es-CL" sz="1400" dirty="0">
                <a:solidFill>
                  <a:srgbClr val="000066"/>
                </a:solidFill>
              </a:rPr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 dirty="0">
                <a:solidFill>
                  <a:srgbClr val="000066"/>
                </a:solidFill>
              </a:rPr>
              <a:t> Ausdifferenzierung von Schulen</a:t>
            </a: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5148263" y="836613"/>
            <a:ext cx="3529012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 b="1" u="sng" dirty="0">
                <a:solidFill>
                  <a:srgbClr val="CC3300"/>
                </a:solidFill>
              </a:rPr>
              <a:t>Theoretische Grundlagen</a:t>
            </a:r>
          </a:p>
          <a:p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Allgemeine Systemtheorie, Theorie offener Systeme (</a:t>
            </a:r>
            <a:r>
              <a:rPr lang="es-CL" sz="1400" dirty="0">
                <a:solidFill>
                  <a:srgbClr val="336600"/>
                </a:solidFill>
              </a:rPr>
              <a:t>L. v.Bertalanffy</a:t>
            </a:r>
            <a:r>
              <a:rPr lang="es-CL" sz="1400" dirty="0">
                <a:solidFill>
                  <a:srgbClr val="000066"/>
                </a:solidFill>
              </a:rPr>
              <a:t>)</a:t>
            </a:r>
          </a:p>
          <a:p>
            <a:pPr>
              <a:buFontTx/>
              <a:buChar char="-"/>
            </a:pPr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ad hoc Theorien aus Kybernetik 1. Ordnung, Strukturalismus, Humanismus</a:t>
            </a:r>
          </a:p>
          <a:p>
            <a:pPr>
              <a:buFontTx/>
              <a:buChar char="-"/>
            </a:pPr>
            <a:endParaRPr lang="es-CL" sz="1400" dirty="0">
              <a:solidFill>
                <a:srgbClr val="000066"/>
              </a:solidFill>
            </a:endParaRPr>
          </a:p>
          <a:p>
            <a:pPr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Kybernetische Epistemologie (</a:t>
            </a:r>
            <a:r>
              <a:rPr lang="es-CL" sz="1400" dirty="0">
                <a:solidFill>
                  <a:srgbClr val="336600"/>
                </a:solidFill>
              </a:rPr>
              <a:t>G. Bateson</a:t>
            </a:r>
            <a:r>
              <a:rPr lang="es-CL" sz="1400" dirty="0">
                <a:solidFill>
                  <a:srgbClr val="000066"/>
                </a:solidFill>
              </a:rPr>
              <a:t>)</a:t>
            </a:r>
          </a:p>
          <a:p>
            <a:endParaRPr lang="es-CL" sz="1400" dirty="0">
              <a:solidFill>
                <a:srgbClr val="000066"/>
              </a:solidFill>
            </a:endParaRPr>
          </a:p>
          <a:p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Autopoiese, biologische Erkenntnistheorie (</a:t>
            </a:r>
            <a:r>
              <a:rPr lang="es-CL" sz="1400" dirty="0">
                <a:solidFill>
                  <a:srgbClr val="336600"/>
                </a:solidFill>
              </a:rPr>
              <a:t>H. Maturana</a:t>
            </a:r>
            <a:r>
              <a:rPr lang="es-CL" sz="1400" dirty="0">
                <a:solidFill>
                  <a:srgbClr val="000066"/>
                </a:solidFill>
              </a:rPr>
              <a:t>), Kybernetik 2. Ord (</a:t>
            </a:r>
            <a:r>
              <a:rPr lang="es-CL" sz="1400" dirty="0">
                <a:solidFill>
                  <a:srgbClr val="336600"/>
                </a:solidFill>
              </a:rPr>
              <a:t>H.v. Foerster</a:t>
            </a:r>
            <a:r>
              <a:rPr lang="es-CL" sz="1400" dirty="0">
                <a:solidFill>
                  <a:srgbClr val="000066"/>
                </a:solidFill>
              </a:rPr>
              <a:t>), (Rad. Konstruktivismus (</a:t>
            </a:r>
            <a:r>
              <a:rPr lang="es-CL" sz="1400" dirty="0">
                <a:solidFill>
                  <a:srgbClr val="336600"/>
                </a:solidFill>
              </a:rPr>
              <a:t>E. v.Glasersfeld</a:t>
            </a:r>
            <a:r>
              <a:rPr lang="es-CL" sz="1400" dirty="0">
                <a:solidFill>
                  <a:srgbClr val="000066"/>
                </a:solidFill>
              </a:rPr>
              <a:t>), Dialog, Rhetorik (</a:t>
            </a:r>
            <a:r>
              <a:rPr lang="es-CL" sz="1400" dirty="0">
                <a:solidFill>
                  <a:srgbClr val="336600"/>
                </a:solidFill>
              </a:rPr>
              <a:t>Rorty, Geertz</a:t>
            </a:r>
            <a:r>
              <a:rPr lang="es-CL" sz="1400" dirty="0">
                <a:solidFill>
                  <a:srgbClr val="000066"/>
                </a:solidFill>
              </a:rPr>
              <a:t>...), Kommunikation, Theorie sozialer Systeme (</a:t>
            </a:r>
            <a:r>
              <a:rPr lang="es-CL" sz="1400" dirty="0">
                <a:solidFill>
                  <a:srgbClr val="336600"/>
                </a:solidFill>
              </a:rPr>
              <a:t>N. Luhmann</a:t>
            </a:r>
            <a:r>
              <a:rPr lang="es-CL" sz="1400" dirty="0">
                <a:solidFill>
                  <a:srgbClr val="000066"/>
                </a:solidFill>
              </a:rPr>
              <a:t>), Sprachphilosophie (</a:t>
            </a:r>
            <a:r>
              <a:rPr lang="es-CL" sz="1400" dirty="0">
                <a:solidFill>
                  <a:srgbClr val="336600"/>
                </a:solidFill>
              </a:rPr>
              <a:t>Wittgenstein, franz. Schule</a:t>
            </a:r>
            <a:r>
              <a:rPr lang="es-CL" sz="1400" dirty="0">
                <a:solidFill>
                  <a:srgbClr val="000066"/>
                </a:solidFill>
              </a:rPr>
              <a:t>...), Narrationstheorie, sozialer Konstruktionismus (</a:t>
            </a:r>
            <a:r>
              <a:rPr lang="es-CL" sz="1400" dirty="0">
                <a:solidFill>
                  <a:srgbClr val="336600"/>
                </a:solidFill>
              </a:rPr>
              <a:t>K. Gergen...)</a:t>
            </a:r>
          </a:p>
          <a:p>
            <a:pPr>
              <a:buFontTx/>
              <a:buChar char="-"/>
            </a:pPr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Synergetik (</a:t>
            </a:r>
            <a:r>
              <a:rPr lang="es-CL" sz="1400" dirty="0">
                <a:solidFill>
                  <a:srgbClr val="336600"/>
                </a:solidFill>
              </a:rPr>
              <a:t>H. </a:t>
            </a:r>
            <a:r>
              <a:rPr lang="es-CL" sz="1400" dirty="0" smtClean="0">
                <a:solidFill>
                  <a:srgbClr val="336600"/>
                </a:solidFill>
              </a:rPr>
              <a:t>Haken, G. Schiepek</a:t>
            </a:r>
            <a:r>
              <a:rPr lang="es-CL" sz="1400" dirty="0" smtClean="0">
                <a:solidFill>
                  <a:srgbClr val="000066"/>
                </a:solidFill>
              </a:rPr>
              <a:t>), Neuro-wissenschaften</a:t>
            </a:r>
            <a:r>
              <a:rPr lang="es-CL" sz="1400" dirty="0">
                <a:solidFill>
                  <a:srgbClr val="000066"/>
                </a:solidFill>
              </a:rPr>
              <a:t>, Chaostheorie, non-lineare dynamische Systeme, Emotionstheorie (</a:t>
            </a:r>
            <a:r>
              <a:rPr lang="es-CL" sz="1400" dirty="0">
                <a:solidFill>
                  <a:srgbClr val="336600"/>
                </a:solidFill>
              </a:rPr>
              <a:t>L. Ciompi</a:t>
            </a:r>
            <a:r>
              <a:rPr lang="es-CL" sz="1400" dirty="0">
                <a:solidFill>
                  <a:srgbClr val="000066"/>
                </a:solidFill>
              </a:rPr>
              <a:t>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270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8D2622-EA33-4C26-8737-51E9BBB69357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2709" name="Text Box 2"/>
          <p:cNvSpPr txBox="1">
            <a:spLocks noChangeArrowheads="1"/>
          </p:cNvSpPr>
          <p:nvPr/>
        </p:nvSpPr>
        <p:spPr bwMode="auto">
          <a:xfrm>
            <a:off x="1258888" y="233363"/>
            <a:ext cx="6626225" cy="841375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de-DE" b="1">
                <a:solidFill>
                  <a:srgbClr val="CC3300"/>
                </a:solidFill>
              </a:rPr>
              <a:t>ANLIEGEN UND AUFTRAG</a:t>
            </a:r>
            <a:r>
              <a:rPr lang="de-DE">
                <a:solidFill>
                  <a:srgbClr val="FF3300"/>
                </a:solidFill>
              </a:rPr>
              <a:t> – </a:t>
            </a:r>
          </a:p>
          <a:p>
            <a:pPr algn="ctr" eaLnBrk="1" hangingPunct="1">
              <a:spcBef>
                <a:spcPct val="5000"/>
              </a:spcBef>
            </a:pPr>
            <a:r>
              <a:rPr lang="de-DE">
                <a:solidFill>
                  <a:srgbClr val="CC3300"/>
                </a:solidFill>
              </a:rPr>
              <a:t>Kommunikationen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1376363" y="1403350"/>
            <a:ext cx="1890712" cy="404813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Hilfe Suchende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5381625" y="1358900"/>
            <a:ext cx="1846263" cy="404813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Professionelle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1422400" y="2393950"/>
            <a:ext cx="1844675" cy="855663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ANLIEGEN:</a:t>
            </a:r>
          </a:p>
          <a:p>
            <a:pPr algn="ctr" eaLnBrk="1" hangingPunct="1"/>
            <a:r>
              <a:rPr lang="de-DE" sz="2000" b="1">
                <a:solidFill>
                  <a:srgbClr val="FF3300"/>
                </a:solidFill>
                <a:latin typeface="Arial" pitchFamily="34" charset="0"/>
              </a:rPr>
              <a:t>HILFE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472113" y="2393950"/>
            <a:ext cx="1755775" cy="900113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ANLIEGEN:</a:t>
            </a:r>
            <a:r>
              <a:rPr lang="de-DE" sz="1800">
                <a:latin typeface="Arial" pitchFamily="34" charset="0"/>
              </a:rPr>
              <a:t> </a:t>
            </a:r>
          </a:p>
          <a:p>
            <a:pPr algn="ctr" eaLnBrk="1" hangingPunct="1"/>
            <a:r>
              <a:rPr lang="de-DE" sz="2000" b="1">
                <a:solidFill>
                  <a:srgbClr val="FF3300"/>
                </a:solidFill>
                <a:latin typeface="Arial" pitchFamily="34" charset="0"/>
              </a:rPr>
              <a:t>HELFEN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3132138" y="3924300"/>
            <a:ext cx="2205037" cy="72072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b="1" dirty="0">
                <a:solidFill>
                  <a:srgbClr val="336600"/>
                </a:solidFill>
                <a:latin typeface="Arial" pitchFamily="34" charset="0"/>
              </a:rPr>
              <a:t>AUFTRAG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3086100" y="5094288"/>
            <a:ext cx="2249488" cy="765175"/>
          </a:xfrm>
          <a:prstGeom prst="rect">
            <a:avLst/>
          </a:prstGeom>
          <a:solidFill>
            <a:schemeClr val="tx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Spezifisches</a:t>
            </a:r>
          </a:p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Hilfssystem</a:t>
            </a:r>
          </a:p>
        </p:txBody>
      </p:sp>
      <p:sp>
        <p:nvSpPr>
          <p:cNvPr id="72716" name="Line 9"/>
          <p:cNvSpPr>
            <a:spLocks noChangeShapeType="1"/>
          </p:cNvSpPr>
          <p:nvPr/>
        </p:nvSpPr>
        <p:spPr bwMode="auto">
          <a:xfrm>
            <a:off x="2232025" y="1943100"/>
            <a:ext cx="0" cy="315913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17" name="Line 10"/>
          <p:cNvSpPr>
            <a:spLocks noChangeShapeType="1"/>
          </p:cNvSpPr>
          <p:nvPr/>
        </p:nvSpPr>
        <p:spPr bwMode="auto">
          <a:xfrm>
            <a:off x="6281738" y="1898650"/>
            <a:ext cx="0" cy="315913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18" name="Line 11"/>
          <p:cNvSpPr>
            <a:spLocks noChangeShapeType="1"/>
          </p:cNvSpPr>
          <p:nvPr/>
        </p:nvSpPr>
        <p:spPr bwMode="auto">
          <a:xfrm>
            <a:off x="2185988" y="3384550"/>
            <a:ext cx="0" cy="8096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719" name="Line 12"/>
          <p:cNvSpPr>
            <a:spLocks noChangeShapeType="1"/>
          </p:cNvSpPr>
          <p:nvPr/>
        </p:nvSpPr>
        <p:spPr bwMode="auto">
          <a:xfrm>
            <a:off x="6327775" y="3429000"/>
            <a:ext cx="0" cy="7651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720" name="Line 13"/>
          <p:cNvSpPr>
            <a:spLocks noChangeShapeType="1"/>
          </p:cNvSpPr>
          <p:nvPr/>
        </p:nvSpPr>
        <p:spPr bwMode="auto">
          <a:xfrm>
            <a:off x="2185988" y="4194175"/>
            <a:ext cx="63023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21" name="Line 14"/>
          <p:cNvSpPr>
            <a:spLocks noChangeShapeType="1"/>
          </p:cNvSpPr>
          <p:nvPr/>
        </p:nvSpPr>
        <p:spPr bwMode="auto">
          <a:xfrm flipH="1">
            <a:off x="5741988" y="4194175"/>
            <a:ext cx="58578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22" name="Line 15"/>
          <p:cNvSpPr>
            <a:spLocks noChangeShapeType="1"/>
          </p:cNvSpPr>
          <p:nvPr/>
        </p:nvSpPr>
        <p:spPr bwMode="auto">
          <a:xfrm>
            <a:off x="3897313" y="4689475"/>
            <a:ext cx="0" cy="2698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23" name="Line 16"/>
          <p:cNvSpPr>
            <a:spLocks noChangeShapeType="1"/>
          </p:cNvSpPr>
          <p:nvPr/>
        </p:nvSpPr>
        <p:spPr bwMode="auto">
          <a:xfrm flipV="1">
            <a:off x="4572000" y="4689475"/>
            <a:ext cx="0" cy="2698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6443663" y="4941888"/>
            <a:ext cx="2159000" cy="1225550"/>
          </a:xfrm>
          <a:prstGeom prst="rect">
            <a:avLst/>
          </a:prstGeom>
          <a:noFill/>
          <a:ln w="38100">
            <a:solidFill>
              <a:srgbClr val="003399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333399"/>
                </a:solidFill>
              </a:rPr>
              <a:t>Durchführung</a:t>
            </a:r>
          </a:p>
          <a:p>
            <a:r>
              <a:rPr lang="de-DE">
                <a:solidFill>
                  <a:srgbClr val="333399"/>
                </a:solidFill>
              </a:rPr>
              <a:t>Beendigung</a:t>
            </a:r>
          </a:p>
          <a:p>
            <a:r>
              <a:rPr lang="de-DE">
                <a:solidFill>
                  <a:srgbClr val="333399"/>
                </a:solidFill>
              </a:rPr>
              <a:t>Kontrolle</a:t>
            </a:r>
          </a:p>
        </p:txBody>
      </p:sp>
      <p:sp>
        <p:nvSpPr>
          <p:cNvPr id="260114" name="AutoShape 18"/>
          <p:cNvSpPr>
            <a:spLocks noChangeArrowheads="1"/>
          </p:cNvSpPr>
          <p:nvPr/>
        </p:nvSpPr>
        <p:spPr bwMode="auto">
          <a:xfrm>
            <a:off x="5508625" y="5373688"/>
            <a:ext cx="792163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0115" name="Text Box 19"/>
          <p:cNvSpPr txBox="1">
            <a:spLocks noChangeArrowheads="1"/>
          </p:cNvSpPr>
          <p:nvPr/>
        </p:nvSpPr>
        <p:spPr bwMode="auto">
          <a:xfrm>
            <a:off x="1042988" y="4581525"/>
            <a:ext cx="15843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3399"/>
                </a:solidFill>
              </a:rPr>
              <a:t>Anleitung</a:t>
            </a:r>
          </a:p>
          <a:p>
            <a:r>
              <a:rPr lang="de-DE">
                <a:solidFill>
                  <a:srgbClr val="003399"/>
                </a:solidFill>
              </a:rPr>
              <a:t>Begleitung</a:t>
            </a:r>
          </a:p>
          <a:p>
            <a:r>
              <a:rPr lang="de-DE">
                <a:solidFill>
                  <a:srgbClr val="003399"/>
                </a:solidFill>
              </a:rPr>
              <a:t>Beratung</a:t>
            </a:r>
          </a:p>
          <a:p>
            <a:r>
              <a:rPr lang="de-DE">
                <a:solidFill>
                  <a:srgbClr val="003399"/>
                </a:solidFill>
              </a:rPr>
              <a:t>Therapie</a:t>
            </a:r>
          </a:p>
        </p:txBody>
      </p:sp>
      <p:sp>
        <p:nvSpPr>
          <p:cNvPr id="72727" name="AutoShape 20"/>
          <p:cNvSpPr>
            <a:spLocks/>
          </p:cNvSpPr>
          <p:nvPr/>
        </p:nvSpPr>
        <p:spPr bwMode="auto">
          <a:xfrm>
            <a:off x="2627313" y="4724400"/>
            <a:ext cx="215900" cy="1296988"/>
          </a:xfrm>
          <a:prstGeom prst="rightBrace">
            <a:avLst>
              <a:gd name="adj1" fmla="val 50061"/>
              <a:gd name="adj2" fmla="val 50000"/>
            </a:avLst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0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nimBg="1"/>
      <p:bldP spid="260100" grpId="0" animBg="1"/>
      <p:bldP spid="260101" grpId="0" animBg="1"/>
      <p:bldP spid="260102" grpId="0" animBg="1"/>
      <p:bldP spid="260103" grpId="0" animBg="1"/>
      <p:bldP spid="260104" grpId="0" animBg="1"/>
      <p:bldP spid="260113" grpId="0" animBg="1"/>
      <p:bldP spid="260114" grpId="0" animBg="1"/>
      <p:bldP spid="2601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73731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373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50893-81B0-4F9F-88FD-F4A2B9A4686E}" type="slidenum">
              <a:rPr lang="de-DE" smtClean="0"/>
              <a:pPr/>
              <a:t>61</a:t>
            </a:fld>
            <a:endParaRPr lang="de-DE" smtClean="0"/>
          </a:p>
        </p:txBody>
      </p:sp>
      <p:sp>
        <p:nvSpPr>
          <p:cNvPr id="6" name="Textfeld 5"/>
          <p:cNvSpPr txBox="1"/>
          <p:nvPr/>
        </p:nvSpPr>
        <p:spPr>
          <a:xfrm>
            <a:off x="1979613" y="620713"/>
            <a:ext cx="4929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dirty="0">
                <a:solidFill>
                  <a:schemeClr val="bg1">
                    <a:lumMod val="50000"/>
                  </a:schemeClr>
                </a:solidFill>
              </a:rPr>
              <a:t>„Störungskonzept“</a:t>
            </a:r>
          </a:p>
        </p:txBody>
      </p:sp>
      <p:pic>
        <p:nvPicPr>
          <p:cNvPr id="73734" name="Grafik 6" descr="1986 ISS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57372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feld 7"/>
          <p:cNvSpPr txBox="1">
            <a:spLocks noChangeArrowheads="1"/>
          </p:cNvSpPr>
          <p:nvPr/>
        </p:nvSpPr>
        <p:spPr bwMode="auto">
          <a:xfrm>
            <a:off x="7524750" y="5084763"/>
            <a:ext cx="1474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66"/>
                </a:solidFill>
              </a:rPr>
              <a:t>Harold „Harry“ Goolishian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Berlin  1986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47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2E4772-B53A-42BE-9944-8831FF5401B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4757" name="Text Box 2"/>
          <p:cNvSpPr txBox="1">
            <a:spLocks noChangeArrowheads="1"/>
          </p:cNvSpPr>
          <p:nvPr/>
        </p:nvSpPr>
        <p:spPr bwMode="auto">
          <a:xfrm>
            <a:off x="1475656" y="188640"/>
            <a:ext cx="6119812" cy="1015663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 b="1" dirty="0">
                <a:solidFill>
                  <a:srgbClr val="CC3300"/>
                </a:solidFill>
              </a:rPr>
              <a:t>„Störungskonzept“</a:t>
            </a:r>
          </a:p>
          <a:p>
            <a:pPr algn="ctr"/>
            <a:r>
              <a:rPr lang="de-DE" dirty="0">
                <a:solidFill>
                  <a:srgbClr val="000066"/>
                </a:solidFill>
              </a:rPr>
              <a:t>„Klinisch“ relevante „Probleme“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7416800" cy="4802187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>
                <a:solidFill>
                  <a:srgbClr val="CC3300"/>
                </a:solidFill>
              </a:rPr>
              <a:t>Individuelle „Lebensprobleme“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3399"/>
                </a:solidFill>
              </a:rPr>
              <a:t>(repetitives Verhaltens- und Erlebensmuster </a:t>
            </a:r>
            <a:r>
              <a:rPr lang="de-DE" sz="2800" b="1">
                <a:solidFill>
                  <a:srgbClr val="003399"/>
                </a:solidFill>
              </a:rPr>
              <a:t>&lt;</a:t>
            </a:r>
            <a:r>
              <a:rPr lang="de-DE" sz="2800" b="1" i="1">
                <a:solidFill>
                  <a:srgbClr val="006600"/>
                </a:solidFill>
              </a:rPr>
              <a:t>psychisches System = Problem-Ich</a:t>
            </a:r>
            <a:r>
              <a:rPr lang="de-DE" sz="2800" b="1">
                <a:solidFill>
                  <a:srgbClr val="003399"/>
                </a:solidFill>
              </a:rPr>
              <a:t>&gt; </a:t>
            </a:r>
            <a:r>
              <a:rPr lang="de-DE" sz="2800">
                <a:solidFill>
                  <a:srgbClr val="003399"/>
                </a:solidFill>
              </a:rPr>
              <a:t>eines Individuums, das Leid auslöst und erhält)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3399"/>
                </a:solidFill>
              </a:rPr>
              <a:t>und</a:t>
            </a:r>
          </a:p>
          <a:p>
            <a:pPr algn="ctr">
              <a:spcBef>
                <a:spcPct val="50000"/>
              </a:spcBef>
            </a:pPr>
            <a:r>
              <a:rPr lang="de-DE" sz="2800" b="1">
                <a:solidFill>
                  <a:srgbClr val="CC3300"/>
                </a:solidFill>
              </a:rPr>
              <a:t>interaktionelle „Problemsysteme“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3399"/>
                </a:solidFill>
              </a:rPr>
              <a:t>(kommunikativ-interaktionelles Muster </a:t>
            </a:r>
            <a:r>
              <a:rPr lang="de-DE" sz="2800" b="1" i="1">
                <a:solidFill>
                  <a:srgbClr val="006600"/>
                </a:solidFill>
              </a:rPr>
              <a:t>&lt;soziales System = Problemsystem&gt;</a:t>
            </a:r>
            <a:r>
              <a:rPr lang="de-DE" sz="2800" i="1">
                <a:solidFill>
                  <a:srgbClr val="006600"/>
                </a:solidFill>
              </a:rPr>
              <a:t>,</a:t>
            </a:r>
            <a:r>
              <a:rPr lang="de-DE" sz="2800">
                <a:solidFill>
                  <a:srgbClr val="006600"/>
                </a:solidFill>
              </a:rPr>
              <a:t> </a:t>
            </a:r>
            <a:r>
              <a:rPr lang="de-DE" sz="2800">
                <a:solidFill>
                  <a:srgbClr val="003399"/>
                </a:solidFill>
              </a:rPr>
              <a:t>das ein leidvolles Problem kommunikativ reproduziert).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57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C0C69-5CAB-40F1-8046-F78BC9ED303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611560" y="1988840"/>
            <a:ext cx="7561263" cy="4493538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de-DE" b="1" dirty="0">
                <a:solidFill>
                  <a:srgbClr val="800080"/>
                </a:solidFill>
              </a:rPr>
              <a:t>„Klinisch“</a:t>
            </a:r>
            <a:r>
              <a:rPr lang="de-DE" b="1" dirty="0">
                <a:solidFill>
                  <a:srgbClr val="0000CC"/>
                </a:solidFill>
              </a:rPr>
              <a:t> </a:t>
            </a:r>
            <a:r>
              <a:rPr lang="de-DE" dirty="0">
                <a:solidFill>
                  <a:srgbClr val="0000CC"/>
                </a:solidFill>
              </a:rPr>
              <a:t>relevante </a:t>
            </a:r>
            <a:r>
              <a:rPr lang="de-DE" b="1" dirty="0">
                <a:solidFill>
                  <a:srgbClr val="CC3300"/>
                </a:solidFill>
              </a:rPr>
              <a:t>Lebensprobleme (</a:t>
            </a:r>
            <a:r>
              <a:rPr lang="de-DE" b="1" dirty="0" smtClean="0">
                <a:solidFill>
                  <a:srgbClr val="CC3300"/>
                </a:solidFill>
              </a:rPr>
              <a:t>Problem-Ichs </a:t>
            </a:r>
            <a:r>
              <a:rPr lang="de-DE" b="1" dirty="0">
                <a:solidFill>
                  <a:srgbClr val="CC3300"/>
                </a:solidFill>
              </a:rPr>
              <a:t>bzw. innerpsychische Problemsysteme)</a:t>
            </a:r>
            <a:r>
              <a:rPr lang="de-DE" dirty="0">
                <a:solidFill>
                  <a:srgbClr val="0000CC"/>
                </a:solidFill>
              </a:rPr>
              <a:t> sind </a:t>
            </a:r>
            <a:r>
              <a:rPr lang="de-DE" b="1" u="sng" dirty="0">
                <a:solidFill>
                  <a:srgbClr val="663300"/>
                </a:solidFill>
              </a:rPr>
              <a:t>individuelle</a:t>
            </a:r>
            <a:r>
              <a:rPr lang="de-DE" dirty="0">
                <a:solidFill>
                  <a:srgbClr val="0000CC"/>
                </a:solidFill>
              </a:rPr>
              <a:t> Erlebens- und Verhaltensmuster (= </a:t>
            </a:r>
            <a:r>
              <a:rPr lang="de-DE" b="1" i="1" dirty="0">
                <a:solidFill>
                  <a:srgbClr val="663300"/>
                </a:solidFill>
              </a:rPr>
              <a:t>psychische Systeme</a:t>
            </a:r>
            <a:r>
              <a:rPr lang="de-DE" dirty="0">
                <a:solidFill>
                  <a:srgbClr val="0000CC"/>
                </a:solidFill>
              </a:rPr>
              <a:t>), die, obwohl sie als leidvoll erlebt werden, dennoch andauernd reproduziert werden.</a:t>
            </a:r>
          </a:p>
          <a:p>
            <a:pPr algn="ctr" eaLnBrk="1" hangingPunct="1"/>
            <a:endParaRPr lang="de-DE" dirty="0">
              <a:solidFill>
                <a:srgbClr val="0000CC"/>
              </a:solidFill>
            </a:endParaRPr>
          </a:p>
          <a:p>
            <a:pPr lvl="1" algn="ctr" eaLnBrk="1" hangingPunct="1"/>
            <a:r>
              <a:rPr lang="de-DE" b="1" u="sng" dirty="0">
                <a:solidFill>
                  <a:srgbClr val="336600"/>
                </a:solidFill>
              </a:rPr>
              <a:t>These:</a:t>
            </a:r>
            <a:r>
              <a:rPr lang="de-DE" dirty="0">
                <a:solidFill>
                  <a:srgbClr val="0000CC"/>
                </a:solidFill>
              </a:rPr>
              <a:t> Sie </a:t>
            </a:r>
            <a:r>
              <a:rPr lang="de-DE" dirty="0" smtClean="0">
                <a:solidFill>
                  <a:srgbClr val="0000CC"/>
                </a:solidFill>
              </a:rPr>
              <a:t>resultieren aus </a:t>
            </a:r>
            <a:r>
              <a:rPr lang="de-DE" dirty="0" smtClean="0">
                <a:solidFill>
                  <a:srgbClr val="0000CC"/>
                </a:solidFill>
              </a:rPr>
              <a:t>einem Unvermögen (zur Bewältigung) und darauf folgenden </a:t>
            </a:r>
            <a:r>
              <a:rPr lang="de-DE" dirty="0">
                <a:solidFill>
                  <a:srgbClr val="0000CC"/>
                </a:solidFill>
              </a:rPr>
              <a:t>Vermeidungsstrategie und</a:t>
            </a:r>
          </a:p>
          <a:p>
            <a:pPr lvl="1" algn="ctr" eaLnBrk="1" hangingPunct="1"/>
            <a:r>
              <a:rPr lang="de-DE" dirty="0">
                <a:solidFill>
                  <a:srgbClr val="0000CC"/>
                </a:solidFill>
              </a:rPr>
              <a:t>führen zu einer zwingenden Wiederholungsstruktur</a:t>
            </a:r>
          </a:p>
          <a:p>
            <a:pPr lvl="1" algn="ctr" eaLnBrk="1" hangingPunct="1"/>
            <a:r>
              <a:rPr lang="de-DE" dirty="0">
                <a:solidFill>
                  <a:srgbClr val="0000CC"/>
                </a:solidFill>
              </a:rPr>
              <a:t> („Wiederholungszwang“)</a:t>
            </a:r>
          </a:p>
          <a:p>
            <a:pPr algn="just" eaLnBrk="1" hangingPunct="1"/>
            <a:endParaRPr lang="de-DE" sz="2200" dirty="0">
              <a:solidFill>
                <a:srgbClr val="0000CC"/>
              </a:solidFill>
            </a:endParaRP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1043608" y="620688"/>
            <a:ext cx="6696075" cy="954107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CC3300"/>
                </a:solidFill>
              </a:rPr>
              <a:t>„Klinisch“ relevante „Probleme“ I</a:t>
            </a:r>
          </a:p>
          <a:p>
            <a:pPr algn="ctr">
              <a:defRPr/>
            </a:pPr>
            <a:r>
              <a:rPr lang="de-DE" dirty="0">
                <a:solidFill>
                  <a:schemeClr val="accent3">
                    <a:lumMod val="25000"/>
                  </a:schemeClr>
                </a:solidFill>
              </a:rPr>
              <a:t>a. Individuelle Lebensprobleme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9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9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9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9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9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9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68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D0B7C-7BA7-4295-AE7F-393FCCBA2942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" name="Rechteck 4"/>
          <p:cNvSpPr/>
          <p:nvPr/>
        </p:nvSpPr>
        <p:spPr>
          <a:xfrm>
            <a:off x="827088" y="1700213"/>
            <a:ext cx="777716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de-DE" b="1" dirty="0">
                <a:solidFill>
                  <a:srgbClr val="800080"/>
                </a:solidFill>
              </a:rPr>
              <a:t>„Klinisch“</a:t>
            </a:r>
            <a:r>
              <a:rPr lang="de-DE" dirty="0">
                <a:solidFill>
                  <a:srgbClr val="0000CC"/>
                </a:solidFill>
              </a:rPr>
              <a:t> relevante </a:t>
            </a:r>
            <a:r>
              <a:rPr lang="de-DE" b="1" dirty="0">
                <a:solidFill>
                  <a:srgbClr val="CC3300"/>
                </a:solidFill>
              </a:rPr>
              <a:t>Problemsysteme</a:t>
            </a:r>
            <a:r>
              <a:rPr lang="de-DE" dirty="0">
                <a:solidFill>
                  <a:srgbClr val="0000CC"/>
                </a:solidFill>
              </a:rPr>
              <a:t> sind </a:t>
            </a:r>
            <a:r>
              <a:rPr lang="de-DE" b="1" u="sng" dirty="0">
                <a:solidFill>
                  <a:srgbClr val="663300"/>
                </a:solidFill>
              </a:rPr>
              <a:t>soziale Systeme</a:t>
            </a:r>
            <a:r>
              <a:rPr lang="de-DE" dirty="0">
                <a:solidFill>
                  <a:srgbClr val="0000CC"/>
                </a:solidFill>
              </a:rPr>
              <a:t>, deren Kommunikation das Verhalten und/oder die </a:t>
            </a:r>
            <a:r>
              <a:rPr lang="de-DE" dirty="0" err="1">
                <a:solidFill>
                  <a:srgbClr val="0000CC"/>
                </a:solidFill>
              </a:rPr>
              <a:t>Seinsweise</a:t>
            </a:r>
            <a:r>
              <a:rPr lang="de-DE" dirty="0">
                <a:solidFill>
                  <a:srgbClr val="0000CC"/>
                </a:solidFill>
              </a:rPr>
              <a:t> eines Menschen negativ wertet (= veränderungsbedürftig). </a:t>
            </a:r>
          </a:p>
          <a:p>
            <a:pPr algn="just" eaLnBrk="1" hangingPunct="1">
              <a:defRPr/>
            </a:pPr>
            <a:r>
              <a:rPr lang="de-DE" u="sng" dirty="0">
                <a:solidFill>
                  <a:srgbClr val="0000CC"/>
                </a:solidFill>
              </a:rPr>
              <a:t>Bedingungen:</a:t>
            </a:r>
            <a:r>
              <a:rPr lang="de-DE" dirty="0">
                <a:solidFill>
                  <a:srgbClr val="0000CC"/>
                </a:solidFill>
              </a:rPr>
              <a:t> 	</a:t>
            </a:r>
          </a:p>
          <a:p>
            <a:pPr algn="just" eaLnBrk="1" hangingPunct="1">
              <a:defRPr/>
            </a:pPr>
            <a:r>
              <a:rPr lang="de-DE" dirty="0">
                <a:solidFill>
                  <a:srgbClr val="0000CC"/>
                </a:solidFill>
              </a:rPr>
              <a:t>	1) Die Wertung wird vom Betroffenen als </a:t>
            </a:r>
            <a:r>
              <a:rPr lang="de-DE" b="1" dirty="0">
                <a:solidFill>
                  <a:srgbClr val="CC3300"/>
                </a:solidFill>
              </a:rPr>
              <a:t>negativ</a:t>
            </a:r>
          </a:p>
          <a:p>
            <a:pPr algn="just" eaLnBrk="1" hangingPunct="1">
              <a:defRPr/>
            </a:pPr>
            <a:r>
              <a:rPr lang="de-DE" b="1" dirty="0">
                <a:solidFill>
                  <a:srgbClr val="CC3300"/>
                </a:solidFill>
              </a:rPr>
              <a:t>	   </a:t>
            </a:r>
            <a:r>
              <a:rPr lang="de-DE" dirty="0">
                <a:solidFill>
                  <a:srgbClr val="0000CC"/>
                </a:solidFill>
              </a:rPr>
              <a:t> "verstanden", und </a:t>
            </a:r>
          </a:p>
          <a:p>
            <a:pPr algn="just" eaLnBrk="1" hangingPunct="1">
              <a:defRPr/>
            </a:pPr>
            <a:r>
              <a:rPr lang="de-DE" dirty="0">
                <a:solidFill>
                  <a:srgbClr val="0000CC"/>
                </a:solidFill>
              </a:rPr>
              <a:t>	2) dies löst  </a:t>
            </a:r>
            <a:r>
              <a:rPr lang="de-DE" b="1" dirty="0">
                <a:solidFill>
                  <a:srgbClr val="CC3300"/>
                </a:solidFill>
              </a:rPr>
              <a:t>Leiden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smtClean="0">
                <a:solidFill>
                  <a:srgbClr val="0000CC"/>
                </a:solidFill>
              </a:rPr>
              <a:t>aus.</a:t>
            </a:r>
          </a:p>
          <a:p>
            <a:pPr algn="just" eaLnBrk="1" hangingPunct="1">
              <a:defRPr/>
            </a:pPr>
            <a:endParaRPr lang="de-DE" b="1" u="sng" dirty="0" smtClean="0">
              <a:solidFill>
                <a:srgbClr val="0000CC"/>
              </a:solidFill>
            </a:endParaRPr>
          </a:p>
          <a:p>
            <a:pPr algn="just" eaLnBrk="1" hangingPunct="1">
              <a:defRPr/>
            </a:pPr>
            <a:r>
              <a:rPr lang="de-DE" b="1" u="sng" dirty="0" smtClean="0">
                <a:solidFill>
                  <a:srgbClr val="336600"/>
                </a:solidFill>
              </a:rPr>
              <a:t>These</a:t>
            </a:r>
            <a:r>
              <a:rPr lang="de-DE" b="1" u="sng" dirty="0">
                <a:solidFill>
                  <a:srgbClr val="336600"/>
                </a:solidFill>
              </a:rPr>
              <a:t>: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smtClean="0">
                <a:solidFill>
                  <a:srgbClr val="0000CC"/>
                </a:solidFill>
              </a:rPr>
              <a:t>Die Beteiligten tragen </a:t>
            </a:r>
            <a:r>
              <a:rPr lang="de-DE" dirty="0">
                <a:solidFill>
                  <a:srgbClr val="0000CC"/>
                </a:solidFill>
              </a:rPr>
              <a:t>gemeinsam eine </a:t>
            </a:r>
            <a:r>
              <a:rPr lang="de-DE" dirty="0" smtClean="0">
                <a:solidFill>
                  <a:srgbClr val="0000CC"/>
                </a:solidFill>
              </a:rPr>
              <a:t>Vermeidungs-</a:t>
            </a:r>
            <a:r>
              <a:rPr lang="de-DE" dirty="0" err="1" smtClean="0">
                <a:solidFill>
                  <a:srgbClr val="0000CC"/>
                </a:solidFill>
              </a:rPr>
              <a:t>strategie</a:t>
            </a:r>
            <a:r>
              <a:rPr lang="de-DE" dirty="0">
                <a:solidFill>
                  <a:srgbClr val="0000CC"/>
                </a:solidFill>
              </a:rPr>
              <a:t>, die  eine zwingend wirkende Wiederholungsstruktur reproduziert </a:t>
            </a:r>
            <a:r>
              <a:rPr lang="de-DE" dirty="0" smtClean="0">
                <a:solidFill>
                  <a:srgbClr val="0000CC"/>
                </a:solidFill>
              </a:rPr>
              <a:t>(=&gt; </a:t>
            </a:r>
            <a:r>
              <a:rPr lang="de-DE" dirty="0" err="1" smtClean="0">
                <a:solidFill>
                  <a:srgbClr val="0000CC"/>
                </a:solidFill>
              </a:rPr>
              <a:t>problem</a:t>
            </a:r>
            <a:r>
              <a:rPr lang="de-DE" dirty="0" smtClean="0">
                <a:solidFill>
                  <a:srgbClr val="0000CC"/>
                </a:solidFill>
              </a:rPr>
              <a:t>-determinierte Kommunikation oder </a:t>
            </a:r>
            <a:r>
              <a:rPr lang="de-DE" dirty="0">
                <a:solidFill>
                  <a:srgbClr val="0000CC"/>
                </a:solidFill>
              </a:rPr>
              <a:t>„Problemsystem“)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58888" y="476250"/>
            <a:ext cx="6696075" cy="954107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CC3300"/>
                </a:solidFill>
              </a:rPr>
              <a:t>„Klinisch“ relevante „Probleme“  II</a:t>
            </a:r>
          </a:p>
          <a:p>
            <a:pPr algn="ctr">
              <a:defRPr/>
            </a:pPr>
            <a:r>
              <a:rPr lang="de-DE" dirty="0">
                <a:solidFill>
                  <a:schemeClr val="accent3">
                    <a:lumMod val="25000"/>
                  </a:schemeClr>
                </a:solidFill>
              </a:rPr>
              <a:t>b. Kommunikative Problemsysteme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78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33E5-BF5D-4DBE-806B-F233D63969F4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46482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Aft>
                <a:spcPct val="25000"/>
              </a:spcAft>
            </a:pPr>
            <a:r>
              <a:rPr lang="de-DE" dirty="0">
                <a:latin typeface="Arial Standard"/>
              </a:rPr>
              <a:t>	</a:t>
            </a:r>
            <a:r>
              <a:rPr lang="de-DE" sz="2200" b="1" dirty="0">
                <a:solidFill>
                  <a:srgbClr val="663300"/>
                </a:solidFill>
              </a:rPr>
              <a:t>Klinische Problemsysteme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folgen einer</a:t>
            </a:r>
            <a:r>
              <a:rPr lang="de-DE" sz="2200" dirty="0"/>
              <a:t> </a:t>
            </a:r>
            <a:r>
              <a:rPr lang="de-DE" sz="2200" b="1" i="1" dirty="0">
                <a:solidFill>
                  <a:srgbClr val="CC3300"/>
                </a:solidFill>
              </a:rPr>
              <a:t>kommunikativen</a:t>
            </a:r>
            <a:r>
              <a:rPr lang="de-DE" sz="2200" b="1" dirty="0">
                <a:solidFill>
                  <a:schemeClr val="tx2"/>
                </a:solidFill>
              </a:rPr>
              <a:t> </a:t>
            </a:r>
            <a:r>
              <a:rPr lang="de-DE" sz="2200" b="1" i="1" dirty="0" err="1">
                <a:solidFill>
                  <a:srgbClr val="CC3300"/>
                </a:solidFill>
              </a:rPr>
              <a:t>Vermei-dungsdynamik</a:t>
            </a:r>
            <a:r>
              <a:rPr lang="de-DE" sz="2200" dirty="0">
                <a:solidFill>
                  <a:srgbClr val="000066"/>
                </a:solidFill>
              </a:rPr>
              <a:t>, die jede Veränderung verhindert und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eine</a:t>
            </a:r>
            <a:r>
              <a:rPr lang="de-DE" sz="2200" dirty="0"/>
              <a:t> </a:t>
            </a:r>
            <a:r>
              <a:rPr lang="de-DE" sz="2200" b="1" i="1" dirty="0">
                <a:solidFill>
                  <a:srgbClr val="CC3300"/>
                </a:solidFill>
              </a:rPr>
              <a:t>Wieder-</a:t>
            </a:r>
            <a:r>
              <a:rPr lang="de-DE" sz="2200" b="1" i="1" dirty="0" err="1">
                <a:solidFill>
                  <a:srgbClr val="CC3300"/>
                </a:solidFill>
              </a:rPr>
              <a:t>holungsstruktur</a:t>
            </a:r>
            <a:r>
              <a:rPr lang="de-DE" sz="2200" i="1" dirty="0"/>
              <a:t> </a:t>
            </a:r>
            <a:r>
              <a:rPr lang="de-DE" sz="2200" i="1" dirty="0">
                <a:solidFill>
                  <a:srgbClr val="000066"/>
                </a:solidFill>
              </a:rPr>
              <a:t>(Ritual) </a:t>
            </a:r>
            <a:r>
              <a:rPr lang="de-DE" sz="2200" dirty="0">
                <a:solidFill>
                  <a:srgbClr val="000066"/>
                </a:solidFill>
              </a:rPr>
              <a:t>etabliert </a:t>
            </a:r>
            <a:r>
              <a:rPr lang="de-DE" sz="2200" dirty="0">
                <a:solidFill>
                  <a:srgbClr val="000066"/>
                </a:solidFill>
                <a:sym typeface="Symbol" pitchFamily="18" charset="2"/>
              </a:rPr>
              <a:t></a:t>
            </a:r>
            <a:r>
              <a:rPr lang="de-DE" sz="2200" dirty="0">
                <a:solidFill>
                  <a:srgbClr val="000066"/>
                </a:solidFill>
              </a:rPr>
              <a:t> ein natürliches Vergehen oder eine dialogische Fortentwicklung sind verhindert.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 dirty="0">
                <a:solidFill>
                  <a:srgbClr val="006600"/>
                </a:solidFill>
              </a:rPr>
              <a:t>Emergenz: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beliebig, u.U. „Begabung“; relevant ist </a:t>
            </a:r>
            <a:r>
              <a:rPr lang="de-DE" sz="2200" dirty="0" smtClean="0">
                <a:solidFill>
                  <a:srgbClr val="000066"/>
                </a:solidFill>
              </a:rPr>
              <a:t>ihre </a:t>
            </a:r>
            <a:r>
              <a:rPr lang="de-DE" sz="2200" dirty="0">
                <a:solidFill>
                  <a:srgbClr val="000066"/>
                </a:solidFill>
              </a:rPr>
              <a:t>Stabilität.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 dirty="0">
                <a:solidFill>
                  <a:srgbClr val="006600"/>
                </a:solidFill>
              </a:rPr>
              <a:t>Emotionale Logik</a:t>
            </a:r>
            <a:r>
              <a:rPr lang="de-DE" sz="2200" i="1" dirty="0">
                <a:solidFill>
                  <a:srgbClr val="006600"/>
                </a:solidFill>
              </a:rPr>
              <a:t>: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Vermeidungsdynamik schützt vor eventueller Zunahme des Leidens (</a:t>
            </a:r>
            <a:r>
              <a:rPr lang="de-DE" sz="2200" dirty="0">
                <a:solidFill>
                  <a:srgbClr val="000066"/>
                </a:solidFill>
                <a:sym typeface="Symbol" pitchFamily="18" charset="2"/>
              </a:rPr>
              <a:t></a:t>
            </a:r>
            <a:r>
              <a:rPr lang="de-DE" sz="2200" dirty="0"/>
              <a:t> </a:t>
            </a:r>
            <a:r>
              <a:rPr lang="de-DE" sz="2200" b="1" i="1" dirty="0">
                <a:solidFill>
                  <a:srgbClr val="CC3300"/>
                </a:solidFill>
              </a:rPr>
              <a:t>mehr-vom-selben</a:t>
            </a:r>
            <a:r>
              <a:rPr lang="de-DE" sz="2200" dirty="0">
                <a:solidFill>
                  <a:srgbClr val="000066"/>
                </a:solidFill>
              </a:rPr>
              <a:t>).</a:t>
            </a:r>
            <a:r>
              <a:rPr lang="de-DE" sz="2200" dirty="0"/>
              <a:t>  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 dirty="0">
                <a:solidFill>
                  <a:srgbClr val="006600"/>
                </a:solidFill>
              </a:rPr>
              <a:t>Stabilität: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Festigung der </a:t>
            </a:r>
            <a:r>
              <a:rPr lang="de-DE" sz="2200" dirty="0" smtClean="0">
                <a:solidFill>
                  <a:srgbClr val="000066"/>
                </a:solidFill>
              </a:rPr>
              <a:t>ritualisierten Forderung</a:t>
            </a:r>
            <a:r>
              <a:rPr lang="de-DE" sz="2200" dirty="0">
                <a:solidFill>
                  <a:srgbClr val="000066"/>
                </a:solidFill>
              </a:rPr>
              <a:t>:</a:t>
            </a:r>
            <a:r>
              <a:rPr lang="de-DE" sz="2200" dirty="0"/>
              <a:t> </a:t>
            </a:r>
            <a:r>
              <a:rPr lang="de-DE" sz="2200" b="1" i="1" dirty="0">
                <a:solidFill>
                  <a:srgbClr val="CC3300"/>
                </a:solidFill>
              </a:rPr>
              <a:t>"erst du, dann ich!".</a:t>
            </a:r>
            <a:endParaRPr lang="de-DE" sz="2200" b="1" dirty="0">
              <a:solidFill>
                <a:srgbClr val="CC3300"/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 dirty="0">
                <a:solidFill>
                  <a:srgbClr val="006600"/>
                </a:solidFill>
              </a:rPr>
              <a:t>Auflösung: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Problemsysteme sind weder "lösbar" noch heilbar, sondern nur „auflösbar“, wenn die Kommunikation aufhört, denn das Problem ist deren Thema und kein beiläufiges Merkmal.</a:t>
            </a: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1403350" y="260350"/>
            <a:ext cx="6840538" cy="1027113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b="1">
                <a:solidFill>
                  <a:srgbClr val="CC3300"/>
                </a:solidFill>
              </a:rPr>
              <a:t>Problemsystem</a:t>
            </a:r>
            <a:endParaRPr lang="de-DE" sz="2800">
              <a:solidFill>
                <a:srgbClr val="CC33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de-DE">
                <a:solidFill>
                  <a:srgbClr val="000066"/>
                </a:solidFill>
              </a:rPr>
              <a:t>eine Alternative zur Psychopathologie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88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885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5BD9C1-BC94-4340-84A4-BD428EDA7F8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319490" name="AutoShape 2"/>
          <p:cNvSpPr>
            <a:spLocks noChangeAspect="1" noChangeArrowheads="1"/>
          </p:cNvSpPr>
          <p:nvPr/>
        </p:nvSpPr>
        <p:spPr bwMode="auto">
          <a:xfrm>
            <a:off x="6732588" y="2420938"/>
            <a:ext cx="433387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54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(1)</a:t>
            </a:r>
          </a:p>
        </p:txBody>
      </p:sp>
      <p:sp>
        <p:nvSpPr>
          <p:cNvPr id="78855" name="Oval 4"/>
          <p:cNvSpPr>
            <a:spLocks noChangeArrowheads="1"/>
          </p:cNvSpPr>
          <p:nvPr/>
        </p:nvSpPr>
        <p:spPr bwMode="auto">
          <a:xfrm>
            <a:off x="684213" y="2708275"/>
            <a:ext cx="6477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56" name="Line 5"/>
          <p:cNvSpPr>
            <a:spLocks noChangeShapeType="1"/>
          </p:cNvSpPr>
          <p:nvPr/>
        </p:nvSpPr>
        <p:spPr bwMode="auto">
          <a:xfrm>
            <a:off x="1042988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7" name="Line 6"/>
          <p:cNvSpPr>
            <a:spLocks noChangeShapeType="1"/>
          </p:cNvSpPr>
          <p:nvPr/>
        </p:nvSpPr>
        <p:spPr bwMode="auto">
          <a:xfrm flipH="1">
            <a:off x="538163" y="3500438"/>
            <a:ext cx="50482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8" name="Line 7"/>
          <p:cNvSpPr>
            <a:spLocks noChangeShapeType="1"/>
          </p:cNvSpPr>
          <p:nvPr/>
        </p:nvSpPr>
        <p:spPr bwMode="auto">
          <a:xfrm>
            <a:off x="1042988" y="3500438"/>
            <a:ext cx="431800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9" name="Line 8"/>
          <p:cNvSpPr>
            <a:spLocks noChangeShapeType="1"/>
          </p:cNvSpPr>
          <p:nvPr/>
        </p:nvSpPr>
        <p:spPr bwMode="auto">
          <a:xfrm flipH="1">
            <a:off x="682625" y="4003675"/>
            <a:ext cx="360363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0" name="Line 9"/>
          <p:cNvSpPr>
            <a:spLocks noChangeShapeType="1"/>
          </p:cNvSpPr>
          <p:nvPr/>
        </p:nvSpPr>
        <p:spPr bwMode="auto">
          <a:xfrm flipH="1" flipV="1">
            <a:off x="539750" y="4795838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1" name="Line 10"/>
          <p:cNvSpPr>
            <a:spLocks noChangeShapeType="1"/>
          </p:cNvSpPr>
          <p:nvPr/>
        </p:nvSpPr>
        <p:spPr bwMode="auto">
          <a:xfrm>
            <a:off x="1042988" y="4003675"/>
            <a:ext cx="287337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2" name="Line 11"/>
          <p:cNvSpPr>
            <a:spLocks noChangeShapeType="1"/>
          </p:cNvSpPr>
          <p:nvPr/>
        </p:nvSpPr>
        <p:spPr bwMode="auto">
          <a:xfrm flipV="1">
            <a:off x="1330325" y="4795838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3" name="AutoShape 12" descr="Diagonal weit nach oben"/>
          <p:cNvSpPr>
            <a:spLocks noChangeArrowheads="1"/>
          </p:cNvSpPr>
          <p:nvPr/>
        </p:nvSpPr>
        <p:spPr bwMode="auto">
          <a:xfrm>
            <a:off x="3419475" y="3357563"/>
            <a:ext cx="936625" cy="1154112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64" name="Line 13"/>
          <p:cNvSpPr>
            <a:spLocks noChangeShapeType="1"/>
          </p:cNvSpPr>
          <p:nvPr/>
        </p:nvSpPr>
        <p:spPr bwMode="auto">
          <a:xfrm flipH="1">
            <a:off x="3276600" y="3719513"/>
            <a:ext cx="431800" cy="2857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5" name="Line 14"/>
          <p:cNvSpPr>
            <a:spLocks noChangeShapeType="1"/>
          </p:cNvSpPr>
          <p:nvPr/>
        </p:nvSpPr>
        <p:spPr bwMode="auto">
          <a:xfrm>
            <a:off x="3708400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6" name="Line 15"/>
          <p:cNvSpPr>
            <a:spLocks noChangeShapeType="1"/>
          </p:cNvSpPr>
          <p:nvPr/>
        </p:nvSpPr>
        <p:spPr bwMode="auto">
          <a:xfrm>
            <a:off x="3563938" y="4872038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7" name="Line 16"/>
          <p:cNvSpPr>
            <a:spLocks noChangeShapeType="1"/>
          </p:cNvSpPr>
          <p:nvPr/>
        </p:nvSpPr>
        <p:spPr bwMode="auto">
          <a:xfrm>
            <a:off x="4067175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8" name="Line 17"/>
          <p:cNvSpPr>
            <a:spLocks noChangeShapeType="1"/>
          </p:cNvSpPr>
          <p:nvPr/>
        </p:nvSpPr>
        <p:spPr bwMode="auto">
          <a:xfrm>
            <a:off x="4067175" y="4872038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9" name="Line 18"/>
          <p:cNvSpPr>
            <a:spLocks noChangeShapeType="1"/>
          </p:cNvSpPr>
          <p:nvPr/>
        </p:nvSpPr>
        <p:spPr bwMode="auto">
          <a:xfrm>
            <a:off x="4067175" y="3716338"/>
            <a:ext cx="35877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07" name="Oval 19"/>
          <p:cNvSpPr>
            <a:spLocks noChangeArrowheads="1"/>
          </p:cNvSpPr>
          <p:nvPr/>
        </p:nvSpPr>
        <p:spPr bwMode="auto">
          <a:xfrm>
            <a:off x="3563938" y="2854325"/>
            <a:ext cx="6477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9508" name="AutoShape 20"/>
          <p:cNvSpPr>
            <a:spLocks noChangeArrowheads="1"/>
          </p:cNvSpPr>
          <p:nvPr/>
        </p:nvSpPr>
        <p:spPr bwMode="auto">
          <a:xfrm>
            <a:off x="1116013" y="1628775"/>
            <a:ext cx="1800225" cy="503238"/>
          </a:xfrm>
          <a:prstGeom prst="wedgeRectCallout">
            <a:avLst>
              <a:gd name="adj1" fmla="val -53968"/>
              <a:gd name="adj2" fmla="val 188486"/>
            </a:avLst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ÄNDERE!!!</a:t>
            </a:r>
          </a:p>
        </p:txBody>
      </p:sp>
      <p:sp>
        <p:nvSpPr>
          <p:cNvPr id="319509" name="AutoShape 21"/>
          <p:cNvSpPr>
            <a:spLocks noChangeArrowheads="1"/>
          </p:cNvSpPr>
          <p:nvPr/>
        </p:nvSpPr>
        <p:spPr bwMode="auto">
          <a:xfrm>
            <a:off x="3492500" y="1196975"/>
            <a:ext cx="2016125" cy="1441450"/>
          </a:xfrm>
          <a:prstGeom prst="cloudCallout">
            <a:avLst>
              <a:gd name="adj1" fmla="val -30079"/>
              <a:gd name="adj2" fmla="val 71694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006600"/>
                </a:solidFill>
              </a:rPr>
              <a:t>Mit welchem Recht??</a:t>
            </a:r>
          </a:p>
        </p:txBody>
      </p:sp>
      <p:sp>
        <p:nvSpPr>
          <p:cNvPr id="319510" name="AutoShape 22"/>
          <p:cNvSpPr>
            <a:spLocks noChangeArrowheads="1"/>
          </p:cNvSpPr>
          <p:nvPr/>
        </p:nvSpPr>
        <p:spPr bwMode="auto">
          <a:xfrm>
            <a:off x="5003800" y="3716338"/>
            <a:ext cx="649288" cy="433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9511" name="AutoShape 23" descr="Diagonal weit nach oben"/>
          <p:cNvSpPr>
            <a:spLocks noChangeArrowheads="1"/>
          </p:cNvSpPr>
          <p:nvPr/>
        </p:nvSpPr>
        <p:spPr bwMode="auto">
          <a:xfrm>
            <a:off x="6516688" y="3429000"/>
            <a:ext cx="936625" cy="1154113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9512" name="Line 24"/>
          <p:cNvSpPr>
            <a:spLocks noChangeShapeType="1"/>
          </p:cNvSpPr>
          <p:nvPr/>
        </p:nvSpPr>
        <p:spPr bwMode="auto">
          <a:xfrm flipH="1" flipV="1">
            <a:off x="6300788" y="3502025"/>
            <a:ext cx="504825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3" name="Line 25"/>
          <p:cNvSpPr>
            <a:spLocks noChangeShapeType="1"/>
          </p:cNvSpPr>
          <p:nvPr/>
        </p:nvSpPr>
        <p:spPr bwMode="auto">
          <a:xfrm>
            <a:off x="6805613" y="45831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4" name="Line 26"/>
          <p:cNvSpPr>
            <a:spLocks noChangeShapeType="1"/>
          </p:cNvSpPr>
          <p:nvPr/>
        </p:nvSpPr>
        <p:spPr bwMode="auto">
          <a:xfrm>
            <a:off x="6661150" y="4943475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5" name="Line 27"/>
          <p:cNvSpPr>
            <a:spLocks noChangeShapeType="1"/>
          </p:cNvSpPr>
          <p:nvPr/>
        </p:nvSpPr>
        <p:spPr bwMode="auto">
          <a:xfrm>
            <a:off x="7164388" y="45831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6" name="Line 28"/>
          <p:cNvSpPr>
            <a:spLocks noChangeShapeType="1"/>
          </p:cNvSpPr>
          <p:nvPr/>
        </p:nvSpPr>
        <p:spPr bwMode="auto">
          <a:xfrm>
            <a:off x="7164388" y="4943475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7" name="Line 29"/>
          <p:cNvSpPr>
            <a:spLocks noChangeShapeType="1"/>
          </p:cNvSpPr>
          <p:nvPr/>
        </p:nvSpPr>
        <p:spPr bwMode="auto">
          <a:xfrm flipV="1">
            <a:off x="7165975" y="3502025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8" name="Oval 30"/>
          <p:cNvSpPr>
            <a:spLocks noChangeArrowheads="1"/>
          </p:cNvSpPr>
          <p:nvPr/>
        </p:nvSpPr>
        <p:spPr bwMode="auto">
          <a:xfrm>
            <a:off x="6661150" y="2925763"/>
            <a:ext cx="647700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6011863" y="1989138"/>
            <a:ext cx="1943100" cy="466725"/>
          </a:xfrm>
          <a:prstGeom prst="rect">
            <a:avLst/>
          </a:prstGeom>
          <a:solidFill>
            <a:srgbClr val="33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00"/>
                </a:solidFill>
              </a:rPr>
              <a:t>KRÄNKUNG</a:t>
            </a:r>
          </a:p>
        </p:txBody>
      </p:sp>
      <p:sp>
        <p:nvSpPr>
          <p:cNvPr id="78883" name="Text Box 32"/>
          <p:cNvSpPr txBox="1">
            <a:spLocks noChangeArrowheads="1"/>
          </p:cNvSpPr>
          <p:nvPr/>
        </p:nvSpPr>
        <p:spPr bwMode="auto">
          <a:xfrm>
            <a:off x="3348038" y="537368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rgbClr val="000066"/>
                </a:solidFill>
              </a:rPr>
              <a:t>Phase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9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animBg="1"/>
      <p:bldP spid="319508" grpId="0" animBg="1"/>
      <p:bldP spid="319509" grpId="0" animBg="1"/>
      <p:bldP spid="319510" grpId="0" animBg="1"/>
      <p:bldP spid="319510" grpId="1" animBg="1"/>
      <p:bldP spid="319511" grpId="0" animBg="1"/>
      <p:bldP spid="319512" grpId="0" animBg="1"/>
      <p:bldP spid="319513" grpId="0" animBg="1"/>
      <p:bldP spid="319514" grpId="0" animBg="1"/>
      <p:bldP spid="319515" grpId="0" animBg="1"/>
      <p:bldP spid="319516" grpId="0" animBg="1"/>
      <p:bldP spid="319517" grpId="0" animBg="1"/>
      <p:bldP spid="319518" grpId="0" animBg="1"/>
      <p:bldP spid="3195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98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7DB420-2821-4953-8803-6B801AA0FC5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21538" name="AutoShape 2"/>
          <p:cNvSpPr>
            <a:spLocks noChangeAspect="1" noChangeArrowheads="1"/>
          </p:cNvSpPr>
          <p:nvPr/>
        </p:nvSpPr>
        <p:spPr bwMode="auto">
          <a:xfrm>
            <a:off x="7308850" y="2205038"/>
            <a:ext cx="433388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1539" name="Oval 3"/>
          <p:cNvSpPr>
            <a:spLocks noChangeArrowheads="1"/>
          </p:cNvSpPr>
          <p:nvPr/>
        </p:nvSpPr>
        <p:spPr bwMode="auto">
          <a:xfrm>
            <a:off x="3997325" y="2708275"/>
            <a:ext cx="6477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79" name="Line 4"/>
          <p:cNvSpPr>
            <a:spLocks noChangeShapeType="1"/>
          </p:cNvSpPr>
          <p:nvPr/>
        </p:nvSpPr>
        <p:spPr bwMode="auto">
          <a:xfrm>
            <a:off x="4356100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0" name="Line 5"/>
          <p:cNvSpPr>
            <a:spLocks noChangeShapeType="1"/>
          </p:cNvSpPr>
          <p:nvPr/>
        </p:nvSpPr>
        <p:spPr bwMode="auto">
          <a:xfrm flipH="1">
            <a:off x="3851275" y="3500438"/>
            <a:ext cx="50482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1" name="Line 6"/>
          <p:cNvSpPr>
            <a:spLocks noChangeShapeType="1"/>
          </p:cNvSpPr>
          <p:nvPr/>
        </p:nvSpPr>
        <p:spPr bwMode="auto">
          <a:xfrm>
            <a:off x="4356100" y="3500438"/>
            <a:ext cx="431800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2" name="Line 7"/>
          <p:cNvSpPr>
            <a:spLocks noChangeShapeType="1"/>
          </p:cNvSpPr>
          <p:nvPr/>
        </p:nvSpPr>
        <p:spPr bwMode="auto">
          <a:xfrm flipH="1">
            <a:off x="3995738" y="4003675"/>
            <a:ext cx="360362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3" name="Line 8"/>
          <p:cNvSpPr>
            <a:spLocks noChangeShapeType="1"/>
          </p:cNvSpPr>
          <p:nvPr/>
        </p:nvSpPr>
        <p:spPr bwMode="auto">
          <a:xfrm flipH="1" flipV="1">
            <a:off x="3852863" y="4795838"/>
            <a:ext cx="144462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4" name="Line 9"/>
          <p:cNvSpPr>
            <a:spLocks noChangeShapeType="1"/>
          </p:cNvSpPr>
          <p:nvPr/>
        </p:nvSpPr>
        <p:spPr bwMode="auto">
          <a:xfrm>
            <a:off x="4356100" y="4003675"/>
            <a:ext cx="287338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5" name="Line 10"/>
          <p:cNvSpPr>
            <a:spLocks noChangeShapeType="1"/>
          </p:cNvSpPr>
          <p:nvPr/>
        </p:nvSpPr>
        <p:spPr bwMode="auto">
          <a:xfrm flipV="1">
            <a:off x="4643438" y="4795838"/>
            <a:ext cx="144462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6" name="AutoShape 11" descr="Diagonal weit nach oben"/>
          <p:cNvSpPr>
            <a:spLocks noChangeArrowheads="1"/>
          </p:cNvSpPr>
          <p:nvPr/>
        </p:nvSpPr>
        <p:spPr bwMode="auto">
          <a:xfrm>
            <a:off x="539750" y="3357563"/>
            <a:ext cx="936625" cy="1154112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7" name="Line 12"/>
          <p:cNvSpPr>
            <a:spLocks noChangeShapeType="1"/>
          </p:cNvSpPr>
          <p:nvPr/>
        </p:nvSpPr>
        <p:spPr bwMode="auto">
          <a:xfrm flipH="1">
            <a:off x="396875" y="3719513"/>
            <a:ext cx="431800" cy="2857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8" name="Line 13"/>
          <p:cNvSpPr>
            <a:spLocks noChangeShapeType="1"/>
          </p:cNvSpPr>
          <p:nvPr/>
        </p:nvSpPr>
        <p:spPr bwMode="auto">
          <a:xfrm>
            <a:off x="828675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9" name="Line 14"/>
          <p:cNvSpPr>
            <a:spLocks noChangeShapeType="1"/>
          </p:cNvSpPr>
          <p:nvPr/>
        </p:nvSpPr>
        <p:spPr bwMode="auto">
          <a:xfrm>
            <a:off x="684213" y="4872038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0" name="Line 15"/>
          <p:cNvSpPr>
            <a:spLocks noChangeShapeType="1"/>
          </p:cNvSpPr>
          <p:nvPr/>
        </p:nvSpPr>
        <p:spPr bwMode="auto">
          <a:xfrm>
            <a:off x="1187450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1" name="Line 16"/>
          <p:cNvSpPr>
            <a:spLocks noChangeShapeType="1"/>
          </p:cNvSpPr>
          <p:nvPr/>
        </p:nvSpPr>
        <p:spPr bwMode="auto">
          <a:xfrm>
            <a:off x="1187450" y="4872038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2" name="Line 17"/>
          <p:cNvSpPr>
            <a:spLocks noChangeShapeType="1"/>
          </p:cNvSpPr>
          <p:nvPr/>
        </p:nvSpPr>
        <p:spPr bwMode="auto">
          <a:xfrm flipV="1">
            <a:off x="1187450" y="34290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3" name="Oval 18"/>
          <p:cNvSpPr>
            <a:spLocks noChangeArrowheads="1"/>
          </p:cNvSpPr>
          <p:nvPr/>
        </p:nvSpPr>
        <p:spPr bwMode="auto">
          <a:xfrm>
            <a:off x="684213" y="2854325"/>
            <a:ext cx="647700" cy="5048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1555" name="AutoShape 19"/>
          <p:cNvSpPr>
            <a:spLocks noChangeArrowheads="1"/>
          </p:cNvSpPr>
          <p:nvPr/>
        </p:nvSpPr>
        <p:spPr bwMode="auto">
          <a:xfrm>
            <a:off x="179388" y="1341438"/>
            <a:ext cx="2952750" cy="1008062"/>
          </a:xfrm>
          <a:prstGeom prst="wedgeRectCallout">
            <a:avLst>
              <a:gd name="adj1" fmla="val -15269"/>
              <a:gd name="adj2" fmla="val 126222"/>
            </a:avLst>
          </a:prstGeom>
          <a:solidFill>
            <a:schemeClr val="tx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600" b="1">
                <a:solidFill>
                  <a:srgbClr val="FF0000"/>
                </a:solidFill>
              </a:rPr>
              <a:t>Nimm Deine Forderung zurück!</a:t>
            </a:r>
          </a:p>
        </p:txBody>
      </p:sp>
      <p:sp>
        <p:nvSpPr>
          <p:cNvPr id="321556" name="AutoShape 20"/>
          <p:cNvSpPr>
            <a:spLocks noChangeArrowheads="1"/>
          </p:cNvSpPr>
          <p:nvPr/>
        </p:nvSpPr>
        <p:spPr bwMode="auto">
          <a:xfrm>
            <a:off x="3348038" y="908050"/>
            <a:ext cx="2447925" cy="1584325"/>
          </a:xfrm>
          <a:prstGeom prst="cloudCallout">
            <a:avLst>
              <a:gd name="adj1" fmla="val -6421"/>
              <a:gd name="adj2" fmla="val 81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>
                <a:solidFill>
                  <a:srgbClr val="000066"/>
                </a:solidFill>
              </a:rPr>
              <a:t>Sie versteht mich nicht!</a:t>
            </a:r>
          </a:p>
        </p:txBody>
      </p:sp>
      <p:sp>
        <p:nvSpPr>
          <p:cNvPr id="321557" name="AutoShape 21"/>
          <p:cNvSpPr>
            <a:spLocks noChangeArrowheads="1"/>
          </p:cNvSpPr>
          <p:nvPr/>
        </p:nvSpPr>
        <p:spPr bwMode="auto">
          <a:xfrm>
            <a:off x="5435600" y="3644900"/>
            <a:ext cx="649288" cy="433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1558" name="Oval 22"/>
          <p:cNvSpPr>
            <a:spLocks noChangeArrowheads="1"/>
          </p:cNvSpPr>
          <p:nvPr/>
        </p:nvSpPr>
        <p:spPr bwMode="auto">
          <a:xfrm>
            <a:off x="7237413" y="2708275"/>
            <a:ext cx="647700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1559" name="Line 23"/>
          <p:cNvSpPr>
            <a:spLocks noChangeShapeType="1"/>
          </p:cNvSpPr>
          <p:nvPr/>
        </p:nvSpPr>
        <p:spPr bwMode="auto">
          <a:xfrm>
            <a:off x="7596188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0" name="Line 24"/>
          <p:cNvSpPr>
            <a:spLocks noChangeShapeType="1"/>
          </p:cNvSpPr>
          <p:nvPr/>
        </p:nvSpPr>
        <p:spPr bwMode="auto">
          <a:xfrm flipH="1">
            <a:off x="7380288" y="3500438"/>
            <a:ext cx="215900" cy="4333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1" name="Line 25"/>
          <p:cNvSpPr>
            <a:spLocks noChangeShapeType="1"/>
          </p:cNvSpPr>
          <p:nvPr/>
        </p:nvSpPr>
        <p:spPr bwMode="auto">
          <a:xfrm>
            <a:off x="7596188" y="3500438"/>
            <a:ext cx="288925" cy="4333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2" name="Line 26"/>
          <p:cNvSpPr>
            <a:spLocks noChangeShapeType="1"/>
          </p:cNvSpPr>
          <p:nvPr/>
        </p:nvSpPr>
        <p:spPr bwMode="auto">
          <a:xfrm flipH="1">
            <a:off x="7235825" y="4003675"/>
            <a:ext cx="360363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3" name="Line 27"/>
          <p:cNvSpPr>
            <a:spLocks noChangeShapeType="1"/>
          </p:cNvSpPr>
          <p:nvPr/>
        </p:nvSpPr>
        <p:spPr bwMode="auto">
          <a:xfrm flipH="1" flipV="1">
            <a:off x="7092950" y="4795838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4" name="Line 28"/>
          <p:cNvSpPr>
            <a:spLocks noChangeShapeType="1"/>
          </p:cNvSpPr>
          <p:nvPr/>
        </p:nvSpPr>
        <p:spPr bwMode="auto">
          <a:xfrm>
            <a:off x="7596188" y="4003675"/>
            <a:ext cx="287337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5" name="Line 29"/>
          <p:cNvSpPr>
            <a:spLocks noChangeShapeType="1"/>
          </p:cNvSpPr>
          <p:nvPr/>
        </p:nvSpPr>
        <p:spPr bwMode="auto">
          <a:xfrm flipV="1">
            <a:off x="7883525" y="4795838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6588125" y="1773238"/>
            <a:ext cx="1943100" cy="466725"/>
          </a:xfrm>
          <a:prstGeom prst="rect">
            <a:avLst/>
          </a:prstGeom>
          <a:solidFill>
            <a:srgbClr val="33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00"/>
                </a:solidFill>
              </a:rPr>
              <a:t>KRÄNKUNG</a:t>
            </a:r>
          </a:p>
        </p:txBody>
      </p:sp>
      <p:sp>
        <p:nvSpPr>
          <p:cNvPr id="79906" name="Text Box 31"/>
          <p:cNvSpPr txBox="1">
            <a:spLocks noChangeArrowheads="1"/>
          </p:cNvSpPr>
          <p:nvPr/>
        </p:nvSpPr>
        <p:spPr bwMode="auto">
          <a:xfrm>
            <a:off x="2916238" y="537368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000066"/>
                </a:solidFill>
              </a:rPr>
              <a:t>Phase 2</a:t>
            </a:r>
          </a:p>
        </p:txBody>
      </p:sp>
      <p:sp>
        <p:nvSpPr>
          <p:cNvPr id="79907" name="Text Box 32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(2)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1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nimBg="1"/>
      <p:bldP spid="321539" grpId="0" animBg="1"/>
      <p:bldP spid="321555" grpId="0" animBg="1"/>
      <p:bldP spid="321556" grpId="0" animBg="1"/>
      <p:bldP spid="321557" grpId="0" animBg="1"/>
      <p:bldP spid="321557" grpId="1" animBg="1"/>
      <p:bldP spid="321558" grpId="0" animBg="1"/>
      <p:bldP spid="321559" grpId="0" animBg="1"/>
      <p:bldP spid="321560" grpId="0" animBg="1"/>
      <p:bldP spid="321561" grpId="0" animBg="1"/>
      <p:bldP spid="321562" grpId="0" animBg="1"/>
      <p:bldP spid="321563" grpId="0" animBg="1"/>
      <p:bldP spid="321564" grpId="0" animBg="1"/>
      <p:bldP spid="321565" grpId="0" animBg="1"/>
      <p:bldP spid="32156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08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40943C-9F8A-4EA9-8D3D-4F54B486685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(3)</a:t>
            </a:r>
          </a:p>
        </p:txBody>
      </p:sp>
      <p:sp>
        <p:nvSpPr>
          <p:cNvPr id="80902" name="Oval 3"/>
          <p:cNvSpPr>
            <a:spLocks noChangeArrowheads="1"/>
          </p:cNvSpPr>
          <p:nvPr/>
        </p:nvSpPr>
        <p:spPr bwMode="auto">
          <a:xfrm>
            <a:off x="2341563" y="2420938"/>
            <a:ext cx="647700" cy="5762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903" name="Line 4"/>
          <p:cNvSpPr>
            <a:spLocks noChangeShapeType="1"/>
          </p:cNvSpPr>
          <p:nvPr/>
        </p:nvSpPr>
        <p:spPr bwMode="auto">
          <a:xfrm>
            <a:off x="2700338" y="2997200"/>
            <a:ext cx="0" cy="7191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4" name="Line 5"/>
          <p:cNvSpPr>
            <a:spLocks noChangeShapeType="1"/>
          </p:cNvSpPr>
          <p:nvPr/>
        </p:nvSpPr>
        <p:spPr bwMode="auto">
          <a:xfrm flipH="1">
            <a:off x="2195513" y="3213100"/>
            <a:ext cx="50482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5" name="Line 6"/>
          <p:cNvSpPr>
            <a:spLocks noChangeShapeType="1"/>
          </p:cNvSpPr>
          <p:nvPr/>
        </p:nvSpPr>
        <p:spPr bwMode="auto">
          <a:xfrm flipV="1">
            <a:off x="2700338" y="2924175"/>
            <a:ext cx="576262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6" name="Line 7"/>
          <p:cNvSpPr>
            <a:spLocks noChangeShapeType="1"/>
          </p:cNvSpPr>
          <p:nvPr/>
        </p:nvSpPr>
        <p:spPr bwMode="auto">
          <a:xfrm flipH="1">
            <a:off x="2339975" y="3716338"/>
            <a:ext cx="360363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7" name="Line 8"/>
          <p:cNvSpPr>
            <a:spLocks noChangeShapeType="1"/>
          </p:cNvSpPr>
          <p:nvPr/>
        </p:nvSpPr>
        <p:spPr bwMode="auto">
          <a:xfrm flipH="1" flipV="1">
            <a:off x="2197100" y="4508500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8" name="Line 9"/>
          <p:cNvSpPr>
            <a:spLocks noChangeShapeType="1"/>
          </p:cNvSpPr>
          <p:nvPr/>
        </p:nvSpPr>
        <p:spPr bwMode="auto">
          <a:xfrm>
            <a:off x="2700338" y="3716338"/>
            <a:ext cx="287337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9" name="Line 10"/>
          <p:cNvSpPr>
            <a:spLocks noChangeShapeType="1"/>
          </p:cNvSpPr>
          <p:nvPr/>
        </p:nvSpPr>
        <p:spPr bwMode="auto">
          <a:xfrm flipV="1">
            <a:off x="2987675" y="4508500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0" name="AutoShape 11" descr="Diagonal weit nach oben"/>
          <p:cNvSpPr>
            <a:spLocks noChangeArrowheads="1"/>
          </p:cNvSpPr>
          <p:nvPr/>
        </p:nvSpPr>
        <p:spPr bwMode="auto">
          <a:xfrm>
            <a:off x="4643438" y="2997200"/>
            <a:ext cx="936625" cy="1154113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911" name="Line 12"/>
          <p:cNvSpPr>
            <a:spLocks noChangeShapeType="1"/>
          </p:cNvSpPr>
          <p:nvPr/>
        </p:nvSpPr>
        <p:spPr bwMode="auto">
          <a:xfrm flipH="1" flipV="1">
            <a:off x="4572000" y="2924175"/>
            <a:ext cx="431800" cy="3619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2" name="Line 13"/>
          <p:cNvSpPr>
            <a:spLocks noChangeShapeType="1"/>
          </p:cNvSpPr>
          <p:nvPr/>
        </p:nvSpPr>
        <p:spPr bwMode="auto">
          <a:xfrm>
            <a:off x="4932363" y="41513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3" name="Line 14"/>
          <p:cNvSpPr>
            <a:spLocks noChangeShapeType="1"/>
          </p:cNvSpPr>
          <p:nvPr/>
        </p:nvSpPr>
        <p:spPr bwMode="auto">
          <a:xfrm>
            <a:off x="4787900" y="4511675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4" name="Line 15"/>
          <p:cNvSpPr>
            <a:spLocks noChangeShapeType="1"/>
          </p:cNvSpPr>
          <p:nvPr/>
        </p:nvSpPr>
        <p:spPr bwMode="auto">
          <a:xfrm>
            <a:off x="5291138" y="41513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5" name="Line 16"/>
          <p:cNvSpPr>
            <a:spLocks noChangeShapeType="1"/>
          </p:cNvSpPr>
          <p:nvPr/>
        </p:nvSpPr>
        <p:spPr bwMode="auto">
          <a:xfrm>
            <a:off x="5291138" y="4511675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6" name="Line 17"/>
          <p:cNvSpPr>
            <a:spLocks noChangeShapeType="1"/>
          </p:cNvSpPr>
          <p:nvPr/>
        </p:nvSpPr>
        <p:spPr bwMode="auto">
          <a:xfrm>
            <a:off x="5291138" y="3355975"/>
            <a:ext cx="35877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7" name="Oval 18"/>
          <p:cNvSpPr>
            <a:spLocks noChangeArrowheads="1"/>
          </p:cNvSpPr>
          <p:nvPr/>
        </p:nvSpPr>
        <p:spPr bwMode="auto">
          <a:xfrm>
            <a:off x="4787900" y="2493963"/>
            <a:ext cx="647700" cy="504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3603" name="AutoShape 19"/>
          <p:cNvSpPr>
            <a:spLocks noChangeArrowheads="1"/>
          </p:cNvSpPr>
          <p:nvPr/>
        </p:nvSpPr>
        <p:spPr bwMode="auto">
          <a:xfrm>
            <a:off x="1763713" y="1341438"/>
            <a:ext cx="1944687" cy="863600"/>
          </a:xfrm>
          <a:prstGeom prst="wedgeRoundRectCallout">
            <a:avLst>
              <a:gd name="adj1" fmla="val -12287"/>
              <a:gd name="adj2" fmla="val 109009"/>
              <a:gd name="adj3" fmla="val 16667"/>
            </a:avLst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… erst du!!!!!</a:t>
            </a:r>
          </a:p>
        </p:txBody>
      </p:sp>
      <p:sp>
        <p:nvSpPr>
          <p:cNvPr id="323604" name="AutoShape 20"/>
          <p:cNvSpPr>
            <a:spLocks noChangeArrowheads="1"/>
          </p:cNvSpPr>
          <p:nvPr/>
        </p:nvSpPr>
        <p:spPr bwMode="auto">
          <a:xfrm>
            <a:off x="4932363" y="1412875"/>
            <a:ext cx="1871662" cy="936625"/>
          </a:xfrm>
          <a:prstGeom prst="wedgeRoundRectCallout">
            <a:avLst>
              <a:gd name="adj1" fmla="val -35579"/>
              <a:gd name="adj2" fmla="val 95593"/>
              <a:gd name="adj3" fmla="val 16667"/>
            </a:avLst>
          </a:prstGeom>
          <a:solidFill>
            <a:schemeClr val="tx1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… nein,</a:t>
            </a:r>
          </a:p>
          <a:p>
            <a:pPr algn="ctr"/>
            <a:r>
              <a:rPr lang="de-DE" b="1">
                <a:solidFill>
                  <a:srgbClr val="FF0000"/>
                </a:solidFill>
              </a:rPr>
              <a:t>erst du!!!!</a:t>
            </a:r>
          </a:p>
        </p:txBody>
      </p:sp>
      <p:sp>
        <p:nvSpPr>
          <p:cNvPr id="323605" name="Text Box 21"/>
          <p:cNvSpPr txBox="1">
            <a:spLocks noChangeArrowheads="1"/>
          </p:cNvSpPr>
          <p:nvPr/>
        </p:nvSpPr>
        <p:spPr bwMode="auto">
          <a:xfrm>
            <a:off x="755650" y="4868863"/>
            <a:ext cx="7704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000066"/>
                </a:solidFill>
              </a:rPr>
              <a:t>Etablierung einer ritualisierten </a:t>
            </a:r>
            <a:r>
              <a:rPr lang="de-DE" b="1" i="1" u="sng">
                <a:solidFill>
                  <a:srgbClr val="336600"/>
                </a:solidFill>
              </a:rPr>
              <a:t>Wiederholungsstruktur</a:t>
            </a:r>
            <a:r>
              <a:rPr lang="de-DE" b="1">
                <a:solidFill>
                  <a:srgbClr val="000066"/>
                </a:solidFill>
              </a:rPr>
              <a:t> mit monotonem Anschluss: Zufall und Unerwartetes sind ausgeschlossen, deshalb auch der </a:t>
            </a:r>
            <a:r>
              <a:rPr lang="de-DE" b="1">
                <a:solidFill>
                  <a:srgbClr val="CC3300"/>
                </a:solidFill>
              </a:rPr>
              <a:t>Dialog</a:t>
            </a:r>
            <a:r>
              <a:rPr lang="de-DE" b="1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03" grpId="0" animBg="1"/>
      <p:bldP spid="323603" grpId="1" animBg="1"/>
      <p:bldP spid="323604" grpId="0" animBg="1"/>
      <p:bldP spid="323604" grpId="1" animBg="1"/>
      <p:bldP spid="32360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19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3E8E2C-EC4B-4FFB-BBB6-27F777D1E2AF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3568" y="1484784"/>
            <a:ext cx="7772400" cy="468052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</a:pPr>
            <a:r>
              <a:rPr lang="de-DE" sz="2600" b="1" u="sng" dirty="0">
                <a:solidFill>
                  <a:srgbClr val="006600"/>
                </a:solidFill>
              </a:rPr>
              <a:t>These:</a:t>
            </a:r>
            <a:r>
              <a:rPr lang="de-DE" sz="2600" dirty="0">
                <a:solidFill>
                  <a:srgbClr val="000066"/>
                </a:solidFill>
              </a:rPr>
              <a:t> Menschliche Probleme folgen der „Logik“ einer 	  konservativen</a:t>
            </a:r>
            <a:r>
              <a:rPr lang="de-DE" sz="2600" dirty="0"/>
              <a:t> </a:t>
            </a:r>
            <a:r>
              <a:rPr lang="de-DE" sz="2600" b="1" dirty="0">
                <a:solidFill>
                  <a:srgbClr val="CC3300"/>
                </a:solidFill>
              </a:rPr>
              <a:t>emotionalen Dynamik:</a:t>
            </a:r>
          </a:p>
          <a:p>
            <a:pPr marL="361950" indent="-361950">
              <a:spcBef>
                <a:spcPct val="20000"/>
              </a:spcBef>
              <a:buFontTx/>
              <a:buChar char="•"/>
            </a:pPr>
            <a:r>
              <a:rPr lang="de-DE" dirty="0">
                <a:solidFill>
                  <a:srgbClr val="000066"/>
                </a:solidFill>
              </a:rPr>
              <a:t>Angesichts von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Ungewissheit</a:t>
            </a:r>
            <a:r>
              <a:rPr lang="de-DE" dirty="0">
                <a:solidFill>
                  <a:srgbClr val="CC3300"/>
                </a:solidFill>
              </a:rPr>
              <a:t> </a:t>
            </a:r>
            <a:r>
              <a:rPr lang="de-DE" dirty="0">
                <a:solidFill>
                  <a:srgbClr val="000066"/>
                </a:solidFill>
              </a:rPr>
              <a:t>gilt es, lieber </a:t>
            </a:r>
            <a:r>
              <a:rPr lang="de-DE" dirty="0" smtClean="0">
                <a:solidFill>
                  <a:srgbClr val="000066"/>
                </a:solidFill>
              </a:rPr>
              <a:t>auszuhalten </a:t>
            </a:r>
            <a:r>
              <a:rPr lang="de-DE" dirty="0">
                <a:solidFill>
                  <a:srgbClr val="000066"/>
                </a:solidFill>
              </a:rPr>
              <a:t>als eine Veränderung zu riskieren, die alles noch verschlimmern könnte </a:t>
            </a:r>
            <a:r>
              <a:rPr lang="de-DE" dirty="0" smtClean="0">
                <a:solidFill>
                  <a:srgbClr val="000066"/>
                </a:solidFill>
              </a:rPr>
              <a:t>(Spatz vs. …Taube </a:t>
            </a:r>
            <a:r>
              <a:rPr lang="de-DE" dirty="0" err="1">
                <a:solidFill>
                  <a:srgbClr val="000066"/>
                </a:solidFill>
              </a:rPr>
              <a:t>auf´m</a:t>
            </a:r>
            <a:r>
              <a:rPr lang="de-DE" dirty="0">
                <a:solidFill>
                  <a:srgbClr val="000066"/>
                </a:solidFill>
              </a:rPr>
              <a:t> Dach!).</a:t>
            </a:r>
          </a:p>
          <a:p>
            <a:pPr marL="361950" indent="-361950">
              <a:spcBef>
                <a:spcPct val="20000"/>
              </a:spcBef>
              <a:buFontTx/>
              <a:buChar char="•"/>
            </a:pPr>
            <a:r>
              <a:rPr lang="de-DE" dirty="0">
                <a:solidFill>
                  <a:srgbClr val="000066"/>
                </a:solidFill>
              </a:rPr>
              <a:t>Als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riskant</a:t>
            </a:r>
            <a:r>
              <a:rPr lang="de-DE" dirty="0"/>
              <a:t> </a:t>
            </a:r>
            <a:r>
              <a:rPr lang="de-DE" dirty="0">
                <a:solidFill>
                  <a:srgbClr val="000066"/>
                </a:solidFill>
              </a:rPr>
              <a:t>erlebte, notwendige Veränderungen  erfordern daher ein Wagnis</a:t>
            </a:r>
            <a:r>
              <a:rPr lang="de-DE" dirty="0" smtClean="0">
                <a:solidFill>
                  <a:srgbClr val="000066"/>
                </a:solidFill>
              </a:rPr>
              <a:t>.</a:t>
            </a:r>
          </a:p>
          <a:p>
            <a:pPr marL="361950" indent="-361950">
              <a:spcBef>
                <a:spcPct val="20000"/>
              </a:spcBef>
            </a:pPr>
            <a:endParaRPr lang="de-DE" dirty="0">
              <a:solidFill>
                <a:srgbClr val="000066"/>
              </a:solidFill>
            </a:endParaRPr>
          </a:p>
          <a:p>
            <a:pPr marL="361950" indent="-361950">
              <a:spcBef>
                <a:spcPct val="20000"/>
              </a:spcBef>
            </a:pPr>
            <a:r>
              <a:rPr lang="de-DE" sz="2600" b="1" u="sng" dirty="0">
                <a:solidFill>
                  <a:srgbClr val="006600"/>
                </a:solidFill>
              </a:rPr>
              <a:t>Also:</a:t>
            </a:r>
            <a:r>
              <a:rPr lang="de-DE" sz="2600" dirty="0">
                <a:solidFill>
                  <a:srgbClr val="000066"/>
                </a:solidFill>
              </a:rPr>
              <a:t> Psychotherapie soll Bedingungen schaffen, die ein</a:t>
            </a:r>
            <a:r>
              <a:rPr lang="de-DE" sz="2600" dirty="0"/>
              <a:t>  	</a:t>
            </a:r>
            <a:r>
              <a:rPr lang="de-DE" sz="2600" b="1" dirty="0">
                <a:solidFill>
                  <a:srgbClr val="CC3300"/>
                </a:solidFill>
              </a:rPr>
              <a:t>Wagnis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000066"/>
                </a:solidFill>
              </a:rPr>
              <a:t>begünstigen und so auch einen</a:t>
            </a:r>
            <a:r>
              <a:rPr lang="de-DE" sz="2600" dirty="0"/>
              <a:t> </a:t>
            </a:r>
            <a:r>
              <a:rPr lang="de-DE" sz="2600" b="1" dirty="0">
                <a:solidFill>
                  <a:srgbClr val="CC3300"/>
                </a:solidFill>
              </a:rPr>
              <a:t>Wechsel 	der Präferenzen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i="1" dirty="0">
                <a:solidFill>
                  <a:srgbClr val="006600"/>
                </a:solidFill>
              </a:rPr>
              <a:t>(</a:t>
            </a:r>
            <a:r>
              <a:rPr lang="de-DE" sz="2600" b="1" dirty="0">
                <a:solidFill>
                  <a:srgbClr val="006600"/>
                </a:solidFill>
                <a:sym typeface="Symbol" pitchFamily="18" charset="2"/>
              </a:rPr>
              <a:t></a:t>
            </a:r>
            <a:r>
              <a:rPr lang="de-DE" sz="2600" b="1" i="1" dirty="0">
                <a:solidFill>
                  <a:srgbClr val="006600"/>
                </a:solidFill>
                <a:sym typeface="Symbol" pitchFamily="18" charset="2"/>
              </a:rPr>
              <a:t> mehr-vom-anderen)</a:t>
            </a:r>
            <a:r>
              <a:rPr lang="de-DE" sz="2600" i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81926" name="Rectangle 3"/>
          <p:cNvSpPr>
            <a:spLocks noChangeArrowheads="1"/>
          </p:cNvSpPr>
          <p:nvPr/>
        </p:nvSpPr>
        <p:spPr bwMode="auto">
          <a:xfrm>
            <a:off x="1115616" y="304800"/>
            <a:ext cx="6696744" cy="10668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 b="1" dirty="0">
                <a:solidFill>
                  <a:srgbClr val="CC3300"/>
                </a:solidFill>
              </a:rPr>
              <a:t>Problementstehung und  -veränderung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355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355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93BDB-277F-4A56-8EDA-F0D3E21C9EF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15888"/>
            <a:ext cx="5638800" cy="1219200"/>
          </a:xfrm>
          <a:solidFill>
            <a:schemeClr val="tx1"/>
          </a:solidFill>
        </p:spPr>
        <p:txBody>
          <a:bodyPr/>
          <a:lstStyle/>
          <a:p>
            <a:r>
              <a:rPr lang="de-DE" sz="2800" smtClean="0">
                <a:solidFill>
                  <a:srgbClr val="CC3300"/>
                </a:solidFill>
              </a:rPr>
              <a:t>Ausdifferenzierungen der </a:t>
            </a:r>
            <a:br>
              <a:rPr lang="de-DE" sz="2800" smtClean="0">
                <a:solidFill>
                  <a:srgbClr val="CC3300"/>
                </a:solidFill>
              </a:rPr>
            </a:br>
            <a:r>
              <a:rPr lang="de-DE" sz="2800" smtClean="0">
                <a:solidFill>
                  <a:srgbClr val="CC3300"/>
                </a:solidFill>
              </a:rPr>
              <a:t>Systemischen Therapie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4392612"/>
          </a:xfrm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400" cap="small" dirty="0" smtClean="0">
                <a:solidFill>
                  <a:srgbClr val="006600"/>
                </a:solidFill>
              </a:rPr>
              <a:t>Ansätze</a:t>
            </a:r>
            <a:r>
              <a:rPr lang="de-DE" sz="2400" dirty="0" smtClean="0">
                <a:solidFill>
                  <a:srgbClr val="006600"/>
                </a:solidFill>
              </a:rPr>
              <a:t>	</a:t>
            </a:r>
            <a:r>
              <a:rPr lang="de-DE" sz="2400" cap="small" dirty="0" smtClean="0">
                <a:solidFill>
                  <a:srgbClr val="006600"/>
                </a:solidFill>
              </a:rPr>
              <a:t>Vertreter</a:t>
            </a:r>
          </a:p>
          <a:p>
            <a:pPr marL="3235325" indent="-3235325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Interventionsbezogen	</a:t>
            </a:r>
            <a:r>
              <a:rPr lang="de-DE" sz="2000" dirty="0" smtClean="0">
                <a:solidFill>
                  <a:srgbClr val="000066"/>
                </a:solidFill>
              </a:rPr>
              <a:t>Mailänder Schule (M. </a:t>
            </a:r>
            <a:r>
              <a:rPr lang="de-DE" sz="2000" dirty="0" err="1" smtClean="0">
                <a:solidFill>
                  <a:srgbClr val="000066"/>
                </a:solidFill>
              </a:rPr>
              <a:t>Selvini-Palazzoli</a:t>
            </a:r>
            <a:r>
              <a:rPr lang="de-DE" sz="2000" dirty="0" smtClean="0">
                <a:solidFill>
                  <a:srgbClr val="000066"/>
                </a:solidFill>
              </a:rPr>
              <a:t>) und Weiterentwicklungen (</a:t>
            </a:r>
            <a:r>
              <a:rPr lang="de-DE" sz="2000" dirty="0" err="1" smtClean="0">
                <a:solidFill>
                  <a:srgbClr val="000066"/>
                </a:solidFill>
              </a:rPr>
              <a:t>L.Boscolo</a:t>
            </a:r>
            <a:r>
              <a:rPr lang="de-DE" sz="2000" dirty="0" smtClean="0">
                <a:solidFill>
                  <a:srgbClr val="000066"/>
                </a:solidFill>
              </a:rPr>
              <a:t>, </a:t>
            </a:r>
            <a:r>
              <a:rPr lang="de-DE" sz="2000" dirty="0" err="1" smtClean="0">
                <a:solidFill>
                  <a:srgbClr val="000066"/>
                </a:solidFill>
              </a:rPr>
              <a:t>G.Cecchin</a:t>
            </a:r>
            <a:r>
              <a:rPr lang="de-DE" sz="2000" dirty="0" smtClean="0">
                <a:solidFill>
                  <a:srgbClr val="000066"/>
                </a:solidFill>
              </a:rPr>
              <a:t>)</a:t>
            </a:r>
            <a:endParaRPr lang="de-DE" sz="2000" dirty="0" smtClean="0">
              <a:solidFill>
                <a:schemeClr val="bg1"/>
              </a:solidFill>
            </a:endParaRPr>
          </a:p>
          <a:p>
            <a:pPr marL="3235325" indent="-3235325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895350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Kooperationsbezogen </a:t>
            </a:r>
            <a:r>
              <a:rPr lang="de-DE" sz="2000" dirty="0" smtClean="0">
                <a:solidFill>
                  <a:schemeClr val="bg1"/>
                </a:solidFill>
              </a:rPr>
              <a:t>	</a:t>
            </a:r>
            <a:r>
              <a:rPr lang="de-DE" sz="2000" dirty="0" smtClean="0">
                <a:solidFill>
                  <a:srgbClr val="000066"/>
                </a:solidFill>
              </a:rPr>
              <a:t>Das Reflektierende Team (T. Andersen)</a:t>
            </a:r>
          </a:p>
          <a:p>
            <a:pPr marL="0" indent="-3235325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  <a:tab pos="340677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Sprachlich betont 	</a:t>
            </a:r>
            <a:r>
              <a:rPr lang="de-DE" sz="2000" dirty="0" smtClean="0">
                <a:solidFill>
                  <a:srgbClr val="000066"/>
                </a:solidFill>
              </a:rPr>
              <a:t>In Anlehnung an den sog. Sozialen </a:t>
            </a:r>
            <a:r>
              <a:rPr lang="de-DE" sz="2000" dirty="0" err="1" smtClean="0">
                <a:solidFill>
                  <a:srgbClr val="000066"/>
                </a:solidFill>
              </a:rPr>
              <a:t>Konstruk</a:t>
            </a:r>
            <a:r>
              <a:rPr lang="de-DE" sz="2000" dirty="0" smtClean="0">
                <a:solidFill>
                  <a:srgbClr val="000066"/>
                </a:solidFill>
              </a:rPr>
              <a:t>-		</a:t>
            </a:r>
            <a:r>
              <a:rPr lang="de-DE" sz="2000" dirty="0" err="1" smtClean="0">
                <a:solidFill>
                  <a:srgbClr val="000066"/>
                </a:solidFill>
              </a:rPr>
              <a:t>tionismus</a:t>
            </a:r>
            <a:r>
              <a:rPr lang="de-DE" sz="2000" dirty="0" smtClean="0">
                <a:solidFill>
                  <a:srgbClr val="000066"/>
                </a:solidFill>
              </a:rPr>
              <a:t> (</a:t>
            </a:r>
            <a:r>
              <a:rPr lang="de-DE" sz="2000" dirty="0" err="1" smtClean="0">
                <a:solidFill>
                  <a:srgbClr val="000066"/>
                </a:solidFill>
              </a:rPr>
              <a:t>H.Goolishian</a:t>
            </a:r>
            <a:r>
              <a:rPr lang="de-DE" sz="2000" dirty="0" smtClean="0">
                <a:solidFill>
                  <a:srgbClr val="000066"/>
                </a:solidFill>
              </a:rPr>
              <a:t>, </a:t>
            </a:r>
            <a:r>
              <a:rPr lang="de-DE" sz="2000" dirty="0" err="1" smtClean="0">
                <a:solidFill>
                  <a:srgbClr val="000066"/>
                </a:solidFill>
              </a:rPr>
              <a:t>H.Anderson</a:t>
            </a:r>
            <a:r>
              <a:rPr lang="de-DE" sz="2000" dirty="0" smtClean="0">
                <a:solidFill>
                  <a:srgbClr val="000066"/>
                </a:solidFill>
              </a:rPr>
              <a:t> u.a.)</a:t>
            </a:r>
          </a:p>
          <a:p>
            <a:pPr mar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Kurzzeittherapeutisch/	</a:t>
            </a:r>
            <a:r>
              <a:rPr lang="de-DE" sz="2000" dirty="0" smtClean="0">
                <a:solidFill>
                  <a:srgbClr val="002060"/>
                </a:solidFill>
              </a:rPr>
              <a:t>BFTC Milwaukee </a:t>
            </a:r>
            <a:r>
              <a:rPr lang="de-DE" sz="2000" dirty="0" smtClean="0">
                <a:solidFill>
                  <a:schemeClr val="bg1"/>
                </a:solidFill>
              </a:rPr>
              <a:t>(</a:t>
            </a:r>
            <a:r>
              <a:rPr lang="de-DE" sz="2000" dirty="0" smtClean="0">
                <a:solidFill>
                  <a:srgbClr val="000066"/>
                </a:solidFill>
              </a:rPr>
              <a:t>Steve de </a:t>
            </a:r>
            <a:r>
              <a:rPr lang="de-DE" sz="2000" dirty="0" err="1" smtClean="0">
                <a:solidFill>
                  <a:srgbClr val="000066"/>
                </a:solidFill>
              </a:rPr>
              <a:t>Shazer</a:t>
            </a:r>
            <a:r>
              <a:rPr lang="de-DE" sz="2000" dirty="0" smtClean="0">
                <a:solidFill>
                  <a:srgbClr val="000066"/>
                </a:solidFill>
              </a:rPr>
              <a:t> et.al.)</a:t>
            </a:r>
            <a:endParaRPr lang="de-DE" sz="2000" dirty="0" smtClean="0">
              <a:solidFill>
                <a:schemeClr val="bg1"/>
              </a:solidFill>
            </a:endParaRPr>
          </a:p>
          <a:p>
            <a:pPr marL="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lösungsorientiert 	</a:t>
            </a:r>
            <a:endParaRPr lang="de-DE" sz="2000" dirty="0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Narrativ, anthropologisch	</a:t>
            </a:r>
            <a:r>
              <a:rPr lang="de-DE" sz="2000" dirty="0" smtClean="0">
                <a:solidFill>
                  <a:srgbClr val="000066"/>
                </a:solidFill>
              </a:rPr>
              <a:t>MichaelWhite u.a.</a:t>
            </a:r>
          </a:p>
          <a:p>
            <a:pPr mar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895350" algn="l"/>
                <a:tab pos="340677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Biographisch/strukturalistisch/</a:t>
            </a:r>
          </a:p>
          <a:p>
            <a:pPr marL="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  <a:tab pos="340677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psychoanalytisch	</a:t>
            </a:r>
            <a:r>
              <a:rPr lang="de-DE" sz="2000" dirty="0" smtClean="0">
                <a:solidFill>
                  <a:srgbClr val="000066"/>
                </a:solidFill>
              </a:rPr>
              <a:t>z.B. bei Welter-</a:t>
            </a:r>
            <a:r>
              <a:rPr lang="de-DE" sz="2000" dirty="0" err="1" smtClean="0">
                <a:solidFill>
                  <a:srgbClr val="000066"/>
                </a:solidFill>
              </a:rPr>
              <a:t>Enderlin</a:t>
            </a:r>
            <a:r>
              <a:rPr lang="de-DE" sz="2000" dirty="0" smtClean="0">
                <a:solidFill>
                  <a:srgbClr val="000066"/>
                </a:solidFill>
              </a:rPr>
              <a:t>, Buchholz u.a.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Integrativ	</a:t>
            </a:r>
            <a:r>
              <a:rPr lang="de-DE" sz="2000" dirty="0" smtClean="0">
                <a:solidFill>
                  <a:srgbClr val="000066"/>
                </a:solidFill>
              </a:rPr>
              <a:t>verschieden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294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650" y="6248400"/>
            <a:ext cx="717550" cy="457200"/>
          </a:xfrm>
          <a:noFill/>
        </p:spPr>
        <p:txBody>
          <a:bodyPr/>
          <a:lstStyle/>
          <a:p>
            <a:fld id="{B383F2B9-A70B-419A-B749-BFE4D695350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1676400" y="228600"/>
            <a:ext cx="5715000" cy="9906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Veränderungsziele</a:t>
            </a:r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971600" y="1556792"/>
            <a:ext cx="7632848" cy="4093428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i="1" dirty="0">
                <a:solidFill>
                  <a:srgbClr val="336600"/>
                </a:solidFill>
              </a:rPr>
              <a:t>Individualtherapie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endParaRPr lang="de-DE" sz="3200" dirty="0" smtClean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000066"/>
                </a:solidFill>
              </a:rPr>
              <a:t>zielt </a:t>
            </a:r>
            <a:r>
              <a:rPr lang="de-DE" dirty="0">
                <a:solidFill>
                  <a:srgbClr val="000066"/>
                </a:solidFill>
              </a:rPr>
              <a:t>auf die Auflösung </a:t>
            </a:r>
            <a:r>
              <a:rPr lang="de-DE" dirty="0" smtClean="0">
                <a:solidFill>
                  <a:srgbClr val="000066"/>
                </a:solidFill>
              </a:rPr>
              <a:t>psychischer Problemsysteme </a:t>
            </a:r>
            <a:r>
              <a:rPr lang="de-DE" dirty="0">
                <a:solidFill>
                  <a:srgbClr val="000066"/>
                </a:solidFill>
              </a:rPr>
              <a:t>(</a:t>
            </a:r>
            <a:r>
              <a:rPr lang="de-DE" dirty="0" smtClean="0">
                <a:solidFill>
                  <a:srgbClr val="000066"/>
                </a:solidFill>
              </a:rPr>
              <a:t>Problem-Ichs)</a:t>
            </a:r>
            <a:endParaRPr lang="de-DE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3200" b="1" i="1" dirty="0">
                <a:solidFill>
                  <a:srgbClr val="336600"/>
                </a:solidFill>
              </a:rPr>
              <a:t>Systemtherapie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endParaRPr lang="de-DE" sz="3200" dirty="0" smtClean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000066"/>
                </a:solidFill>
              </a:rPr>
              <a:t>zielt </a:t>
            </a:r>
            <a:r>
              <a:rPr lang="de-DE" dirty="0">
                <a:solidFill>
                  <a:srgbClr val="000066"/>
                </a:solidFill>
              </a:rPr>
              <a:t>auf die Auflösung interaktioneller Problemsysteme</a:t>
            </a:r>
          </a:p>
          <a:p>
            <a:pPr lvl="1">
              <a:spcBef>
                <a:spcPct val="50000"/>
              </a:spcBef>
            </a:pPr>
            <a:r>
              <a:rPr lang="de-DE" dirty="0" smtClean="0">
                <a:solidFill>
                  <a:srgbClr val="000066"/>
                </a:solidFill>
              </a:rPr>
              <a:t>„</a:t>
            </a:r>
            <a:r>
              <a:rPr lang="de-DE" dirty="0">
                <a:solidFill>
                  <a:srgbClr val="000066"/>
                </a:solidFill>
              </a:rPr>
              <a:t>Auflösung“ </a:t>
            </a:r>
            <a:r>
              <a:rPr lang="de-DE" dirty="0" smtClean="0">
                <a:solidFill>
                  <a:srgbClr val="000066"/>
                </a:solidFill>
              </a:rPr>
              <a:t>bedeutet:= </a:t>
            </a:r>
            <a:endParaRPr lang="de-DE" dirty="0">
              <a:solidFill>
                <a:srgbClr val="000066"/>
              </a:solidFill>
            </a:endParaRPr>
          </a:p>
          <a:p>
            <a:pPr lvl="1"/>
            <a:r>
              <a:rPr lang="de-DE" dirty="0">
                <a:solidFill>
                  <a:srgbClr val="000066"/>
                </a:solidFill>
              </a:rPr>
              <a:t>Beendigung der Prozesse, die </a:t>
            </a:r>
            <a:r>
              <a:rPr lang="de-DE" dirty="0" err="1">
                <a:solidFill>
                  <a:srgbClr val="000066"/>
                </a:solidFill>
              </a:rPr>
              <a:t>intrapsychisch</a:t>
            </a:r>
            <a:r>
              <a:rPr lang="de-DE" dirty="0">
                <a:solidFill>
                  <a:srgbClr val="000066"/>
                </a:solidFill>
              </a:rPr>
              <a:t> oder interaktionell ein Problem reproduzieren.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39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CF468-B3D2-452B-90D6-B0287B3FE0FB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1600200"/>
            <a:ext cx="7848600" cy="42672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solidFill>
                  <a:srgbClr val="000066"/>
                </a:solidFill>
              </a:rPr>
              <a:t>Systemische Therapie versteht sich als Beitrag zur Herstellung eines günstigen Rahmens für die</a:t>
            </a:r>
            <a:r>
              <a:rPr lang="de-DE" sz="2800" dirty="0"/>
              <a:t> </a:t>
            </a:r>
            <a:r>
              <a:rPr lang="de-DE" sz="2800" b="1" i="1" dirty="0">
                <a:solidFill>
                  <a:srgbClr val="C00000"/>
                </a:solidFill>
              </a:rPr>
              <a:t>Selbstveränderung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000066"/>
                </a:solidFill>
              </a:rPr>
              <a:t>der Hilfesuchenden 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 sz="2800" dirty="0">
                <a:solidFill>
                  <a:srgbClr val="000066"/>
                </a:solidFill>
              </a:rPr>
              <a:t>Sie fördert</a:t>
            </a:r>
            <a:r>
              <a:rPr lang="de-DE" sz="2800" dirty="0"/>
              <a:t> </a:t>
            </a:r>
            <a:r>
              <a:rPr lang="de-DE" sz="2800" b="1" i="1" dirty="0">
                <a:solidFill>
                  <a:srgbClr val="C00000"/>
                </a:solidFill>
              </a:rPr>
              <a:t>Vertrauen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000066"/>
                </a:solidFill>
              </a:rPr>
              <a:t>durch eine stabile therapeutische Beziehung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 sz="2800" dirty="0">
                <a:solidFill>
                  <a:srgbClr val="000066"/>
                </a:solidFill>
              </a:rPr>
              <a:t>und</a:t>
            </a:r>
            <a:r>
              <a:rPr lang="de-DE" sz="2800" dirty="0"/>
              <a:t> </a:t>
            </a:r>
            <a:r>
              <a:rPr lang="de-DE" sz="2800" b="1" i="1" dirty="0">
                <a:solidFill>
                  <a:srgbClr val="C00000"/>
                </a:solidFill>
              </a:rPr>
              <a:t>regt einen Wechsel der Präferenzen an</a:t>
            </a:r>
            <a:r>
              <a:rPr lang="de-DE" sz="2800" dirty="0">
                <a:solidFill>
                  <a:srgbClr val="CC3300"/>
                </a:solidFill>
              </a:rPr>
              <a:t>.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 typeface="Symbol" pitchFamily="18" charset="2"/>
              <a:buChar char="Þ"/>
            </a:pPr>
            <a:r>
              <a:rPr lang="de-DE" dirty="0">
                <a:solidFill>
                  <a:srgbClr val="000066"/>
                </a:solidFill>
              </a:rPr>
              <a:t>  Sie versteht sich</a:t>
            </a:r>
            <a:r>
              <a:rPr lang="de-DE" dirty="0"/>
              <a:t> </a:t>
            </a:r>
            <a:r>
              <a:rPr lang="de-DE" b="1" dirty="0">
                <a:solidFill>
                  <a:srgbClr val="006600"/>
                </a:solidFill>
              </a:rPr>
              <a:t>nicht</a:t>
            </a:r>
            <a:r>
              <a:rPr lang="de-DE" dirty="0">
                <a:solidFill>
                  <a:srgbClr val="006600"/>
                </a:solidFill>
              </a:rPr>
              <a:t> als kausales Verändern</a:t>
            </a:r>
            <a:r>
              <a:rPr lang="de-DE" dirty="0">
                <a:solidFill>
                  <a:srgbClr val="FFCC66"/>
                </a:solidFill>
              </a:rPr>
              <a:t>.</a:t>
            </a:r>
            <a:endParaRPr lang="de-D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auto">
          <a:xfrm>
            <a:off x="1676400" y="228600"/>
            <a:ext cx="5715000" cy="9906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Veränderungskonzept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49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49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E5949C-7FB2-4EF9-9CBC-3694ABCF41F4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solidFill>
            <a:schemeClr val="tx1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Veränderungskonzept – ein Beispiel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ECFF"/>
          </a:solidFill>
          <a:ln>
            <a:solidFill>
              <a:srgbClr val="000066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smtClean="0">
                <a:solidFill>
                  <a:srgbClr val="000066"/>
                </a:solidFill>
              </a:rPr>
              <a:t>Ein </a:t>
            </a:r>
            <a:r>
              <a:rPr lang="de-DE" sz="2800" b="1" smtClean="0">
                <a:solidFill>
                  <a:srgbClr val="000066"/>
                </a:solidFill>
              </a:rPr>
              <a:t>Beispiel</a:t>
            </a:r>
            <a:r>
              <a:rPr lang="de-DE" sz="2800" smtClean="0">
                <a:solidFill>
                  <a:srgbClr val="000066"/>
                </a:solidFill>
              </a:rPr>
              <a:t> an Hand der topologischen Analogie von Bergen und Tälern: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smtClean="0">
                <a:solidFill>
                  <a:srgbClr val="000066"/>
                </a:solidFill>
              </a:rPr>
              <a:t>		Talsohle    = Zustand maximaler Stabilität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smtClean="0">
                <a:solidFill>
                  <a:srgbClr val="000066"/>
                </a:solidFill>
              </a:rPr>
              <a:t>		Bergspitze = Maximale Instabilität</a:t>
            </a:r>
          </a:p>
          <a:p>
            <a:pPr>
              <a:lnSpc>
                <a:spcPct val="90000"/>
              </a:lnSpc>
            </a:pPr>
            <a:endParaRPr lang="de-DE" sz="280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b="1" smtClean="0">
                <a:solidFill>
                  <a:srgbClr val="006600"/>
                </a:solidFill>
              </a:rPr>
              <a:t>Therapie</a:t>
            </a:r>
            <a:r>
              <a:rPr lang="de-DE" sz="2800" smtClean="0">
                <a:solidFill>
                  <a:srgbClr val="006600"/>
                </a:solidFill>
              </a:rPr>
              <a:t> </a:t>
            </a:r>
            <a:r>
              <a:rPr lang="de-DE" sz="2800" smtClean="0">
                <a:solidFill>
                  <a:srgbClr val="000066"/>
                </a:solidFill>
              </a:rPr>
              <a:t>versteht sich hiernach als </a:t>
            </a:r>
            <a:r>
              <a:rPr lang="de-DE" sz="2800" b="1" smtClean="0">
                <a:solidFill>
                  <a:srgbClr val="CC3300"/>
                </a:solidFill>
              </a:rPr>
              <a:t>Ultrastabili-sierung</a:t>
            </a:r>
            <a:r>
              <a:rPr lang="de-DE" sz="2800" smtClean="0">
                <a:solidFill>
                  <a:srgbClr val="000066"/>
                </a:solidFill>
              </a:rPr>
              <a:t> des Übergangs von einem zum anderen Zustand durch Verlass auf die Stabilität der</a:t>
            </a:r>
            <a:r>
              <a:rPr lang="de-DE" sz="2800" smtClean="0"/>
              <a:t> </a:t>
            </a:r>
            <a:r>
              <a:rPr lang="de-DE" sz="2800" b="1" smtClean="0">
                <a:solidFill>
                  <a:srgbClr val="CC3300"/>
                </a:solidFill>
              </a:rPr>
              <a:t>Therapeutischen Beziehung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717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17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4FF6D-5FF7-4892-AD7A-6E46C2431886}" type="slidenum">
              <a:rPr lang="en-US" smtClean="0"/>
              <a:pPr/>
              <a:t>73</a:t>
            </a:fld>
            <a:endParaRPr lang="en-US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43038" y="1809750"/>
          <a:ext cx="6789737" cy="3986213"/>
        </p:xfrm>
        <a:graphic>
          <a:graphicData uri="http://schemas.openxmlformats.org/presentationml/2006/ole">
            <p:oleObj spid="_x0000_s7170" name="Zeichnung" r:id="rId5" imgW="4800600" imgH="2581200" progId="Presentations.Drawing.15">
              <p:embed/>
            </p:oleObj>
          </a:graphicData>
        </a:graphic>
      </p:graphicFrame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943600" cy="1090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Therapeutischer Prozeß - </a:t>
            </a:r>
          </a:p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eine topologische Analogie I</a:t>
            </a:r>
            <a:endParaRPr lang="de-DE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19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19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6E80C-80C1-440C-8816-7FD15B80DFC7}" type="slidenum">
              <a:rPr lang="en-US" smtClean="0"/>
              <a:pPr/>
              <a:t>74</a:t>
            </a:fld>
            <a:endParaRPr lang="en-US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66800" y="1524000"/>
          <a:ext cx="7543800" cy="4495800"/>
        </p:xfrm>
        <a:graphic>
          <a:graphicData uri="http://schemas.openxmlformats.org/presentationml/2006/ole">
            <p:oleObj spid="_x0000_s8194" name="Zeichnung" r:id="rId5" imgW="4809960" imgH="2685960" progId="Presentations.Drawing.15">
              <p:embed/>
            </p:oleObj>
          </a:graphicData>
        </a:graphic>
      </p:graphicFrame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1219200" y="457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5943600" cy="1090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Therapeutischer Prozeß - </a:t>
            </a:r>
          </a:p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eine topologische Analogie II</a:t>
            </a:r>
            <a:endParaRPr lang="de-DE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922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22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287814-DE90-4AA4-A4E8-072D701868D3}" type="slidenum">
              <a:rPr lang="en-US" smtClean="0"/>
              <a:pPr/>
              <a:t>75</a:t>
            </a:fld>
            <a:endParaRPr lang="en-US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66800" y="1447800"/>
          <a:ext cx="6934200" cy="4572000"/>
        </p:xfrm>
        <a:graphic>
          <a:graphicData uri="http://schemas.openxmlformats.org/presentationml/2006/ole">
            <p:oleObj spid="_x0000_s9218" name="Zeichnung" r:id="rId5" imgW="4400640" imgH="3105000" progId="Presentations.Drawing.15">
              <p:embed/>
            </p:oleObj>
          </a:graphicData>
        </a:graphic>
      </p:graphicFrame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1600200" y="152400"/>
            <a:ext cx="5943600" cy="1090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Therapeutischer Prozeß - </a:t>
            </a:r>
          </a:p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eine topologische Analogie III</a:t>
            </a:r>
            <a:endParaRPr lang="de-DE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024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024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DA77E5-3673-4974-8E0E-92346661C5C4}" type="slidenum">
              <a:rPr lang="en-US" smtClean="0"/>
              <a:pPr/>
              <a:t>76</a:t>
            </a:fld>
            <a:endParaRPr lang="en-US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43038" y="1809750"/>
          <a:ext cx="6789737" cy="3986213"/>
        </p:xfrm>
        <a:graphic>
          <a:graphicData uri="http://schemas.openxmlformats.org/presentationml/2006/ole">
            <p:oleObj spid="_x0000_s10242" name="Zeichnung" r:id="rId5" imgW="4800600" imgH="2581200" progId="Presentations.Drawing.15">
              <p:embed/>
            </p:oleObj>
          </a:graphicData>
        </a:graphic>
      </p:graphicFrame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943600" cy="1090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Therapeutischer Prozeß - </a:t>
            </a:r>
          </a:p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eine topologische Analogie IV</a:t>
            </a:r>
            <a:endParaRPr lang="de-DE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127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127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90F27-8C1D-43FB-8DEC-60A95B66331F}" type="slidenum">
              <a:rPr lang="en-US" smtClean="0"/>
              <a:pPr/>
              <a:t>77</a:t>
            </a:fld>
            <a:endParaRPr lang="en-US" smtClean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09600" y="838200"/>
          <a:ext cx="3613150" cy="2520950"/>
        </p:xfrm>
        <a:graphic>
          <a:graphicData uri="http://schemas.openxmlformats.org/presentationml/2006/ole">
            <p:oleObj spid="_x0000_s11266" name="Zeichnung" r:id="rId5" imgW="3343320" imgH="2333520" progId="Presentations.Drawing.15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105400" y="838200"/>
          <a:ext cx="3825875" cy="2520950"/>
        </p:xfrm>
        <a:graphic>
          <a:graphicData uri="http://schemas.openxmlformats.org/presentationml/2006/ole">
            <p:oleObj spid="_x0000_s11267" name="Zeichnung" r:id="rId6" imgW="4076640" imgH="2685960" progId="Presentations.Drawing.15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09600" y="3581400"/>
          <a:ext cx="3657600" cy="2519363"/>
        </p:xfrm>
        <a:graphic>
          <a:graphicData uri="http://schemas.openxmlformats.org/presentationml/2006/ole">
            <p:oleObj spid="_x0000_s11268" name="Zeichnung" r:id="rId7" imgW="4400640" imgH="3105000" progId="Presentations.Drawing.15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410200" y="3657600"/>
          <a:ext cx="3352800" cy="2520950"/>
        </p:xfrm>
        <a:graphic>
          <a:graphicData uri="http://schemas.openxmlformats.org/presentationml/2006/ole">
            <p:oleObj spid="_x0000_s11269" name="Zeichnung" r:id="rId8" imgW="3343320" imgH="2333520" progId="Presentations.Drawing.15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4495800" y="4953000"/>
          <a:ext cx="638175" cy="142875"/>
        </p:xfrm>
        <a:graphic>
          <a:graphicData uri="http://schemas.openxmlformats.org/presentationml/2006/ole">
            <p:oleObj spid="_x0000_s11270" name="Zeichnung" r:id="rId9" imgW="638280" imgH="142920" progId="Presentations.Drawing.15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343400" y="2209800"/>
          <a:ext cx="638175" cy="142875"/>
        </p:xfrm>
        <a:graphic>
          <a:graphicData uri="http://schemas.openxmlformats.org/presentationml/2006/ole">
            <p:oleObj spid="_x0000_s11271" name="Zeichnung" r:id="rId10" imgW="638280" imgH="142920" progId="Presentations.Drawing.15">
              <p:embed/>
            </p:oleObj>
          </a:graphicData>
        </a:graphic>
      </p:graphicFrame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1066800" y="304800"/>
            <a:ext cx="7696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Therapeutischer Prozess - eine topologische Analogie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704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D4769D-B7B5-42FE-9D51-BA9BB7BBC493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8313" y="2205038"/>
            <a:ext cx="8064500" cy="345598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	</a:t>
            </a:r>
            <a:r>
              <a:rPr lang="de-DE" sz="2800">
                <a:solidFill>
                  <a:srgbClr val="000066"/>
                </a:solidFill>
              </a:rPr>
              <a:t>Konstruktionsprinzipien systemischer Interventionen:</a:t>
            </a:r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de-DE">
                <a:solidFill>
                  <a:srgbClr val="000066"/>
                </a:solidFill>
              </a:rPr>
              <a:t>bezüglich des Ziels </a:t>
            </a:r>
            <a:r>
              <a:rPr lang="de-DE" b="1" i="1">
                <a:solidFill>
                  <a:srgbClr val="CC3300"/>
                </a:solidFill>
              </a:rPr>
              <a:t>nützlich</a:t>
            </a:r>
            <a:r>
              <a:rPr lang="de-DE">
                <a:solidFill>
                  <a:srgbClr val="000066"/>
                </a:solidFill>
              </a:rPr>
              <a:t>, </a:t>
            </a:r>
          </a:p>
          <a:p>
            <a:pPr marL="342900" indent="-342900">
              <a:spcBef>
                <a:spcPct val="5000"/>
              </a:spcBef>
              <a:spcAft>
                <a:spcPct val="50000"/>
              </a:spcAft>
              <a:buFontTx/>
              <a:buChar char="•"/>
            </a:pPr>
            <a:r>
              <a:rPr lang="de-DE">
                <a:solidFill>
                  <a:srgbClr val="000066"/>
                </a:solidFill>
              </a:rPr>
              <a:t>bezüglich der interaktionellen Grundhaltung des Helfers </a:t>
            </a:r>
            <a:r>
              <a:rPr lang="de-DE" b="1" i="1">
                <a:solidFill>
                  <a:srgbClr val="CC3300"/>
                </a:solidFill>
              </a:rPr>
              <a:t>respektvoll</a:t>
            </a:r>
            <a:r>
              <a:rPr lang="de-DE" b="1" i="1">
                <a:solidFill>
                  <a:srgbClr val="000066"/>
                </a:solidFill>
              </a:rPr>
              <a:t>,</a:t>
            </a:r>
            <a:endParaRPr lang="de-DE">
              <a:solidFill>
                <a:srgbClr val="000066"/>
              </a:solidFill>
            </a:endParaRPr>
          </a:p>
          <a:p>
            <a:pPr marL="342900" indent="-342900">
              <a:spcBef>
                <a:spcPct val="5000"/>
              </a:spcBef>
              <a:spcAft>
                <a:spcPct val="50000"/>
              </a:spcAft>
              <a:buFontTx/>
              <a:buChar char="•"/>
            </a:pPr>
            <a:r>
              <a:rPr lang="de-DE">
                <a:solidFill>
                  <a:srgbClr val="000066"/>
                </a:solidFill>
              </a:rPr>
              <a:t>bezüglich der Wahl und Gestaltung der Intervention </a:t>
            </a:r>
            <a:r>
              <a:rPr lang="de-DE" b="1" i="1">
                <a:solidFill>
                  <a:srgbClr val="CC3300"/>
                </a:solidFill>
              </a:rPr>
              <a:t>schön</a:t>
            </a:r>
            <a:r>
              <a:rPr lang="de-DE" b="1" i="1">
                <a:solidFill>
                  <a:srgbClr val="000066"/>
                </a:solidFill>
              </a:rPr>
              <a:t>.</a:t>
            </a: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611188" y="549275"/>
            <a:ext cx="77724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Leitmotive systemischer Therapie II:</a:t>
            </a:r>
            <a:r>
              <a:rPr lang="de-DE" sz="3200">
                <a:solidFill>
                  <a:srgbClr val="FF3300"/>
                </a:solidFill>
              </a:rPr>
              <a:t> </a:t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800">
                <a:solidFill>
                  <a:srgbClr val="000066"/>
                </a:solidFill>
              </a:rPr>
              <a:t>Nutzen, Schönheit, Respekt</a:t>
            </a:r>
            <a:endParaRPr lang="de-DE" sz="4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80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80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A93E4-BB61-4C35-9DBC-17E79F4B89EC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88069" name="Rectangle 2"/>
          <p:cNvSpPr>
            <a:spLocks noChangeArrowheads="1"/>
          </p:cNvSpPr>
          <p:nvPr/>
        </p:nvSpPr>
        <p:spPr bwMode="auto">
          <a:xfrm>
            <a:off x="1752600" y="152400"/>
            <a:ext cx="57912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000">
                <a:solidFill>
                  <a:srgbClr val="CC3300"/>
                </a:solidFill>
              </a:rPr>
              <a:t>Konzepte systemischer Therapie:</a:t>
            </a:r>
            <a:r>
              <a:rPr lang="de-DE" sz="3200">
                <a:solidFill>
                  <a:srgbClr val="FF3300"/>
                </a:solidFill>
              </a:rPr>
              <a:t> </a:t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800">
                <a:solidFill>
                  <a:srgbClr val="000066"/>
                </a:solidFill>
              </a:rPr>
              <a:t>Aufgaben des Therapeuten</a:t>
            </a:r>
            <a:endParaRPr lang="de-DE" sz="3600">
              <a:solidFill>
                <a:srgbClr val="FF3300"/>
              </a:solidFill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304800" y="1219200"/>
            <a:ext cx="3835400" cy="5018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008000"/>
                </a:solidFill>
              </a:rPr>
              <a:t>1. Anliegen/Auftrag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>
              <a:solidFill>
                <a:srgbClr val="80008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>
                <a:solidFill>
                  <a:schemeClr val="bg1"/>
                </a:solidFill>
              </a:rPr>
              <a:t>    </a:t>
            </a:r>
            <a:r>
              <a:rPr lang="de-DE">
                <a:solidFill>
                  <a:srgbClr val="333399"/>
                </a:solidFill>
              </a:rPr>
              <a:t>Klärung/Erarbeitung des/der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Anliegen</a:t>
            </a:r>
            <a:r>
              <a:rPr lang="de-DE" sz="280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de-DE" sz="2800">
                <a:solidFill>
                  <a:srgbClr val="333399"/>
                </a:solidFill>
              </a:rPr>
              <a:t>    und</a:t>
            </a:r>
            <a:r>
              <a:rPr lang="de-DE" sz="280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	</a:t>
            </a:r>
            <a:r>
              <a:rPr lang="de-DE">
                <a:solidFill>
                  <a:srgbClr val="333399"/>
                </a:solidFill>
              </a:rPr>
              <a:t>Aushandlung/Verein-barung eines operablen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Auftrags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4284663" y="1219200"/>
            <a:ext cx="4630737" cy="5018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008000"/>
                </a:solidFill>
              </a:rPr>
              <a:t>2. Intervention</a:t>
            </a:r>
          </a:p>
          <a:p>
            <a:pPr marL="342900" indent="-342900">
              <a:spcBef>
                <a:spcPct val="20000"/>
              </a:spcBef>
            </a:pPr>
            <a:r>
              <a:rPr lang="de-DE" b="1">
                <a:solidFill>
                  <a:srgbClr val="CC3300"/>
                </a:solidFill>
              </a:rPr>
              <a:t>a. Würdigung</a:t>
            </a:r>
            <a:endParaRPr lang="de-DE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    </a:t>
            </a:r>
            <a:r>
              <a:rPr lang="de-DE">
                <a:solidFill>
                  <a:srgbClr val="333399"/>
                </a:solidFill>
              </a:rPr>
              <a:t>Das Anerkennen/Bestätigen der Klienten ist Grundlage für eine hilfreiche </a:t>
            </a:r>
            <a:r>
              <a:rPr lang="de-DE" b="1" i="1">
                <a:solidFill>
                  <a:srgbClr val="CC3300"/>
                </a:solidFill>
              </a:rPr>
              <a:t>therapeutische Bezie-hung</a:t>
            </a:r>
            <a:r>
              <a:rPr lang="de-DE">
                <a:solidFill>
                  <a:srgbClr val="333399"/>
                </a:solidFill>
              </a:rPr>
              <a:t>, die Vertrauen fördert und so die Bereitschaft zu den not-wendigen Wagnissen.</a:t>
            </a:r>
          </a:p>
          <a:p>
            <a:pPr marL="342900" indent="-342900">
              <a:spcBef>
                <a:spcPct val="20000"/>
              </a:spcBef>
            </a:pPr>
            <a:r>
              <a:rPr lang="de-DE" b="1">
                <a:solidFill>
                  <a:srgbClr val="CC3300"/>
                </a:solidFill>
              </a:rPr>
              <a:t>b. Intervenieren</a:t>
            </a:r>
            <a:endParaRPr lang="de-DE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    </a:t>
            </a:r>
            <a:r>
              <a:rPr lang="de-DE">
                <a:solidFill>
                  <a:srgbClr val="333399"/>
                </a:solidFill>
              </a:rPr>
              <a:t>Auftragsbezogene Anregung zum Wechsel der Präferenzen</a:t>
            </a:r>
            <a:r>
              <a:rPr lang="de-DE" sz="2800">
                <a:solidFill>
                  <a:srgbClr val="333399"/>
                </a:solidFill>
              </a:rPr>
              <a:t> </a:t>
            </a:r>
            <a:r>
              <a:rPr lang="de-DE" sz="2000">
                <a:solidFill>
                  <a:srgbClr val="333399"/>
                </a:solidFill>
              </a:rPr>
              <a:t>(=&gt; </a:t>
            </a:r>
            <a:r>
              <a:rPr lang="de-DE">
                <a:solidFill>
                  <a:srgbClr val="333399"/>
                </a:solidFill>
              </a:rPr>
              <a:t>Alternativen zu wagen</a:t>
            </a:r>
            <a:r>
              <a:rPr lang="de-DE" sz="2000">
                <a:solidFill>
                  <a:srgbClr val="333399"/>
                </a:solidFill>
              </a:rPr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animBg="1"/>
      <p:bldP spid="3113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245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2AD59-C5D8-479A-8AE3-05FDADED8E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219200" y="457200"/>
            <a:ext cx="67818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Systemische Therapie</a:t>
            </a:r>
            <a:endParaRPr lang="de-DE" sz="440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2057400"/>
            <a:ext cx="6400800" cy="35052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600">
                <a:solidFill>
                  <a:srgbClr val="000066"/>
                </a:solidFill>
              </a:rPr>
              <a:t>Pragmatische Umsetzung </a:t>
            </a:r>
            <a:r>
              <a:rPr lang="de-DE" sz="3600">
                <a:solidFill>
                  <a:srgbClr val="C00000"/>
                </a:solidFill>
              </a:rPr>
              <a:t>systemischen Denkens </a:t>
            </a:r>
            <a:r>
              <a:rPr lang="de-DE" sz="3600">
                <a:solidFill>
                  <a:srgbClr val="000066"/>
                </a:solidFill>
              </a:rPr>
              <a:t>in die (psycho)therapeutische Praxis mit dem Ziel, menschliches Leiden zu verstehen, zu lindern und zu beenden.</a:t>
            </a:r>
            <a:endParaRPr lang="de-DE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8909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909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05DE2-D357-4EF1-8E5E-57C820BF15C2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268413"/>
            <a:ext cx="7777163" cy="482441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/>
          <a:lstStyle/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663300"/>
                </a:solidFill>
              </a:rPr>
              <a:t>1	Definiere Dich als              	Übernehme ich Verantwortung 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663300"/>
                </a:solidFill>
              </a:rPr>
              <a:t>	Therapeut!................		als Therapeut?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663300"/>
                </a:solidFill>
              </a:rPr>
              <a:t>2  	Sieh Dich! ................	      	Stehe ich zu meinen Möglichkeiten?</a:t>
            </a:r>
            <a:r>
              <a:rPr lang="de-DE" sz="2000" dirty="0" smtClean="0"/>
              <a:t>	</a:t>
            </a:r>
          </a:p>
          <a:p>
            <a:pPr marL="381000" indent="-381000" defTabSz="557213">
              <a:lnSpc>
                <a:spcPct val="85000"/>
              </a:lnSpc>
              <a:buFontTx/>
              <a:buAutoNum type="arabicPlain" startAt="3"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Gehe von Deinen 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	Klienten aus! .............. 		Wessen Maßstäbe lege ich an?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4  	Werte förderlich! ........		Suche ich nach Öffnendem?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5  	Beschränke Dich! .......		Fokussiere ich auf das Nötigste?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6  	Sei bescheiden! ...........		Sehe ich mich als Ursache?</a:t>
            </a:r>
          </a:p>
          <a:p>
            <a:pPr marL="381000" indent="-381000" defTabSz="557213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r>
              <a:rPr lang="de-DE" sz="2000" dirty="0" smtClean="0">
                <a:solidFill>
                  <a:srgbClr val="800080"/>
                </a:solidFill>
              </a:rPr>
              <a:t>7  	Bleibe beweglich! ....... 	Wechsele ich meine Perspektiven?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800080"/>
                </a:solidFill>
              </a:rPr>
              <a:t>8  	Frage konstruktiv! ......		Stelle ich Fragen, die weiterführen?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800080"/>
                </a:solidFill>
              </a:rPr>
              <a:t>9  	Interveniere sparsam!..		Rege ich behutsam an?</a:t>
            </a:r>
          </a:p>
          <a:p>
            <a:pPr marL="381000" indent="-381000" defTabSz="557213">
              <a:lnSpc>
                <a:spcPct val="85000"/>
              </a:lnSpc>
              <a:spcBef>
                <a:spcPct val="30000"/>
              </a:spcBef>
              <a:buFontTx/>
              <a:buNone/>
              <a:defRPr/>
            </a:pPr>
            <a:r>
              <a:rPr lang="de-DE" sz="2000" dirty="0" smtClean="0">
                <a:solidFill>
                  <a:srgbClr val="CC3300"/>
                </a:solidFill>
              </a:rPr>
              <a:t>10  Beende rechtzeitig!.....</a:t>
            </a:r>
            <a:r>
              <a:rPr lang="de-DE" sz="2000" dirty="0" smtClean="0"/>
              <a:t> 		</a:t>
            </a:r>
            <a:r>
              <a:rPr lang="de-DE" sz="2000" dirty="0" smtClean="0">
                <a:solidFill>
                  <a:srgbClr val="CC3300"/>
                </a:solidFill>
              </a:rPr>
              <a:t>Kann ich schon beenden?</a:t>
            </a:r>
            <a:r>
              <a:rPr lang="de-DE" sz="2400" dirty="0" smtClean="0"/>
              <a:t>	</a:t>
            </a:r>
            <a:endParaRPr lang="de-DE" sz="2000" dirty="0" smtClean="0"/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838200"/>
          </a:xfrm>
          <a:solidFill>
            <a:schemeClr val="tx1"/>
          </a:solidFill>
        </p:spPr>
        <p:txBody>
          <a:bodyPr/>
          <a:lstStyle/>
          <a:p>
            <a:r>
              <a:rPr lang="de-DE" sz="2800" smtClean="0">
                <a:solidFill>
                  <a:srgbClr val="CC3300"/>
                </a:solidFill>
              </a:rPr>
              <a:t>Konzepte systemischer Therapie</a:t>
            </a:r>
            <a:r>
              <a:rPr lang="de-DE" sz="2400" smtClean="0">
                <a:solidFill>
                  <a:srgbClr val="CC3300"/>
                </a:solidFill>
              </a:rPr>
              <a:t>:</a:t>
            </a:r>
            <a:r>
              <a:rPr lang="de-DE" sz="2400" smtClean="0">
                <a:solidFill>
                  <a:srgbClr val="FF3300"/>
                </a:solidFill>
              </a:rPr>
              <a:t> </a:t>
            </a:r>
            <a:br>
              <a:rPr lang="de-DE" sz="2400" smtClean="0">
                <a:solidFill>
                  <a:srgbClr val="FF3300"/>
                </a:solidFill>
              </a:rPr>
            </a:br>
            <a:r>
              <a:rPr lang="de-DE" sz="2200" smtClean="0">
                <a:solidFill>
                  <a:srgbClr val="000066"/>
                </a:solidFill>
              </a:rPr>
              <a:t>Methodischer Rahmen: 10+1 Leitsätze/-fragen</a:t>
            </a:r>
            <a:endParaRPr lang="de-DE" sz="3600" smtClean="0">
              <a:solidFill>
                <a:srgbClr val="FF3300"/>
              </a:solidFill>
            </a:endParaRP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755650" y="5516563"/>
            <a:ext cx="7993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sz="1800">
                <a:solidFill>
                  <a:srgbClr val="993300"/>
                </a:solidFill>
              </a:rPr>
              <a:t>+1  </a:t>
            </a:r>
            <a:r>
              <a:rPr lang="de-DE" sz="1800" i="1">
                <a:solidFill>
                  <a:srgbClr val="993300"/>
                </a:solidFill>
              </a:rPr>
              <a:t>Befolge nie blind Leitsätze!         Wende ich die Leitsätze kontextadäquat an?</a:t>
            </a:r>
            <a:endParaRPr lang="de-DE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1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1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13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13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3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3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9011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011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F6EE4-8926-435C-983E-2308B39E533A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90117" name="Textfeld 7"/>
          <p:cNvSpPr txBox="1">
            <a:spLocks noChangeArrowheads="1"/>
          </p:cNvSpPr>
          <p:nvPr/>
        </p:nvSpPr>
        <p:spPr bwMode="auto">
          <a:xfrm>
            <a:off x="900113" y="333375"/>
            <a:ext cx="734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Einige Gründerpersönlichkeiten der Praxis</a:t>
            </a:r>
          </a:p>
        </p:txBody>
      </p:sp>
      <p:pic>
        <p:nvPicPr>
          <p:cNvPr id="90118" name="Grafik 8" descr="1986 ISS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052513"/>
            <a:ext cx="18780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Grafik 9" descr="1991 Arbeit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200" y="1196975"/>
            <a:ext cx="264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Grafik 10" descr="1991 Arbeit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860800"/>
            <a:ext cx="22971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Grafik 11" descr="1990 ISS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860800"/>
            <a:ext cx="2828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Grafik 12" descr="1989 ISS 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1198563"/>
            <a:ext cx="15843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Grafik 13" descr="1987 ISS 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076700"/>
            <a:ext cx="2487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Grafik 15" descr="1984 de Shazer 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1196975"/>
            <a:ext cx="1727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9216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207AD6-9424-4922-B66D-F2CB982A70F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92165" name="Rectangle 2"/>
          <p:cNvSpPr>
            <a:spLocks noChangeArrowheads="1"/>
          </p:cNvSpPr>
          <p:nvPr/>
        </p:nvSpPr>
        <p:spPr bwMode="auto">
          <a:xfrm>
            <a:off x="2286000" y="152400"/>
            <a:ext cx="41148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C3300"/>
                </a:solidFill>
              </a:rPr>
              <a:t>Zum Schluss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250825" y="1052513"/>
            <a:ext cx="8610600" cy="4897437"/>
          </a:xfrm>
          <a:prstGeom prst="rect">
            <a:avLst/>
          </a:prstGeom>
          <a:solidFill>
            <a:srgbClr val="CCECFF"/>
          </a:solidFill>
          <a:ln w="38100" cmpd="dbl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CC3300"/>
                </a:solidFill>
              </a:rPr>
              <a:t>Systemische Therapie</a:t>
            </a:r>
            <a:r>
              <a:rPr lang="de-DE"/>
              <a:t> </a:t>
            </a:r>
          </a:p>
          <a:p>
            <a:pPr marL="342900" indent="-3429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das Ergebnis des Projekts, ein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„neueres“</a:t>
            </a:r>
            <a:r>
              <a:rPr lang="de-DE">
                <a:solidFill>
                  <a:srgbClr val="CC3300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Denken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ab  Mitte des XX. Jh. in die Psychotherapie umzusetzen;</a:t>
            </a:r>
          </a:p>
          <a:p>
            <a:pPr marL="342900" indent="-3429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als Methode in einem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Verständnis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vom Menschen begründet und beinhaltet so eine spezifische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Haltung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zu zwischenmensch-lichem Handeln, z.B. zu Therapie;</a:t>
            </a:r>
          </a:p>
          <a:p>
            <a:pPr marL="342900" indent="-3429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nicht primär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technisch</a:t>
            </a:r>
            <a:r>
              <a:rPr lang="de-DE">
                <a:solidFill>
                  <a:schemeClr val="tx2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konzipiert und daher offen für Techniken aus anderen Verfahren;</a:t>
            </a:r>
          </a:p>
          <a:p>
            <a:pPr marL="342900" indent="-3429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eine kurzzeitige, nicht-pathologisierende, effektive und effiziente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Praxis der Psychotherapie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und anderer Kontexte zwischenmenschlicher Professionalität.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93187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318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AB8DA5-30FA-4F59-BA53-4F6AEE5874A9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57338"/>
            <a:ext cx="7772400" cy="3671887"/>
          </a:xfrm>
        </p:spPr>
        <p:txBody>
          <a:bodyPr/>
          <a:lstStyle/>
          <a:p>
            <a:pPr algn="l">
              <a:tabLst>
                <a:tab pos="1520825" algn="l"/>
              </a:tabLst>
            </a:pPr>
            <a:r>
              <a:rPr lang="de-DE" sz="5400" dirty="0" smtClean="0">
                <a:solidFill>
                  <a:srgbClr val="000066"/>
                </a:solidFill>
              </a:rPr>
              <a:t>              E </a:t>
            </a:r>
            <a:r>
              <a:rPr lang="de-DE" sz="5400" dirty="0" smtClean="0">
                <a:solidFill>
                  <a:srgbClr val="000066"/>
                </a:solidFill>
              </a:rPr>
              <a:t>n d e</a:t>
            </a:r>
            <a:r>
              <a:rPr lang="de-DE" sz="4800" dirty="0" smtClean="0">
                <a:solidFill>
                  <a:srgbClr val="000066"/>
                </a:solidFill>
              </a:rPr>
              <a:t/>
            </a:r>
            <a:br>
              <a:rPr lang="de-DE" sz="4800" dirty="0" smtClean="0">
                <a:solidFill>
                  <a:srgbClr val="000066"/>
                </a:solidFill>
              </a:rPr>
            </a:br>
            <a:r>
              <a:rPr lang="de-DE" sz="4800" dirty="0" smtClean="0">
                <a:solidFill>
                  <a:srgbClr val="000066"/>
                </a:solidFill>
              </a:rPr>
              <a:t/>
            </a:r>
            <a:br>
              <a:rPr lang="de-DE" sz="4800" dirty="0" smtClean="0">
                <a:solidFill>
                  <a:srgbClr val="000066"/>
                </a:solidFill>
              </a:rPr>
            </a:br>
            <a:r>
              <a:rPr lang="de-DE" sz="4800" dirty="0" smtClean="0">
                <a:solidFill>
                  <a:srgbClr val="000066"/>
                </a:solidFill>
              </a:rPr>
              <a:t/>
            </a:r>
            <a:br>
              <a:rPr lang="de-DE" sz="4800" dirty="0" smtClean="0">
                <a:solidFill>
                  <a:srgbClr val="000066"/>
                </a:solidFill>
              </a:rPr>
            </a:br>
            <a:r>
              <a:rPr lang="de-DE" sz="2800" dirty="0" smtClean="0">
                <a:solidFill>
                  <a:srgbClr val="000066"/>
                </a:solidFill>
              </a:rPr>
              <a:t>Nachträge </a:t>
            </a:r>
            <a:r>
              <a:rPr lang="de-DE" sz="2800" dirty="0" smtClean="0">
                <a:solidFill>
                  <a:srgbClr val="000066"/>
                </a:solidFill>
              </a:rPr>
              <a:t>1 </a:t>
            </a:r>
            <a:r>
              <a:rPr lang="de-DE" sz="2800" dirty="0" smtClean="0">
                <a:solidFill>
                  <a:srgbClr val="000066"/>
                </a:solidFill>
              </a:rPr>
              <a:t>(Grundarten professionelle </a:t>
            </a:r>
            <a:r>
              <a:rPr lang="de-DE" sz="2800" dirty="0" smtClean="0">
                <a:solidFill>
                  <a:srgbClr val="000066"/>
                </a:solidFill>
              </a:rPr>
              <a:t>Versorgung)</a:t>
            </a:r>
            <a:br>
              <a:rPr lang="de-DE" sz="2800" dirty="0" smtClean="0">
                <a:solidFill>
                  <a:srgbClr val="000066"/>
                </a:solidFill>
              </a:rPr>
            </a:br>
            <a:r>
              <a:rPr lang="de-DE" sz="2800" dirty="0" smtClean="0">
                <a:solidFill>
                  <a:srgbClr val="000066"/>
                </a:solidFill>
              </a:rPr>
              <a:t>	2 </a:t>
            </a:r>
            <a:r>
              <a:rPr lang="de-DE" sz="2800" dirty="0" smtClean="0">
                <a:solidFill>
                  <a:srgbClr val="000066"/>
                </a:solidFill>
              </a:rPr>
              <a:t>(Forschungsergebnisse) </a:t>
            </a:r>
            <a:r>
              <a:rPr lang="de-DE" sz="2800" dirty="0" smtClean="0">
                <a:solidFill>
                  <a:srgbClr val="000066"/>
                </a:solidFill>
              </a:rPr>
              <a:t/>
            </a:r>
            <a:br>
              <a:rPr lang="de-DE" sz="2800" dirty="0" smtClean="0">
                <a:solidFill>
                  <a:srgbClr val="000066"/>
                </a:solidFill>
              </a:rPr>
            </a:br>
            <a:r>
              <a:rPr lang="de-DE" sz="2800" dirty="0" smtClean="0">
                <a:solidFill>
                  <a:srgbClr val="000066"/>
                </a:solidFill>
              </a:rPr>
              <a:t>	</a:t>
            </a:r>
            <a:r>
              <a:rPr lang="de-DE" sz="2800" dirty="0" smtClean="0">
                <a:solidFill>
                  <a:srgbClr val="000066"/>
                </a:solidFill>
              </a:rPr>
              <a:t>3 (Besondere Folien) </a:t>
            </a:r>
            <a:r>
              <a:rPr lang="de-DE" sz="2800" dirty="0" smtClean="0">
                <a:solidFill>
                  <a:srgbClr val="000066"/>
                </a:solidFill>
              </a:rPr>
              <a:t>folgen</a:t>
            </a:r>
            <a:r>
              <a:rPr lang="de-DE" sz="2800" dirty="0" smtClean="0">
                <a:solidFill>
                  <a:srgbClr val="000066"/>
                </a:solidFill>
              </a:rPr>
              <a:t>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9421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421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DEF3DF-242F-445C-9092-8EA36E8C161B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124075" y="2708275"/>
            <a:ext cx="482441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rgbClr val="000066"/>
                </a:solidFill>
              </a:rPr>
              <a:t>Nachtrag 1:</a:t>
            </a:r>
          </a:p>
          <a:p>
            <a:pPr>
              <a:spcBef>
                <a:spcPct val="50000"/>
              </a:spcBef>
            </a:pPr>
            <a:r>
              <a:rPr lang="de-DE" sz="4400">
                <a:solidFill>
                  <a:srgbClr val="000066"/>
                </a:solidFill>
              </a:rPr>
              <a:t>Hilfe und Fürsorge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952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52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0D2ADA-232A-4534-8B94-3C623247CA11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95237" name="Text Box 2"/>
          <p:cNvSpPr txBox="1">
            <a:spLocks noChangeArrowheads="1"/>
          </p:cNvSpPr>
          <p:nvPr/>
        </p:nvSpPr>
        <p:spPr bwMode="auto">
          <a:xfrm>
            <a:off x="1828800" y="2362200"/>
            <a:ext cx="6172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800080"/>
                </a:solidFill>
              </a:rPr>
              <a:t>Grundarten </a:t>
            </a:r>
          </a:p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800080"/>
                </a:solidFill>
              </a:rPr>
              <a:t>psychosozialer Versorgung</a:t>
            </a:r>
            <a:endParaRPr lang="de-DE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9625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594752-3514-4AEC-9B1A-973FD6B03DF0}" type="slidenum">
              <a:rPr lang="de-DE" smtClean="0"/>
              <a:pPr/>
              <a:t>86</a:t>
            </a:fld>
            <a:endParaRPr lang="de-DE" smtClean="0"/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971550" y="152400"/>
            <a:ext cx="7345363" cy="1049338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de-DE" sz="3200" b="1" dirty="0">
                <a:solidFill>
                  <a:srgbClr val="CC3300"/>
                </a:solidFill>
              </a:rPr>
              <a:t>Professionelle psychosoziale Versorgung </a:t>
            </a:r>
          </a:p>
          <a:p>
            <a:pPr>
              <a:spcBef>
                <a:spcPct val="10000"/>
              </a:spcBef>
              <a:defRPr/>
            </a:pPr>
            <a:r>
              <a:rPr lang="de-DE" sz="2800" b="1" dirty="0">
                <a:solidFill>
                  <a:schemeClr val="hlink"/>
                </a:solidFill>
              </a:rPr>
              <a:t>       </a:t>
            </a:r>
            <a:r>
              <a:rPr lang="de-DE" sz="2800" b="1" dirty="0">
                <a:solidFill>
                  <a:schemeClr val="accent3">
                    <a:lumMod val="25000"/>
                  </a:schemeClr>
                </a:solidFill>
              </a:rPr>
              <a:t>Grundarten: Hilfe und Fürsorge</a:t>
            </a:r>
          </a:p>
        </p:txBody>
      </p:sp>
      <p:graphicFrame>
        <p:nvGraphicFramePr>
          <p:cNvPr id="506114" name="Group 258"/>
          <p:cNvGraphicFramePr>
            <a:graphicFrameLocks noGrp="1"/>
          </p:cNvGraphicFramePr>
          <p:nvPr/>
        </p:nvGraphicFramePr>
        <p:xfrm>
          <a:off x="323850" y="1268413"/>
          <a:ext cx="8569325" cy="4633840"/>
        </p:xfrm>
        <a:graphic>
          <a:graphicData uri="http://schemas.openxmlformats.org/drawingml/2006/table">
            <a:tbl>
              <a:tblPr/>
              <a:tblGrid>
                <a:gridCol w="4248150"/>
                <a:gridCol w="432117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HILFE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FÜRSORGE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Problem wird von den Betroffenen selbst festgestellt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Problem wird von Dritten, z.B. sozialer Instanzen, ermittelt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Diese entwickeln ein Anliegen und suchen nach Hilfe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Anliegen wird an Fachleute delegiert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Form der Hilfestellung resultiert aus dem Anliegen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Form der Hilfestellung resultiert aus dem Anliegen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Hilfestellung richtet sich nach dem mit den Betroffenen 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frei vereinbarten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 Auftrag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Fürsorge wird nach 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Maßgabe der sozialen Instanzen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, d.h. der „Auftrag-</a:t>
                      </a:r>
                      <a:r>
                        <a:rPr kumimoji="0" lang="de-DE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geber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“ gewährt.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972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728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AFD7C3-4C42-4649-9982-EEF021B82CAA}" type="slidenum">
              <a:rPr lang="de-DE" smtClean="0"/>
              <a:pPr/>
              <a:t>87</a:t>
            </a:fld>
            <a:endParaRPr lang="de-DE" smtClean="0"/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3820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hlink"/>
                </a:solidFill>
                <a:latin typeface="Arial Standard"/>
              </a:rPr>
              <a:t> </a:t>
            </a:r>
          </a:p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Ein  Kommunikationsmodell</a:t>
            </a:r>
            <a:endParaRPr lang="de-DE">
              <a:solidFill>
                <a:srgbClr val="CC3300"/>
              </a:solidFill>
              <a:latin typeface="Arial Standard"/>
            </a:endParaRPr>
          </a:p>
          <a:p>
            <a:pPr algn="ctr"/>
            <a:r>
              <a:rPr lang="de-DE" sz="1800">
                <a:solidFill>
                  <a:srgbClr val="000066"/>
                </a:solidFill>
                <a:latin typeface="Arial Standard"/>
              </a:rPr>
              <a:t>Bedürftigkeit wird persönlich </a:t>
            </a:r>
            <a:r>
              <a:rPr lang="de-DE" sz="1800" b="1" i="1">
                <a:solidFill>
                  <a:srgbClr val="000066"/>
                </a:solidFill>
                <a:latin typeface="Arial Standard"/>
              </a:rPr>
              <a:t>oder</a:t>
            </a:r>
            <a:r>
              <a:rPr lang="de-DE" sz="1800">
                <a:solidFill>
                  <a:srgbClr val="000066"/>
                </a:solidFill>
                <a:latin typeface="Arial Standard"/>
              </a:rPr>
              <a:t> sozial ermittelt</a:t>
            </a:r>
            <a:r>
              <a:rPr lang="de-DE">
                <a:solidFill>
                  <a:srgbClr val="000066"/>
                </a:solidFill>
                <a:latin typeface="Arial Standard"/>
              </a:rPr>
              <a:t> 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7632700" cy="423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 i="1">
                <a:solidFill>
                  <a:srgbClr val="663300"/>
                </a:solidFill>
              </a:rPr>
              <a:t>ZIEL DER VERSORGUNG</a:t>
            </a:r>
          </a:p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000066"/>
                </a:solidFill>
              </a:rPr>
              <a:t>ERWEITERUNG</a:t>
            </a:r>
            <a:endParaRPr lang="de-DE" sz="1800" b="1" i="1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1400" b="1">
                <a:solidFill>
                  <a:srgbClr val="336600"/>
                </a:solidFill>
              </a:rPr>
              <a:t>&lt;Wunsch nach mehr von ...&gt;</a:t>
            </a:r>
            <a:endParaRPr lang="de-DE" sz="1400" b="1" i="1">
              <a:solidFill>
                <a:srgbClr val="336600"/>
              </a:solidFill>
            </a:endParaRPr>
          </a:p>
          <a:p>
            <a:pPr>
              <a:spcBef>
                <a:spcPct val="50000"/>
              </a:spcBef>
            </a:pPr>
            <a:endParaRPr lang="de-DE" sz="1400" b="1" i="1">
              <a:solidFill>
                <a:srgbClr val="336600"/>
              </a:solidFill>
            </a:endParaRPr>
          </a:p>
          <a:p>
            <a:r>
              <a:rPr lang="de-DE" sz="1800" b="1" i="1">
                <a:solidFill>
                  <a:srgbClr val="663300"/>
                </a:solidFill>
              </a:rPr>
              <a:t>MUSTER DER</a:t>
            </a:r>
          </a:p>
          <a:p>
            <a:r>
              <a:rPr lang="de-DE" sz="1800" b="1" i="1">
                <a:solidFill>
                  <a:srgbClr val="663300"/>
                </a:solidFill>
              </a:rPr>
              <a:t>VERSORGUNG</a:t>
            </a:r>
          </a:p>
          <a:p>
            <a:pPr>
              <a:spcBef>
                <a:spcPct val="50000"/>
              </a:spcBef>
            </a:pPr>
            <a:r>
              <a:rPr lang="de-DE" sz="1600" b="1"/>
              <a:t>      </a:t>
            </a:r>
            <a:r>
              <a:rPr lang="de-DE" sz="1600" b="1">
                <a:solidFill>
                  <a:srgbClr val="000066"/>
                </a:solidFill>
              </a:rPr>
              <a:t>KONVERGENZ                                                                       DIFFERENZ</a:t>
            </a:r>
            <a:endParaRPr lang="de-DE" sz="1600" b="1" i="1">
              <a:solidFill>
                <a:srgbClr val="000066"/>
              </a:solidFill>
            </a:endParaRPr>
          </a:p>
          <a:p>
            <a:r>
              <a:rPr lang="de-DE" sz="1600" b="1" i="1"/>
              <a:t>      </a:t>
            </a:r>
            <a:r>
              <a:rPr lang="de-DE" sz="1600" b="1" i="1">
                <a:solidFill>
                  <a:srgbClr val="336600"/>
                </a:solidFill>
              </a:rPr>
              <a:t>&lt;der Strukturen&gt;</a:t>
            </a:r>
            <a:r>
              <a:rPr lang="de-DE" sz="1600" b="1" i="1"/>
              <a:t>                                                                    </a:t>
            </a:r>
            <a:r>
              <a:rPr lang="de-DE" sz="1600" b="1" i="1">
                <a:solidFill>
                  <a:srgbClr val="336600"/>
                </a:solidFill>
              </a:rPr>
              <a:t>&lt;der Strukturen&gt;</a:t>
            </a:r>
          </a:p>
          <a:p>
            <a:pPr>
              <a:spcBef>
                <a:spcPct val="50000"/>
              </a:spcBef>
            </a:pPr>
            <a:endParaRPr lang="de-DE" sz="1800" b="1" i="1">
              <a:solidFill>
                <a:srgbClr val="336600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de-DE" sz="1800" b="1" i="1">
              <a:solidFill>
                <a:srgbClr val="663300"/>
              </a:solidFill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de-DE" sz="1400" b="1">
                <a:solidFill>
                  <a:srgbClr val="336600"/>
                </a:solidFill>
              </a:rPr>
              <a:t>&lt;Wunsch nach weniger von...&gt;</a:t>
            </a:r>
            <a:endParaRPr lang="de-DE" sz="1400" b="1" i="1">
              <a:solidFill>
                <a:srgbClr val="33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000066"/>
                </a:solidFill>
              </a:rPr>
              <a:t>VERRINGERUNG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4500563" y="2708275"/>
            <a:ext cx="0" cy="23764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3059113" y="3933825"/>
            <a:ext cx="2808287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229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229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63B47A-1FDB-48E5-A840-A9C27312475A}" type="slidenum">
              <a:rPr lang="en-US" smtClean="0"/>
              <a:pPr/>
              <a:t>88</a:t>
            </a:fld>
            <a:endParaRPr lang="en-US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187450" y="1268413"/>
          <a:ext cx="6553200" cy="4962525"/>
        </p:xfrm>
        <a:graphic>
          <a:graphicData uri="http://schemas.openxmlformats.org/presentationml/2006/ole">
            <p:oleObj spid="_x0000_s12290" name="Document" r:id="rId5" imgW="5505480" imgH="4095720" progId="">
              <p:embed/>
            </p:oleObj>
          </a:graphicData>
        </a:graphic>
      </p:graphicFrame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042988" y="152400"/>
            <a:ext cx="6842125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chemeClr val="accent2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accent2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chemeClr val="accent2"/>
                </a:solidFill>
                <a:latin typeface="Arial Standard"/>
              </a:rPr>
              <a:t> </a:t>
            </a:r>
            <a:r>
              <a:rPr lang="de-DE" sz="2000" b="1">
                <a:solidFill>
                  <a:schemeClr val="accent2"/>
                </a:solidFill>
                <a:latin typeface="Arial Standard"/>
              </a:rPr>
              <a:t>Grundarten professionellen </a:t>
            </a:r>
            <a:r>
              <a:rPr lang="de-DE" sz="2000" b="1">
                <a:solidFill>
                  <a:srgbClr val="FF0000"/>
                </a:solidFill>
                <a:latin typeface="Arial Standard"/>
              </a:rPr>
              <a:t>HELFENS</a:t>
            </a:r>
            <a:r>
              <a:rPr lang="de-DE" sz="2000" b="1">
                <a:solidFill>
                  <a:schemeClr val="accent2"/>
                </a:solidFill>
                <a:latin typeface="Arial Standard"/>
              </a:rPr>
              <a:t>  -  </a:t>
            </a:r>
          </a:p>
          <a:p>
            <a:pPr algn="ctr"/>
            <a:r>
              <a:rPr lang="de-DE" sz="2000" b="1">
                <a:solidFill>
                  <a:schemeClr val="accent2"/>
                </a:solidFill>
                <a:latin typeface="Arial Standard"/>
              </a:rPr>
              <a:t>Bedürftigkeit wird persönlich festgestellt</a:t>
            </a:r>
            <a:endParaRPr lang="de-DE" sz="2000"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9830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830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7F0B89-0368-42FF-B839-8A9AFFB69914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solidFill>
            <a:srgbClr val="FFFF00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z="3200" b="1" smtClean="0">
                <a:solidFill>
                  <a:srgbClr val="000066"/>
                </a:solidFill>
                <a:latin typeface="Arial Standard"/>
              </a:rPr>
              <a:t>Hilfssysteme: Grundarten</a:t>
            </a:r>
            <a:endParaRPr lang="de-DE" b="1" smtClean="0">
              <a:solidFill>
                <a:srgbClr val="800080"/>
              </a:solidFill>
              <a:latin typeface="Arial Standard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52600"/>
            <a:ext cx="4095750" cy="4419600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smtClean="0">
                <a:solidFill>
                  <a:srgbClr val="000066"/>
                </a:solidFill>
                <a:latin typeface="Arial Standard"/>
              </a:rPr>
              <a:t>ANLEITUNG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latin typeface="Arial Standard"/>
              </a:rPr>
              <a:t>Typ:</a:t>
            </a:r>
            <a:r>
              <a:rPr lang="de-DE" sz="1800" smtClean="0"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»Hilf uns, unsere Möglichkeiten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	     zu erweitern!«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Fehlen oder Mangel an Fertigkeiten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Bereitstellung von Wissen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Offen</a:t>
            </a:r>
          </a:p>
          <a:p>
            <a:pPr>
              <a:buFontTx/>
              <a:buNone/>
            </a:pP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000066"/>
                </a:solidFill>
                <a:latin typeface="Arial Standard"/>
              </a:rPr>
              <a:t>BEGLEITUNG</a:t>
            </a:r>
            <a:endParaRPr lang="de-DE" sz="1800" b="1" smtClean="0">
              <a:solidFill>
                <a:schemeClr val="hlink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latin typeface="Arial Standard"/>
              </a:rPr>
              <a:t>Typ: </a:t>
            </a:r>
            <a:r>
              <a:rPr lang="de-DE" sz="1800" smtClean="0">
                <a:latin typeface="Arial Standard"/>
              </a:rPr>
              <a:t>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»Hilf uns, unsere Lage zu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	     ertragen!«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Unabänderliche Problemlage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Stabilisierung durch fremde Struktur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Offen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752600"/>
            <a:ext cx="4643437" cy="4343400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smtClean="0">
                <a:solidFill>
                  <a:srgbClr val="000066"/>
                </a:solidFill>
                <a:latin typeface="Arial Standard"/>
              </a:rPr>
              <a:t>BERATUNG</a:t>
            </a:r>
            <a:r>
              <a:rPr lang="de-DE" sz="1800" smtClean="0">
                <a:solidFill>
                  <a:srgbClr val="000066"/>
                </a:solidFill>
                <a:latin typeface="Arial Standard"/>
              </a:rPr>
              <a:t> 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latin typeface="Arial Standard"/>
              </a:rPr>
              <a:t>Typ:</a:t>
            </a:r>
            <a:r>
              <a:rPr lang="de-DE" sz="1800" smtClean="0"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»Hilf uns, unsere Möglichkeiten zu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            nutzen!«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Interne Blockierung,inaktive Ressourcen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Förderung vorhandener Strukturen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Begrenzt nach Umfang des Problems</a:t>
            </a:r>
          </a:p>
          <a:p>
            <a:pPr>
              <a:buFontTx/>
              <a:buNone/>
            </a:pP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FF0000"/>
                </a:solidFill>
                <a:latin typeface="Arial Standard"/>
              </a:rPr>
              <a:t>THERAPIE</a:t>
            </a:r>
            <a:r>
              <a:rPr lang="de-DE" sz="1800" smtClean="0">
                <a:solidFill>
                  <a:srgbClr val="FF0000"/>
                </a:solidFill>
                <a:latin typeface="Arial Standard"/>
              </a:rPr>
              <a:t> </a:t>
            </a:r>
          </a:p>
          <a:p>
            <a:pPr>
              <a:buFontTx/>
              <a:buNone/>
            </a:pPr>
            <a:r>
              <a:rPr lang="de-DE" sz="1800" b="1" i="1" smtClean="0">
                <a:latin typeface="Arial Standard"/>
              </a:rPr>
              <a:t>Typ:</a:t>
            </a:r>
            <a:r>
              <a:rPr lang="de-DE" sz="1800" smtClean="0"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»Hilf uns, unser Leiden rasch zu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            beenden!«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Veränderliche Problemlage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Beitrag zur Problem-Auflösung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Als Vorgabe begrenzt</a:t>
            </a:r>
            <a:endParaRPr lang="de-DE" smtClean="0"/>
          </a:p>
        </p:txBody>
      </p:sp>
      <p:sp>
        <p:nvSpPr>
          <p:cNvPr id="98312" name="Text Box 5"/>
          <p:cNvSpPr txBox="1">
            <a:spLocks noChangeArrowheads="1"/>
          </p:cNvSpPr>
          <p:nvPr/>
        </p:nvSpPr>
        <p:spPr bwMode="auto">
          <a:xfrm>
            <a:off x="2514600" y="1143000"/>
            <a:ext cx="429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chemeClr val="accent2"/>
                </a:solidFill>
                <a:latin typeface="Arial Standard"/>
              </a:rPr>
              <a:t>&lt;a. Anlaß   -   b. Maßnahme   -   c. Dauer&gt;</a:t>
            </a:r>
            <a:endParaRPr lang="de-DE" b="1"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361FB-EEF4-4290-9193-947F92B6B3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475656" y="476672"/>
            <a:ext cx="6120680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C00000"/>
                </a:solidFill>
              </a:rPr>
              <a:t>Theoretisches </a:t>
            </a:r>
            <a:r>
              <a:rPr lang="de-DE" sz="2800" dirty="0" smtClean="0">
                <a:solidFill>
                  <a:srgbClr val="C00000"/>
                </a:solidFill>
              </a:rPr>
              <a:t>„Bekenntnis“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1196752"/>
            <a:ext cx="705678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Im Hinblick auf die Grundlagen bzw. </a:t>
            </a:r>
            <a:r>
              <a:rPr lang="de-DE" dirty="0" smtClean="0">
                <a:solidFill>
                  <a:srgbClr val="002060"/>
                </a:solidFill>
              </a:rPr>
              <a:t>Grundvoraus-</a:t>
            </a:r>
            <a:r>
              <a:rPr lang="de-DE" dirty="0" err="1" smtClean="0">
                <a:solidFill>
                  <a:srgbClr val="002060"/>
                </a:solidFill>
              </a:rPr>
              <a:t>setzungen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systemischen Denkens als metatheoretischen Hintergrund orientiere ich mich im Wesentlichen auf: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2060"/>
                </a:solidFill>
              </a:rPr>
              <a:t>Humberto R. Maturana </a:t>
            </a:r>
            <a:r>
              <a:rPr lang="de-DE" dirty="0" smtClean="0">
                <a:solidFill>
                  <a:srgbClr val="002060"/>
                </a:solidFill>
              </a:rPr>
              <a:t>– </a:t>
            </a:r>
            <a:r>
              <a:rPr lang="de-DE" dirty="0" err="1" smtClean="0">
                <a:solidFill>
                  <a:srgbClr val="002060"/>
                </a:solidFill>
              </a:rPr>
              <a:t>Autopoiese</a:t>
            </a:r>
            <a:r>
              <a:rPr lang="de-DE" dirty="0" smtClean="0">
                <a:solidFill>
                  <a:srgbClr val="002060"/>
                </a:solidFill>
              </a:rPr>
              <a:t> und 				     </a:t>
            </a:r>
            <a:r>
              <a:rPr lang="de-DE" dirty="0" smtClean="0">
                <a:solidFill>
                  <a:srgbClr val="002060"/>
                </a:solidFill>
              </a:rPr>
              <a:t>                Kognitionstheorie</a:t>
            </a:r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2060"/>
                </a:solidFill>
              </a:rPr>
              <a:t>Niklas Luhmann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	     –  soziale </a:t>
            </a:r>
            <a:r>
              <a:rPr lang="de-DE" dirty="0" smtClean="0">
                <a:solidFill>
                  <a:srgbClr val="002060"/>
                </a:solidFill>
              </a:rPr>
              <a:t>Systemtheorie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Bezüglich der Praxis auf:</a:t>
            </a:r>
          </a:p>
          <a:p>
            <a:r>
              <a:rPr lang="de-DE" b="1" dirty="0" smtClean="0">
                <a:solidFill>
                  <a:srgbClr val="002060"/>
                </a:solidFill>
              </a:rPr>
              <a:t>Harry </a:t>
            </a:r>
            <a:r>
              <a:rPr lang="de-DE" b="1" dirty="0" err="1" smtClean="0">
                <a:solidFill>
                  <a:srgbClr val="002060"/>
                </a:solidFill>
              </a:rPr>
              <a:t>Goolishian</a:t>
            </a:r>
            <a:r>
              <a:rPr lang="de-DE" dirty="0" smtClean="0">
                <a:solidFill>
                  <a:srgbClr val="002060"/>
                </a:solidFill>
              </a:rPr>
              <a:t>, </a:t>
            </a:r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2060"/>
                </a:solidFill>
              </a:rPr>
              <a:t>Steve </a:t>
            </a:r>
            <a:r>
              <a:rPr lang="de-DE" b="1" dirty="0" smtClean="0">
                <a:solidFill>
                  <a:srgbClr val="002060"/>
                </a:solidFill>
              </a:rPr>
              <a:t>de </a:t>
            </a:r>
            <a:r>
              <a:rPr lang="de-DE" b="1" dirty="0" err="1" smtClean="0">
                <a:solidFill>
                  <a:srgbClr val="002060"/>
                </a:solidFill>
              </a:rPr>
              <a:t>Shazer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und </a:t>
            </a:r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2060"/>
                </a:solidFill>
              </a:rPr>
              <a:t>Michael </a:t>
            </a:r>
            <a:r>
              <a:rPr lang="de-DE" b="1" dirty="0" smtClean="0">
                <a:solidFill>
                  <a:srgbClr val="002060"/>
                </a:solidFill>
              </a:rPr>
              <a:t>White.</a:t>
            </a:r>
            <a:endParaRPr lang="de-DE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331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331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75610F-8FF8-49A5-8E8E-37355729E235}" type="slidenum">
              <a:rPr lang="en-US" smtClean="0"/>
              <a:pPr/>
              <a:t>90</a:t>
            </a:fld>
            <a:endParaRPr lang="en-US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476375" y="1268413"/>
          <a:ext cx="6553200" cy="5029200"/>
        </p:xfrm>
        <a:graphic>
          <a:graphicData uri="http://schemas.openxmlformats.org/presentationml/2006/ole">
            <p:oleObj spid="_x0000_s13314" name="Document" r:id="rId5" imgW="5505480" imgH="4095720" progId="">
              <p:embed/>
            </p:oleObj>
          </a:graphicData>
        </a:graphic>
      </p:graphicFrame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1258888" y="115888"/>
            <a:ext cx="6985000" cy="1096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chemeClr val="accent2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accent2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chemeClr val="accent2"/>
                </a:solidFill>
                <a:latin typeface="Arial Standard"/>
              </a:rPr>
              <a:t>    Grundarten professioneller </a:t>
            </a:r>
            <a:r>
              <a:rPr lang="de-DE" sz="1800" b="1">
                <a:solidFill>
                  <a:srgbClr val="FF0000"/>
                </a:solidFill>
                <a:latin typeface="Arial Standard"/>
              </a:rPr>
              <a:t>FÜRSORGE</a:t>
            </a:r>
            <a:r>
              <a:rPr lang="de-DE" sz="1800" b="1">
                <a:solidFill>
                  <a:schemeClr val="accent2"/>
                </a:solidFill>
                <a:latin typeface="Arial Standard"/>
              </a:rPr>
              <a:t>   -  </a:t>
            </a:r>
            <a:r>
              <a:rPr lang="de-DE" b="1">
                <a:solidFill>
                  <a:schemeClr val="accent2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chemeClr val="accent2"/>
                </a:solidFill>
                <a:latin typeface="Arial Standard"/>
              </a:rPr>
              <a:t>Bedürftigkeit wird sozial ermittelt</a:t>
            </a:r>
            <a:endParaRPr lang="de-DE"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9933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933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C155C7-418E-441F-A964-BDC7AE86DF7A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58000" cy="762000"/>
          </a:xfrm>
          <a:solidFill>
            <a:srgbClr val="FFFF00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  <a:latin typeface="Arial Standard"/>
              </a:rPr>
              <a:t>   </a:t>
            </a:r>
            <a:br>
              <a:rPr lang="de-DE" smtClean="0">
                <a:solidFill>
                  <a:schemeClr val="tx1"/>
                </a:solidFill>
                <a:latin typeface="Arial Standard"/>
              </a:rPr>
            </a:br>
            <a:r>
              <a:rPr lang="de-DE" smtClean="0">
                <a:solidFill>
                  <a:schemeClr val="tx1"/>
                </a:solidFill>
                <a:latin typeface="Arial Standard"/>
              </a:rPr>
              <a:t> </a:t>
            </a:r>
            <a:r>
              <a:rPr lang="de-DE" sz="3200" b="1" smtClean="0">
                <a:solidFill>
                  <a:srgbClr val="000066"/>
                </a:solidFill>
                <a:latin typeface="Arial Standard"/>
              </a:rPr>
              <a:t>Fürsorgesysteme:   Grundarten</a:t>
            </a:r>
            <a:r>
              <a:rPr lang="de-DE" sz="2400" smtClean="0">
                <a:solidFill>
                  <a:srgbClr val="000066"/>
                </a:solidFill>
                <a:latin typeface="Arial Standard"/>
              </a:rPr>
              <a:t/>
            </a:r>
            <a:br>
              <a:rPr lang="de-DE" sz="2400" smtClean="0">
                <a:solidFill>
                  <a:srgbClr val="000066"/>
                </a:solidFill>
                <a:latin typeface="Arial Standard"/>
              </a:rPr>
            </a:br>
            <a:endParaRPr lang="de-DE" b="1" smtClean="0">
              <a:solidFill>
                <a:schemeClr val="tx1"/>
              </a:solidFill>
              <a:latin typeface="Arial Standard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05000"/>
            <a:ext cx="4176712" cy="3810000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smtClean="0">
                <a:solidFill>
                  <a:srgbClr val="0000FF"/>
                </a:solidFill>
                <a:latin typeface="Arial Standard"/>
              </a:rPr>
              <a:t>ANLEITUNG</a:t>
            </a:r>
            <a:r>
              <a:rPr lang="de-DE" sz="1800" smtClean="0">
                <a:latin typeface="Arial Standard"/>
              </a:rPr>
              <a:t> </a:t>
            </a:r>
            <a:r>
              <a:rPr lang="de-DE" sz="1400" smtClean="0">
                <a:solidFill>
                  <a:schemeClr val="hlink"/>
                </a:solidFill>
                <a:latin typeface="Arial Standard"/>
              </a:rPr>
              <a:t>&lt;z.B.AUFKLÄRUNG&gt;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006600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FF0000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»Sie benötigen mehr Möglichkeiten«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Fehlen oder Mangel an Fertigkeiten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Bereitstellung von Wissen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Offen</a:t>
            </a:r>
          </a:p>
          <a:p>
            <a:pPr>
              <a:buFontTx/>
              <a:buNone/>
            </a:pP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0000FF"/>
                </a:solidFill>
                <a:latin typeface="Arial Standard"/>
              </a:rPr>
              <a:t>BEGLEITUNG</a:t>
            </a:r>
            <a:r>
              <a:rPr lang="de-DE" sz="1800" smtClean="0">
                <a:latin typeface="Arial Standard"/>
              </a:rPr>
              <a:t>   </a:t>
            </a:r>
            <a:r>
              <a:rPr lang="de-DE" sz="1400" smtClean="0">
                <a:solidFill>
                  <a:schemeClr val="hlink"/>
                </a:solidFill>
                <a:latin typeface="Arial Standard"/>
              </a:rPr>
              <a:t>&lt;z.B. BETREUUNG&gt;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006600"/>
                </a:solidFill>
                <a:latin typeface="Arial Standard"/>
              </a:rPr>
              <a:t>Typ:</a:t>
            </a:r>
            <a:r>
              <a:rPr lang="de-DE" sz="1800" b="1" i="1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»Sie schaffen es allein nicht«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Unabänderliche Problemlage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Stabilisierung durch fremde Struktur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Offen</a:t>
            </a:r>
            <a:endParaRPr lang="de-DE" sz="12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endParaRPr lang="de-DE" sz="1800" smtClean="0">
              <a:solidFill>
                <a:srgbClr val="0000FF"/>
              </a:solidFill>
              <a:latin typeface="Arial Standard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905000"/>
            <a:ext cx="4608513" cy="3886200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smtClean="0">
                <a:solidFill>
                  <a:srgbClr val="0000FF"/>
                </a:solidFill>
                <a:latin typeface="Arial Standard"/>
              </a:rPr>
              <a:t>BERATUNG</a:t>
            </a:r>
            <a:r>
              <a:rPr lang="de-DE" sz="1800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Arial Standard"/>
              </a:rPr>
              <a:t>&lt;z.B. VORSORGE&gt;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006600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0000FF"/>
                </a:solidFill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»Sie verkennen ihre Möglichkeiten«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Interne Blockierung, inaktive Ressourcen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Förderung vorhandener Strukturen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Begrenzt, je nach Umfang des Problems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FF0000"/>
                </a:solidFill>
                <a:latin typeface="Arial Standard"/>
              </a:rPr>
              <a:t>KONTROLLE</a:t>
            </a:r>
            <a:r>
              <a:rPr lang="de-DE" sz="1800" b="1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Arial Standard"/>
              </a:rPr>
              <a:t>&lt;z.B. ZWANGSBEHANDLNG&gt;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006600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008000"/>
                </a:solidFill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»Sie dürfen nicht allein bestimmen«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Veränderliche Problemlage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Einschränkung der Selbstbestimmung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Als Vorgabe begrenzt</a:t>
            </a:r>
            <a:endParaRPr lang="de-DE" smtClean="0">
              <a:solidFill>
                <a:srgbClr val="0000FF"/>
              </a:solidFill>
              <a:latin typeface="Arial Standard"/>
            </a:endParaRPr>
          </a:p>
          <a:p>
            <a:endParaRPr lang="de-DE" smtClean="0"/>
          </a:p>
        </p:txBody>
      </p:sp>
      <p:sp>
        <p:nvSpPr>
          <p:cNvPr id="99336" name="Text Box 5"/>
          <p:cNvSpPr txBox="1">
            <a:spLocks noChangeArrowheads="1"/>
          </p:cNvSpPr>
          <p:nvPr/>
        </p:nvSpPr>
        <p:spPr bwMode="auto">
          <a:xfrm>
            <a:off x="2268538" y="1295400"/>
            <a:ext cx="4665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accent2"/>
                </a:solidFill>
                <a:latin typeface="Arial Standard"/>
              </a:rPr>
              <a:t>&lt;a. Anlaß   -   b. Maßnahme   -   c. Dauer&gt;</a:t>
            </a:r>
            <a:endParaRPr lang="de-DE" sz="1000" b="1">
              <a:solidFill>
                <a:schemeClr val="accent2"/>
              </a:solidFill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434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434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0F294-50BD-4D28-8EC1-378C7C6B062D}" type="slidenum">
              <a:rPr lang="en-US" smtClean="0"/>
              <a:pPr/>
              <a:t>92</a:t>
            </a:fld>
            <a:endParaRPr lang="en-US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28800" y="533400"/>
          <a:ext cx="5791200" cy="6019800"/>
        </p:xfrm>
        <a:graphic>
          <a:graphicData uri="http://schemas.openxmlformats.org/presentationml/2006/ole">
            <p:oleObj spid="_x0000_s14338" name="Document" r:id="rId5" imgW="4762440" imgH="6296040" progId="">
              <p:embed/>
            </p:oleObj>
          </a:graphicData>
        </a:graphic>
      </p:graphicFrame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1371600" y="0"/>
            <a:ext cx="676910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FF0000"/>
                </a:solidFill>
                <a:latin typeface="Arial Standard"/>
              </a:rPr>
              <a:t>HELFEN  UND  FÜRSORGE:</a:t>
            </a:r>
            <a:r>
              <a:rPr lang="de-DE" sz="1600">
                <a:latin typeface="Arial Standard"/>
              </a:rPr>
              <a:t> </a:t>
            </a:r>
          </a:p>
          <a:p>
            <a:pPr algn="ctr"/>
            <a:r>
              <a:rPr lang="de-DE" sz="1400" b="1">
                <a:solidFill>
                  <a:srgbClr val="800080"/>
                </a:solidFill>
                <a:latin typeface="Arial Standard"/>
              </a:rPr>
              <a:t>ZWEI MÖGLICHKEITEN FÜR DEN UMGANG MIT BEDÜRFTIGKEIT</a:t>
            </a:r>
            <a:endParaRPr lang="de-DE" b="1"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003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D8B55-BB7B-495A-981E-6C19BEA940E3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2339975" y="2492375"/>
            <a:ext cx="47513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Nachtrag 2: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Forschungsergebnisse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5364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536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6FE02-4910-488F-AA63-B1EDEB63DF42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200900" cy="993775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FF3300"/>
                </a:solidFill>
              </a:rPr>
              <a:t>Psychotherapieforschung</a:t>
            </a:r>
            <a:r>
              <a:rPr lang="de-DE" sz="2800" smtClean="0">
                <a:solidFill>
                  <a:srgbClr val="FF3300"/>
                </a:solidFill>
              </a:rPr>
              <a:t/>
            </a:r>
            <a:br>
              <a:rPr lang="de-DE" sz="2800" smtClean="0">
                <a:solidFill>
                  <a:srgbClr val="FF3300"/>
                </a:solidFill>
              </a:rPr>
            </a:br>
            <a:r>
              <a:rPr lang="de-DE" sz="2400" smtClean="0">
                <a:solidFill>
                  <a:srgbClr val="003366"/>
                </a:solidFill>
              </a:rPr>
              <a:t>Einflussfaktoren auf Psychotherapie-Outcome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1850" y="2781300"/>
            <a:ext cx="7286625" cy="3022600"/>
          </a:xfrm>
        </p:spPr>
        <p:txBody>
          <a:bodyPr/>
          <a:lstStyle/>
          <a:p>
            <a:pPr>
              <a:buFontTx/>
              <a:buNone/>
            </a:pPr>
            <a:endParaRPr lang="de-DE" sz="2400" smtClean="0">
              <a:solidFill>
                <a:srgbClr val="003366"/>
              </a:solidFill>
            </a:endParaRPr>
          </a:p>
        </p:txBody>
      </p:sp>
      <p:graphicFrame>
        <p:nvGraphicFramePr>
          <p:cNvPr id="29389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0825" y="2060575"/>
          <a:ext cx="8713788" cy="4178300"/>
        </p:xfrm>
        <a:graphic>
          <a:graphicData uri="http://schemas.openxmlformats.org/presentationml/2006/ole">
            <p:oleObj spid="_x0000_s15362" name="Chart" r:id="rId4" imgW="6600960" imgH="3048120" progId="Presentations.Chart.15">
              <p:embed/>
            </p:oleObj>
          </a:graphicData>
        </a:graphic>
      </p:graphicFrame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971550" y="558958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sz="1800">
              <a:latin typeface="Arial" pitchFamily="34" charset="0"/>
            </a:endParaRPr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2951163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>
                <a:solidFill>
                  <a:srgbClr val="003366"/>
                </a:solidFill>
              </a:rPr>
              <a:t>Nach Lambert (1992):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10137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0138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2FBE36-7FD2-45F7-BEAE-6EBD7760A119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697663" cy="1008062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Psychotherapieforschung -</a:t>
            </a:r>
            <a:r>
              <a:rPr lang="de-DE" smtClean="0">
                <a:solidFill>
                  <a:srgbClr val="FF3300"/>
                </a:solidFill>
              </a:rPr>
              <a:t/>
            </a:r>
            <a:br>
              <a:rPr lang="de-DE" smtClean="0">
                <a:solidFill>
                  <a:srgbClr val="FF3300"/>
                </a:solidFill>
              </a:rPr>
            </a:br>
            <a:r>
              <a:rPr lang="de-DE" sz="2400" smtClean="0">
                <a:solidFill>
                  <a:srgbClr val="003366"/>
                </a:solidFill>
              </a:rPr>
              <a:t>Einflussfaktoren auf Outcome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137525" cy="4175125"/>
          </a:xfrm>
          <a:solidFill>
            <a:schemeClr val="tx1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de-DE" sz="2400" b="1" dirty="0" smtClean="0">
                <a:solidFill>
                  <a:srgbClr val="800080"/>
                </a:solidFill>
              </a:rPr>
              <a:t>Ergebnisse (Auswahl): </a:t>
            </a:r>
            <a:r>
              <a:rPr lang="de-DE" sz="2000" b="1" dirty="0" smtClean="0">
                <a:solidFill>
                  <a:srgbClr val="333399"/>
                </a:solidFill>
              </a:rPr>
              <a:t>(( &gt; := größer als))</a:t>
            </a:r>
            <a:endParaRPr lang="de-DE" sz="2000" dirty="0" smtClean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Keine Unterscheidung zwischen Behandlungsmethoden (</a:t>
            </a:r>
            <a:r>
              <a:rPr lang="de-DE" sz="2200" dirty="0" err="1" smtClean="0">
                <a:solidFill>
                  <a:srgbClr val="003366"/>
                </a:solidFill>
              </a:rPr>
              <a:t>mittl</a:t>
            </a:r>
            <a:r>
              <a:rPr lang="de-DE" sz="2200" dirty="0" smtClean="0">
                <a:solidFill>
                  <a:srgbClr val="003366"/>
                </a:solidFill>
              </a:rPr>
              <a:t>. Effektstärke </a:t>
            </a:r>
            <a:r>
              <a:rPr lang="de-DE" sz="2200" dirty="0" smtClean="0">
                <a:solidFill>
                  <a:srgbClr val="003366"/>
                </a:solidFill>
                <a:sym typeface="WP MathA" pitchFamily="2" charset="2"/>
              </a:rPr>
              <a:t>um 0,20; d.h.</a:t>
            </a:r>
            <a:r>
              <a:rPr lang="de-DE" sz="2200" dirty="0" smtClean="0">
                <a:solidFill>
                  <a:srgbClr val="003366"/>
                </a:solidFill>
              </a:rPr>
              <a:t> 1% der Varianz)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Spezifische Effekte  erklären max. 8% der Varianz; allgemeine Effekte hingegen rund 70%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Effekte von </a:t>
            </a:r>
            <a:r>
              <a:rPr lang="de-DE" sz="2200" b="1" dirty="0" err="1" smtClean="0">
                <a:solidFill>
                  <a:srgbClr val="CC3300"/>
                </a:solidFill>
              </a:rPr>
              <a:t>Allegianz</a:t>
            </a:r>
            <a:r>
              <a:rPr lang="de-DE" sz="2200" dirty="0" smtClean="0">
                <a:solidFill>
                  <a:srgbClr val="003366"/>
                </a:solidFill>
              </a:rPr>
              <a:t> (Identifikation mit Methode)  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de-DE" sz="2200" b="1" dirty="0" smtClean="0">
                <a:solidFill>
                  <a:srgbClr val="CC3300"/>
                </a:solidFill>
              </a:rPr>
              <a:t>		       </a:t>
            </a:r>
            <a:r>
              <a:rPr lang="de-DE" sz="2200" dirty="0" smtClean="0">
                <a:solidFill>
                  <a:srgbClr val="CC3300"/>
                </a:solidFill>
              </a:rPr>
              <a:t>&gt;</a:t>
            </a:r>
            <a:r>
              <a:rPr lang="de-DE" sz="2200" dirty="0" smtClean="0">
                <a:solidFill>
                  <a:srgbClr val="003366"/>
                </a:solidFill>
              </a:rPr>
              <a:t>  </a:t>
            </a:r>
            <a:r>
              <a:rPr lang="de-DE" sz="2200" b="1" dirty="0" err="1" smtClean="0">
                <a:solidFill>
                  <a:srgbClr val="CC3300"/>
                </a:solidFill>
              </a:rPr>
              <a:t>Adherenz</a:t>
            </a:r>
            <a:r>
              <a:rPr lang="de-DE" sz="2200" dirty="0" smtClean="0">
                <a:solidFill>
                  <a:srgbClr val="003366"/>
                </a:solidFill>
              </a:rPr>
              <a:t> (Einhalten der Methode z.B. Manual) 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Therapeutische Beziehung </a:t>
            </a:r>
            <a:r>
              <a:rPr lang="de-DE" sz="2200" b="1" dirty="0" smtClean="0">
                <a:solidFill>
                  <a:srgbClr val="CC3300"/>
                </a:solidFill>
              </a:rPr>
              <a:t>&gt;</a:t>
            </a:r>
            <a:r>
              <a:rPr lang="de-DE" sz="2200" dirty="0" smtClean="0">
                <a:solidFill>
                  <a:srgbClr val="003366"/>
                </a:solidFill>
              </a:rPr>
              <a:t> Methode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Persönliche Aspekte des Therapeuten </a:t>
            </a:r>
            <a:r>
              <a:rPr lang="de-DE" sz="2200" b="1" dirty="0" smtClean="0">
                <a:solidFill>
                  <a:srgbClr val="CC3300"/>
                </a:solidFill>
              </a:rPr>
              <a:t>&gt;</a:t>
            </a:r>
            <a:r>
              <a:rPr lang="de-DE" sz="2200" dirty="0" smtClean="0">
                <a:solidFill>
                  <a:srgbClr val="003366"/>
                </a:solidFill>
              </a:rPr>
              <a:t> Methode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de-DE" sz="2400" b="1" dirty="0" smtClean="0">
                <a:solidFill>
                  <a:srgbClr val="800080"/>
                </a:solidFill>
              </a:rPr>
              <a:t>Fazit:</a:t>
            </a:r>
            <a:r>
              <a:rPr lang="de-DE" sz="2400" dirty="0" smtClean="0">
                <a:solidFill>
                  <a:srgbClr val="003366"/>
                </a:solidFill>
              </a:rPr>
              <a:t>  </a:t>
            </a:r>
            <a:r>
              <a:rPr lang="de-DE" sz="2400" dirty="0" smtClean="0">
                <a:solidFill>
                  <a:srgbClr val="CC3300"/>
                </a:solidFill>
              </a:rPr>
              <a:t>Kontextuelles Modell </a:t>
            </a:r>
            <a:r>
              <a:rPr lang="de-DE" sz="2400" dirty="0" smtClean="0">
                <a:solidFill>
                  <a:srgbClr val="663300"/>
                </a:solidFill>
              </a:rPr>
              <a:t>&gt;</a:t>
            </a:r>
            <a:r>
              <a:rPr lang="de-DE" sz="2400" dirty="0" smtClean="0">
                <a:solidFill>
                  <a:srgbClr val="CC3300"/>
                </a:solidFill>
              </a:rPr>
              <a:t> medizinisches Modell</a:t>
            </a:r>
          </a:p>
        </p:txBody>
      </p:sp>
      <p:sp>
        <p:nvSpPr>
          <p:cNvPr id="101383" name="Text Box 4"/>
          <p:cNvSpPr txBox="1">
            <a:spLocks noChangeArrowheads="1"/>
          </p:cNvSpPr>
          <p:nvPr/>
        </p:nvSpPr>
        <p:spPr bwMode="auto">
          <a:xfrm>
            <a:off x="1331913" y="1268413"/>
            <a:ext cx="6553200" cy="711200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Nach Wampold (2001): Meta-Analysen von 277 Studien</a:t>
            </a:r>
          </a:p>
          <a:p>
            <a:pPr algn="ctr" eaLnBrk="1" hangingPunct="1"/>
            <a:r>
              <a:rPr lang="de-DE" sz="2000">
                <a:solidFill>
                  <a:srgbClr val="006600"/>
                </a:solidFill>
                <a:latin typeface="Arial" pitchFamily="34" charset="0"/>
              </a:rPr>
              <a:t>&lt; </a:t>
            </a:r>
            <a:r>
              <a:rPr lang="de-DE" sz="2000" i="1">
                <a:solidFill>
                  <a:srgbClr val="006600"/>
                </a:solidFill>
                <a:latin typeface="Arial" pitchFamily="34" charset="0"/>
              </a:rPr>
              <a:t>Dodo bird effect</a:t>
            </a:r>
            <a:r>
              <a:rPr lang="de-DE" sz="2000">
                <a:solidFill>
                  <a:srgbClr val="006600"/>
                </a:solidFill>
                <a:latin typeface="Arial" pitchFamily="34" charset="0"/>
              </a:rPr>
              <a:t>… </a:t>
            </a:r>
            <a:r>
              <a:rPr lang="de-DE" sz="2000" i="1">
                <a:solidFill>
                  <a:srgbClr val="006600"/>
                </a:solidFill>
                <a:latin typeface="Arial" pitchFamily="34" charset="0"/>
              </a:rPr>
              <a:t>they all must have prizes! &gt;</a:t>
            </a:r>
            <a:endParaRPr lang="de-DE" sz="20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1720" y="1916832"/>
            <a:ext cx="4968552" cy="2304256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000066"/>
                </a:solidFill>
              </a:rPr>
              <a:t>Nachtrag 3:</a:t>
            </a:r>
          </a:p>
          <a:p>
            <a:pPr>
              <a:buNone/>
            </a:pPr>
            <a:r>
              <a:rPr lang="de-DE" dirty="0" smtClean="0">
                <a:solidFill>
                  <a:srgbClr val="000066"/>
                </a:solidFill>
              </a:rPr>
              <a:t>Besondere Folien</a:t>
            </a:r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Herbst 2015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88714-A21D-429D-9861-549F8693357A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de-DE"/>
          </a:p>
        </p:txBody>
      </p:sp>
      <p:sp>
        <p:nvSpPr>
          <p:cNvPr id="7168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168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8FAB45-8271-4FB5-9265-BF54A2EC0336}" type="slidenum">
              <a:rPr lang="de-DE" smtClean="0"/>
              <a:pPr/>
              <a:t>97</a:t>
            </a:fld>
            <a:endParaRPr lang="de-DE" smtClean="0"/>
          </a:p>
        </p:txBody>
      </p:sp>
      <p:sp>
        <p:nvSpPr>
          <p:cNvPr id="71685" name="Textfeld 6"/>
          <p:cNvSpPr txBox="1">
            <a:spLocks noChangeArrowheads="1"/>
          </p:cNvSpPr>
          <p:nvPr/>
        </p:nvSpPr>
        <p:spPr bwMode="auto">
          <a:xfrm>
            <a:off x="827088" y="404813"/>
            <a:ext cx="7345362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C00000"/>
                </a:solidFill>
              </a:rPr>
              <a:t>Exkurs: Triviale und nicht-triviale Maschinen</a:t>
            </a:r>
          </a:p>
          <a:p>
            <a:pPr algn="ctr"/>
            <a:r>
              <a:rPr lang="de-DE" sz="2000">
                <a:solidFill>
                  <a:srgbClr val="C00000"/>
                </a:solidFill>
              </a:rPr>
              <a:t>nach Heinz von Foerster 1985</a:t>
            </a:r>
          </a:p>
        </p:txBody>
      </p:sp>
      <p:sp>
        <p:nvSpPr>
          <p:cNvPr id="71686" name="Rechteck 8"/>
          <p:cNvSpPr>
            <a:spLocks noChangeArrowheads="1"/>
          </p:cNvSpPr>
          <p:nvPr/>
        </p:nvSpPr>
        <p:spPr bwMode="auto">
          <a:xfrm>
            <a:off x="2051050" y="2205038"/>
            <a:ext cx="865188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71687" name="Gerade Verbindung mit Pfeil 10"/>
          <p:cNvCxnSpPr>
            <a:cxnSpLocks noChangeShapeType="1"/>
          </p:cNvCxnSpPr>
          <p:nvPr/>
        </p:nvCxnSpPr>
        <p:spPr bwMode="auto">
          <a:xfrm>
            <a:off x="1403350" y="2565400"/>
            <a:ext cx="576263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688" name="Gerade Verbindung mit Pfeil 12"/>
          <p:cNvCxnSpPr>
            <a:cxnSpLocks noChangeShapeType="1"/>
          </p:cNvCxnSpPr>
          <p:nvPr/>
        </p:nvCxnSpPr>
        <p:spPr bwMode="auto">
          <a:xfrm>
            <a:off x="2987675" y="2565400"/>
            <a:ext cx="504825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92169" name="Textfeld 13"/>
          <p:cNvSpPr txBox="1">
            <a:spLocks noChangeArrowheads="1"/>
          </p:cNvSpPr>
          <p:nvPr/>
        </p:nvSpPr>
        <p:spPr bwMode="auto">
          <a:xfrm>
            <a:off x="971550" y="2349500"/>
            <a:ext cx="287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92170" name="Textfeld 14"/>
          <p:cNvSpPr txBox="1">
            <a:spLocks noChangeArrowheads="1"/>
          </p:cNvSpPr>
          <p:nvPr/>
        </p:nvSpPr>
        <p:spPr bwMode="auto">
          <a:xfrm>
            <a:off x="3563938" y="2349500"/>
            <a:ext cx="287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y</a:t>
            </a:r>
          </a:p>
        </p:txBody>
      </p:sp>
      <p:cxnSp>
        <p:nvCxnSpPr>
          <p:cNvPr id="71691" name="Gerade Verbindung mit Pfeil 18"/>
          <p:cNvCxnSpPr>
            <a:cxnSpLocks noChangeShapeType="1"/>
            <a:stCxn id="71686" idx="1"/>
            <a:endCxn id="71686" idx="3"/>
          </p:cNvCxnSpPr>
          <p:nvPr/>
        </p:nvCxnSpPr>
        <p:spPr bwMode="auto">
          <a:xfrm rot="10800000" flipH="1">
            <a:off x="2051050" y="2565400"/>
            <a:ext cx="865188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20" name="Textfeld 19"/>
          <p:cNvSpPr txBox="1"/>
          <p:nvPr/>
        </p:nvSpPr>
        <p:spPr>
          <a:xfrm>
            <a:off x="900113" y="1628775"/>
            <a:ext cx="2808287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i="1" dirty="0">
                <a:solidFill>
                  <a:schemeClr val="bg1">
                    <a:lumMod val="50000"/>
                  </a:schemeClr>
                </a:solidFill>
              </a:rPr>
              <a:t>Triviale Maschine</a:t>
            </a:r>
          </a:p>
        </p:txBody>
      </p:sp>
      <p:sp>
        <p:nvSpPr>
          <p:cNvPr id="92173" name="Textfeld 20"/>
          <p:cNvSpPr txBox="1">
            <a:spLocks noChangeArrowheads="1"/>
          </p:cNvSpPr>
          <p:nvPr/>
        </p:nvSpPr>
        <p:spPr bwMode="auto">
          <a:xfrm>
            <a:off x="5364163" y="1628775"/>
            <a:ext cx="3455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synthetisch determiniert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analytisch determinierbar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vergangenheitsunabhängig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voraussagbar</a:t>
            </a:r>
          </a:p>
        </p:txBody>
      </p:sp>
      <p:sp>
        <p:nvSpPr>
          <p:cNvPr id="92174" name="Textfeld 21"/>
          <p:cNvSpPr txBox="1">
            <a:spLocks noChangeArrowheads="1"/>
          </p:cNvSpPr>
          <p:nvPr/>
        </p:nvSpPr>
        <p:spPr bwMode="auto">
          <a:xfrm>
            <a:off x="900113" y="2997200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(x) → y    oder:  y =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(x)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00113" y="3573463"/>
            <a:ext cx="3671887" cy="4619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i="1" dirty="0">
                <a:solidFill>
                  <a:schemeClr val="bg1">
                    <a:lumMod val="50000"/>
                  </a:schemeClr>
                </a:solidFill>
              </a:rPr>
              <a:t>Nicht-triviale Maschine</a:t>
            </a:r>
          </a:p>
        </p:txBody>
      </p:sp>
      <p:sp>
        <p:nvSpPr>
          <p:cNvPr id="71696" name="Rechteck 26"/>
          <p:cNvSpPr>
            <a:spLocks noChangeArrowheads="1"/>
          </p:cNvSpPr>
          <p:nvPr/>
        </p:nvSpPr>
        <p:spPr bwMode="auto">
          <a:xfrm>
            <a:off x="1476375" y="4437063"/>
            <a:ext cx="647700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697" name="Rechteck 27"/>
          <p:cNvSpPr>
            <a:spLocks noChangeArrowheads="1"/>
          </p:cNvSpPr>
          <p:nvPr/>
        </p:nvSpPr>
        <p:spPr bwMode="auto">
          <a:xfrm>
            <a:off x="2700338" y="4437063"/>
            <a:ext cx="57626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698" name="Rechteck 28"/>
          <p:cNvSpPr>
            <a:spLocks noChangeArrowheads="1"/>
          </p:cNvSpPr>
          <p:nvPr/>
        </p:nvSpPr>
        <p:spPr bwMode="auto">
          <a:xfrm>
            <a:off x="3924300" y="4437063"/>
            <a:ext cx="576263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71699" name="Gerade Verbindung mit Pfeil 32"/>
          <p:cNvCxnSpPr>
            <a:cxnSpLocks noChangeShapeType="1"/>
          </p:cNvCxnSpPr>
          <p:nvPr/>
        </p:nvCxnSpPr>
        <p:spPr bwMode="auto">
          <a:xfrm>
            <a:off x="971550" y="4652963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0" name="Gerade Verbindung mit Pfeil 34"/>
          <p:cNvCxnSpPr>
            <a:cxnSpLocks noChangeShapeType="1"/>
          </p:cNvCxnSpPr>
          <p:nvPr/>
        </p:nvCxnSpPr>
        <p:spPr bwMode="auto">
          <a:xfrm rot="10800000">
            <a:off x="2195513" y="4652963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1" name="Gerade Verbindung mit Pfeil 36"/>
          <p:cNvCxnSpPr>
            <a:cxnSpLocks noChangeShapeType="1"/>
          </p:cNvCxnSpPr>
          <p:nvPr/>
        </p:nvCxnSpPr>
        <p:spPr bwMode="auto">
          <a:xfrm>
            <a:off x="3348038" y="4652963"/>
            <a:ext cx="503237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2" name="Gerade Verbindung mit Pfeil 38"/>
          <p:cNvCxnSpPr>
            <a:cxnSpLocks noChangeShapeType="1"/>
          </p:cNvCxnSpPr>
          <p:nvPr/>
        </p:nvCxnSpPr>
        <p:spPr bwMode="auto">
          <a:xfrm>
            <a:off x="4572000" y="4652963"/>
            <a:ext cx="360363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3" name="Gerade Verbindung 42"/>
          <p:cNvCxnSpPr>
            <a:cxnSpLocks noChangeShapeType="1"/>
          </p:cNvCxnSpPr>
          <p:nvPr/>
        </p:nvCxnSpPr>
        <p:spPr bwMode="auto">
          <a:xfrm>
            <a:off x="1835150" y="4221163"/>
            <a:ext cx="11525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704" name="Gerade Verbindung 51"/>
          <p:cNvCxnSpPr>
            <a:cxnSpLocks noChangeShapeType="1"/>
            <a:endCxn id="71697" idx="0"/>
          </p:cNvCxnSpPr>
          <p:nvPr/>
        </p:nvCxnSpPr>
        <p:spPr bwMode="auto">
          <a:xfrm rot="5400000">
            <a:off x="2879725" y="4329113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05" name="Gerade Verbindung mit Pfeil 65"/>
          <p:cNvCxnSpPr>
            <a:cxnSpLocks noChangeShapeType="1"/>
            <a:endCxn id="71697" idx="0"/>
          </p:cNvCxnSpPr>
          <p:nvPr/>
        </p:nvCxnSpPr>
        <p:spPr bwMode="auto">
          <a:xfrm rot="5400000">
            <a:off x="2879725" y="4329113"/>
            <a:ext cx="217487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6" name="Gerade Verbindung 67"/>
          <p:cNvCxnSpPr>
            <a:cxnSpLocks noChangeShapeType="1"/>
          </p:cNvCxnSpPr>
          <p:nvPr/>
        </p:nvCxnSpPr>
        <p:spPr bwMode="auto">
          <a:xfrm rot="5400000">
            <a:off x="863600" y="4905376"/>
            <a:ext cx="5048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707" name="Gerade Verbindung 69"/>
          <p:cNvCxnSpPr>
            <a:cxnSpLocks noChangeShapeType="1"/>
          </p:cNvCxnSpPr>
          <p:nvPr/>
        </p:nvCxnSpPr>
        <p:spPr bwMode="auto">
          <a:xfrm>
            <a:off x="1116013" y="5157788"/>
            <a:ext cx="30956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708" name="Gerade Verbindung mit Pfeil 73"/>
          <p:cNvCxnSpPr>
            <a:cxnSpLocks noChangeShapeType="1"/>
            <a:endCxn id="71698" idx="2"/>
          </p:cNvCxnSpPr>
          <p:nvPr/>
        </p:nvCxnSpPr>
        <p:spPr bwMode="auto">
          <a:xfrm rot="5400000" flipH="1" flipV="1">
            <a:off x="4104482" y="5049044"/>
            <a:ext cx="2159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9" name="Gerade Verbindung 80"/>
          <p:cNvCxnSpPr>
            <a:cxnSpLocks noChangeShapeType="1"/>
            <a:endCxn id="71696" idx="0"/>
          </p:cNvCxnSpPr>
          <p:nvPr/>
        </p:nvCxnSpPr>
        <p:spPr bwMode="auto">
          <a:xfrm rot="5400000">
            <a:off x="1709738" y="4311650"/>
            <a:ext cx="215900" cy="34925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92190" name="Textfeld 87"/>
          <p:cNvSpPr txBox="1">
            <a:spLocks noChangeArrowheads="1"/>
          </p:cNvSpPr>
          <p:nvPr/>
        </p:nvSpPr>
        <p:spPr bwMode="auto">
          <a:xfrm>
            <a:off x="611188" y="44370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92191" name="Textfeld 89"/>
          <p:cNvSpPr txBox="1">
            <a:spLocks noChangeArrowheads="1"/>
          </p:cNvSpPr>
          <p:nvPr/>
        </p:nvSpPr>
        <p:spPr bwMode="auto">
          <a:xfrm>
            <a:off x="1619250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de-DE" sz="2800" baseline="-25000" dirty="0" err="1">
                <a:solidFill>
                  <a:schemeClr val="bg1">
                    <a:lumMod val="50000"/>
                  </a:schemeClr>
                </a:solidFill>
              </a:rPr>
              <a:t>z</a:t>
            </a:r>
            <a:endParaRPr lang="de-DE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192" name="Textfeld 90"/>
          <p:cNvSpPr txBox="1">
            <a:spLocks noChangeArrowheads="1"/>
          </p:cNvSpPr>
          <p:nvPr/>
        </p:nvSpPr>
        <p:spPr bwMode="auto">
          <a:xfrm>
            <a:off x="2843213" y="44370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z</a:t>
            </a:r>
          </a:p>
        </p:txBody>
      </p:sp>
      <p:sp>
        <p:nvSpPr>
          <p:cNvPr id="92193" name="Textfeld 91"/>
          <p:cNvSpPr txBox="1">
            <a:spLocks noChangeArrowheads="1"/>
          </p:cNvSpPr>
          <p:nvPr/>
        </p:nvSpPr>
        <p:spPr bwMode="auto">
          <a:xfrm>
            <a:off x="3995738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de-DE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194" name="Textfeld 92"/>
          <p:cNvSpPr txBox="1">
            <a:spLocks noChangeArrowheads="1"/>
          </p:cNvSpPr>
          <p:nvPr/>
        </p:nvSpPr>
        <p:spPr bwMode="auto">
          <a:xfrm>
            <a:off x="5003800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y</a:t>
            </a:r>
          </a:p>
        </p:txBody>
      </p:sp>
      <p:sp>
        <p:nvSpPr>
          <p:cNvPr id="71715" name="Textfeld 94"/>
          <p:cNvSpPr txBox="1">
            <a:spLocks noChangeArrowheads="1"/>
          </p:cNvSpPr>
          <p:nvPr/>
        </p:nvSpPr>
        <p:spPr bwMode="auto">
          <a:xfrm>
            <a:off x="2987675" y="40052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66"/>
                </a:solidFill>
              </a:rPr>
              <a:t>z′</a:t>
            </a:r>
          </a:p>
        </p:txBody>
      </p:sp>
      <p:sp>
        <p:nvSpPr>
          <p:cNvPr id="92196" name="Textfeld 95"/>
          <p:cNvSpPr txBox="1">
            <a:spLocks noChangeArrowheads="1"/>
          </p:cNvSpPr>
          <p:nvPr/>
        </p:nvSpPr>
        <p:spPr bwMode="auto">
          <a:xfrm>
            <a:off x="1042988" y="5516563"/>
            <a:ext cx="460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de-DE" sz="2800" baseline="-25000" dirty="0" err="1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(x) → y  ; wobei: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de-DE" sz="2800" baseline="-25000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(z) → z′ </a:t>
            </a:r>
          </a:p>
        </p:txBody>
      </p:sp>
      <p:sp>
        <p:nvSpPr>
          <p:cNvPr id="92197" name="Textfeld 96"/>
          <p:cNvSpPr txBox="1">
            <a:spLocks noChangeArrowheads="1"/>
          </p:cNvSpPr>
          <p:nvPr/>
        </p:nvSpPr>
        <p:spPr bwMode="auto">
          <a:xfrm>
            <a:off x="5508625" y="4076700"/>
            <a:ext cx="3384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synthetisch determiniert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analytisch unbestimmbar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vergangenheitsabhängig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>
                <a:solidFill>
                  <a:schemeClr val="bg1">
                    <a:lumMod val="50000"/>
                  </a:schemeClr>
                </a:solidFill>
              </a:rPr>
              <a:t>nicht voraussagbar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18" name="Rechteck 97"/>
          <p:cNvSpPr>
            <a:spLocks noChangeArrowheads="1"/>
          </p:cNvSpPr>
          <p:nvPr/>
        </p:nvSpPr>
        <p:spPr bwMode="auto">
          <a:xfrm>
            <a:off x="6732588" y="5589588"/>
            <a:ext cx="57626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/>
              <a:t> Z</a:t>
            </a:r>
          </a:p>
        </p:txBody>
      </p:sp>
      <p:sp>
        <p:nvSpPr>
          <p:cNvPr id="71719" name="Textfeld 98"/>
          <p:cNvSpPr txBox="1">
            <a:spLocks noChangeArrowheads="1"/>
          </p:cNvSpPr>
          <p:nvPr/>
        </p:nvSpPr>
        <p:spPr bwMode="auto">
          <a:xfrm>
            <a:off x="6011863" y="558958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66"/>
                </a:solidFill>
              </a:rPr>
              <a:t>x→</a:t>
            </a:r>
          </a:p>
        </p:txBody>
      </p:sp>
      <p:sp>
        <p:nvSpPr>
          <p:cNvPr id="71720" name="Textfeld 99"/>
          <p:cNvSpPr txBox="1">
            <a:spLocks noChangeArrowheads="1"/>
          </p:cNvSpPr>
          <p:nvPr/>
        </p:nvSpPr>
        <p:spPr bwMode="auto">
          <a:xfrm>
            <a:off x="7308850" y="5589588"/>
            <a:ext cx="719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66"/>
                </a:solidFill>
              </a:rPr>
              <a:t>→y</a:t>
            </a:r>
          </a:p>
        </p:txBody>
      </p:sp>
      <p:sp>
        <p:nvSpPr>
          <p:cNvPr id="71721" name="Textfeld 98"/>
          <p:cNvSpPr txBox="1">
            <a:spLocks noChangeArrowheads="1"/>
          </p:cNvSpPr>
          <p:nvPr/>
        </p:nvSpPr>
        <p:spPr bwMode="auto">
          <a:xfrm>
            <a:off x="6372225" y="3068638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66"/>
                </a:solidFill>
              </a:rPr>
              <a:t>x→  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5734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A83961-CB46-4F9D-B184-CA4F360B962C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7920038" cy="42164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spcAft>
                <a:spcPct val="40000"/>
              </a:spcAft>
            </a:pPr>
            <a:r>
              <a:rPr lang="de-DE" sz="2000" i="1">
                <a:solidFill>
                  <a:srgbClr val="000066"/>
                </a:solidFill>
              </a:rPr>
              <a:t>„Das Ich, welches erfasst,… ist ein </a:t>
            </a:r>
            <a:r>
              <a:rPr lang="de-DE" sz="2000" b="1" i="1">
                <a:solidFill>
                  <a:srgbClr val="C00000"/>
                </a:solidFill>
              </a:rPr>
              <a:t>Bewusstseinsvorgang</a:t>
            </a:r>
            <a:r>
              <a:rPr lang="de-DE" sz="2000" i="1">
                <a:solidFill>
                  <a:srgbClr val="000066"/>
                </a:solidFill>
              </a:rPr>
              <a:t>, in jedem Augenblick verschieden von dem, der im vorhergegangenen Augenblick war…“</a:t>
            </a:r>
            <a:r>
              <a:rPr lang="de-DE" sz="2000">
                <a:solidFill>
                  <a:srgbClr val="000066"/>
                </a:solidFill>
              </a:rPr>
              <a:t> (</a:t>
            </a:r>
            <a:r>
              <a:rPr lang="de-DE" sz="2000" b="1" u="sng">
                <a:solidFill>
                  <a:srgbClr val="000066"/>
                </a:solidFill>
              </a:rPr>
              <a:t>Psychologie:</a:t>
            </a:r>
            <a:r>
              <a:rPr lang="de-DE" sz="2000">
                <a:solidFill>
                  <a:srgbClr val="0000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W. James 1909</a:t>
            </a:r>
            <a:r>
              <a:rPr lang="de-DE" sz="2000">
                <a:solidFill>
                  <a:srgbClr val="000066"/>
                </a:solidFill>
              </a:rPr>
              <a:t>)</a:t>
            </a:r>
          </a:p>
          <a:p>
            <a:pPr eaLnBrk="1" hangingPunct="1">
              <a:spcAft>
                <a:spcPct val="50000"/>
              </a:spcAft>
            </a:pPr>
            <a:r>
              <a:rPr lang="de-DE" sz="2000" i="1">
                <a:solidFill>
                  <a:srgbClr val="003366"/>
                </a:solidFill>
              </a:rPr>
              <a:t>„Die Kognitionswissenschaft belehrt uns, dass wir </a:t>
            </a:r>
            <a:r>
              <a:rPr lang="de-DE" sz="2000" b="1" i="1">
                <a:solidFill>
                  <a:srgbClr val="CC3300"/>
                </a:solidFill>
              </a:rPr>
              <a:t>kein</a:t>
            </a:r>
            <a:r>
              <a:rPr lang="de-DE" sz="2000" i="1">
                <a:solidFill>
                  <a:srgbClr val="003366"/>
                </a:solidFill>
              </a:rPr>
              <a:t> wirkendes oder freies SELBST besitzen“</a:t>
            </a:r>
            <a:r>
              <a:rPr lang="de-DE" sz="2000">
                <a:solidFill>
                  <a:srgbClr val="003366"/>
                </a:solidFill>
              </a:rPr>
              <a:t> (</a:t>
            </a:r>
            <a:r>
              <a:rPr lang="de-DE" sz="2000" b="1" u="sng">
                <a:solidFill>
                  <a:srgbClr val="003366"/>
                </a:solidFill>
              </a:rPr>
              <a:t>Kognitionsforscher:</a:t>
            </a:r>
            <a:r>
              <a:rPr lang="de-DE" sz="2000">
                <a:solidFill>
                  <a:srgbClr val="0033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F. Varela &amp; E. Thompson 1991, S. 183</a:t>
            </a:r>
            <a:r>
              <a:rPr lang="de-DE" sz="2000">
                <a:solidFill>
                  <a:srgbClr val="003366"/>
                </a:solidFill>
              </a:rPr>
              <a:t>)</a:t>
            </a:r>
          </a:p>
          <a:p>
            <a:r>
              <a:rPr lang="de-DE" sz="2000" i="1">
                <a:solidFill>
                  <a:srgbClr val="000066"/>
                </a:solidFill>
              </a:rPr>
              <a:t>„Wir erleben diese </a:t>
            </a:r>
            <a:r>
              <a:rPr lang="de-DE" sz="2000" b="1" i="1">
                <a:solidFill>
                  <a:srgbClr val="C00000"/>
                </a:solidFill>
              </a:rPr>
              <a:t>vielen „Iche</a:t>
            </a:r>
            <a:r>
              <a:rPr lang="de-DE" sz="2000" i="1">
                <a:solidFill>
                  <a:srgbClr val="000066"/>
                </a:solidFill>
              </a:rPr>
              <a:t>“ in der Regel als ein einheitliches Ich…</a:t>
            </a:r>
          </a:p>
          <a:p>
            <a:r>
              <a:rPr lang="de-DE" sz="2000" i="1">
                <a:solidFill>
                  <a:srgbClr val="000066"/>
                </a:solidFill>
              </a:rPr>
              <a:t>Diese … entstehenden verschiedenen Iche (binden) sich aktuell in ver-schiedener Weise zusammen und (konstituieren) den Strom der Ich-Emp-findungen“</a:t>
            </a:r>
            <a:r>
              <a:rPr lang="de-DE" sz="2000">
                <a:solidFill>
                  <a:srgbClr val="000066"/>
                </a:solidFill>
              </a:rPr>
              <a:t> (</a:t>
            </a:r>
            <a:r>
              <a:rPr lang="de-DE" sz="2000" b="1" u="sng">
                <a:solidFill>
                  <a:srgbClr val="000066"/>
                </a:solidFill>
              </a:rPr>
              <a:t>Biologie:</a:t>
            </a:r>
            <a:r>
              <a:rPr lang="de-DE" sz="2000">
                <a:solidFill>
                  <a:srgbClr val="0000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G. Roth, 2001, S. 325ff</a:t>
            </a:r>
            <a:r>
              <a:rPr lang="de-DE" sz="2000">
                <a:solidFill>
                  <a:srgbClr val="000066"/>
                </a:solidFill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de-DE" sz="2000" i="1">
                <a:solidFill>
                  <a:srgbClr val="000066"/>
                </a:solidFill>
              </a:rPr>
              <a:t>„Das hieße aber auch, dass die Psyche nicht eine Realität... ist, sondern: </a:t>
            </a:r>
            <a:r>
              <a:rPr lang="de-DE" sz="2000" b="1" i="1">
                <a:solidFill>
                  <a:srgbClr val="C00000"/>
                </a:solidFill>
              </a:rPr>
              <a:t>System</a:t>
            </a:r>
            <a:r>
              <a:rPr lang="de-DE" sz="2000" i="1">
                <a:solidFill>
                  <a:srgbClr val="000066"/>
                </a:solidFill>
              </a:rPr>
              <a:t>... nämlich als Differenz… “</a:t>
            </a:r>
            <a:r>
              <a:rPr lang="de-DE" sz="2000">
                <a:solidFill>
                  <a:srgbClr val="000066"/>
                </a:solidFill>
              </a:rPr>
              <a:t> (</a:t>
            </a:r>
            <a:r>
              <a:rPr lang="de-DE" sz="2000" b="1" u="sng">
                <a:solidFill>
                  <a:srgbClr val="000066"/>
                </a:solidFill>
              </a:rPr>
              <a:t>Soziologie:</a:t>
            </a:r>
            <a:r>
              <a:rPr lang="de-DE" sz="2000">
                <a:solidFill>
                  <a:srgbClr val="0000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P. Fuchs 2005, 141ff</a:t>
            </a:r>
            <a:r>
              <a:rPr lang="de-DE" sz="200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57350" name="Text Box 3"/>
          <p:cNvSpPr txBox="1">
            <a:spLocks noChangeArrowheads="1"/>
          </p:cNvSpPr>
          <p:nvPr/>
        </p:nvSpPr>
        <p:spPr bwMode="auto">
          <a:xfrm>
            <a:off x="1403350" y="188913"/>
            <a:ext cx="6480175" cy="955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sz="2800" b="1">
                <a:solidFill>
                  <a:srgbClr val="CC3300"/>
                </a:solidFill>
              </a:rPr>
              <a:t>Nachdenkenswerte Gedanken zum </a:t>
            </a:r>
            <a:r>
              <a:rPr lang="en-US" sz="2800" b="1">
                <a:solidFill>
                  <a:srgbClr val="CC3300"/>
                </a:solidFill>
              </a:rPr>
              <a:t>«</a:t>
            </a:r>
            <a:r>
              <a:rPr lang="de-DE" sz="2800" b="1">
                <a:solidFill>
                  <a:srgbClr val="CC3300"/>
                </a:solidFill>
              </a:rPr>
              <a:t>Ich</a:t>
            </a:r>
            <a:r>
              <a:rPr lang="en-US" sz="2800" b="1">
                <a:solidFill>
                  <a:srgbClr val="CC3300"/>
                </a:solidFill>
              </a:rPr>
              <a:t>»</a:t>
            </a:r>
          </a:p>
          <a:p>
            <a:pPr algn="ctr" eaLnBrk="1" hangingPunct="1"/>
            <a:r>
              <a:rPr lang="en-US">
                <a:solidFill>
                  <a:srgbClr val="000066"/>
                </a:solidFill>
              </a:rPr>
              <a:t>- einheitlich oder vielfältig? -</a:t>
            </a:r>
            <a:r>
              <a:rPr lang="en-US" sz="2800" b="1">
                <a:solidFill>
                  <a:srgbClr val="CC3300"/>
                </a:solidFill>
              </a:rPr>
              <a:t> </a:t>
            </a:r>
            <a:endParaRPr lang="de-DE" sz="28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2015</a:t>
            </a:r>
            <a:endParaRPr lang="en-US"/>
          </a:p>
        </p:txBody>
      </p:sp>
      <p:sp>
        <p:nvSpPr>
          <p:cNvPr id="634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C6BB38-81C1-4D0B-B6BC-7263F57B5777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2700338" y="2060575"/>
            <a:ext cx="5472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⇆  </a:t>
            </a:r>
            <a:r>
              <a:rPr lang="de-DE" sz="3200">
                <a:latin typeface="Arial" pitchFamily="34" charset="0"/>
              </a:rPr>
              <a:t>  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KIND</a:t>
            </a:r>
            <a:r>
              <a:rPr lang="de-DE" baseline="-25000">
                <a:solidFill>
                  <a:srgbClr val="663300"/>
                </a:solidFill>
                <a:latin typeface="Arial" pitchFamily="34" charset="0"/>
              </a:rPr>
              <a:t>MUTTER</a:t>
            </a:r>
            <a:r>
              <a:rPr lang="de-DE" baseline="-25000">
                <a:latin typeface="Arial" pitchFamily="34" charset="0"/>
              </a:rPr>
              <a:t>     </a:t>
            </a: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3200">
                <a:latin typeface="Arial" pitchFamily="34" charset="0"/>
              </a:rPr>
              <a:t>    </a:t>
            </a:r>
            <a:r>
              <a:rPr lang="de-DE">
                <a:solidFill>
                  <a:srgbClr val="336600"/>
                </a:solidFill>
                <a:latin typeface="Arial" pitchFamily="34" charset="0"/>
              </a:rPr>
              <a:t>MUTTER</a:t>
            </a:r>
            <a:r>
              <a:rPr lang="de-DE" baseline="-25000">
                <a:solidFill>
                  <a:srgbClr val="336600"/>
                </a:solidFill>
                <a:latin typeface="Arial" pitchFamily="34" charset="0"/>
              </a:rPr>
              <a:t>KIND </a:t>
            </a:r>
          </a:p>
        </p:txBody>
      </p:sp>
      <p:sp>
        <p:nvSpPr>
          <p:cNvPr id="63494" name="AutoShape 3"/>
          <p:cNvSpPr>
            <a:spLocks/>
          </p:cNvSpPr>
          <p:nvPr/>
        </p:nvSpPr>
        <p:spPr bwMode="auto">
          <a:xfrm>
            <a:off x="3276600" y="1916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5" name="AutoShape 4"/>
          <p:cNvSpPr>
            <a:spLocks/>
          </p:cNvSpPr>
          <p:nvPr/>
        </p:nvSpPr>
        <p:spPr bwMode="auto">
          <a:xfrm>
            <a:off x="7812088" y="19161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6" name="Text Box 5"/>
          <p:cNvSpPr txBox="1">
            <a:spLocks noChangeArrowheads="1"/>
          </p:cNvSpPr>
          <p:nvPr/>
        </p:nvSpPr>
        <p:spPr bwMode="auto">
          <a:xfrm>
            <a:off x="827088" y="3357563"/>
            <a:ext cx="7127875" cy="788987"/>
          </a:xfrm>
          <a:prstGeom prst="rect">
            <a:avLst/>
          </a:prstGeom>
          <a:solidFill>
            <a:srgbClr val="FFFFCC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800">
                <a:solidFill>
                  <a:srgbClr val="336600"/>
                </a:solidFill>
                <a:latin typeface="Arial" pitchFamily="34" charset="0"/>
              </a:rPr>
              <a:t>  RELATIONALE</a:t>
            </a:r>
            <a:r>
              <a:rPr lang="de-DE" sz="1800">
                <a:latin typeface="Arial" pitchFamily="34" charset="0"/>
              </a:rPr>
              <a:t>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MITGLIED </a:t>
            </a:r>
            <a:r>
              <a:rPr lang="de-DE" sz="1800">
                <a:latin typeface="Arial" pitchFamily="34" charset="0"/>
              </a:rPr>
              <a:t>        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MITGLIED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>
                <a:solidFill>
                  <a:srgbClr val="336600"/>
                </a:solidFill>
                <a:latin typeface="Arial" pitchFamily="34" charset="0"/>
              </a:rPr>
              <a:t>   IDENTITÄTEN</a:t>
            </a:r>
            <a:r>
              <a:rPr lang="de-DE" sz="1800">
                <a:latin typeface="Arial" pitchFamily="34" charset="0"/>
              </a:rPr>
              <a:t>          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INTERAKTIONSSYSTEM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2771775" y="4724400"/>
            <a:ext cx="532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3200">
                <a:latin typeface="Arial" pitchFamily="34" charset="0"/>
              </a:rPr>
              <a:t>    </a:t>
            </a:r>
            <a:r>
              <a:rPr lang="de-DE">
                <a:solidFill>
                  <a:srgbClr val="336600"/>
                </a:solidFill>
                <a:latin typeface="Arial" pitchFamily="34" charset="0"/>
              </a:rPr>
              <a:t>MUTTER</a:t>
            </a:r>
            <a:r>
              <a:rPr lang="de-DE" baseline="-25000">
                <a:solidFill>
                  <a:srgbClr val="336600"/>
                </a:solidFill>
                <a:latin typeface="Arial" pitchFamily="34" charset="0"/>
              </a:rPr>
              <a:t>KIND     </a:t>
            </a: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sz="1800">
                <a:latin typeface="Arial" pitchFamily="34" charset="0"/>
              </a:rPr>
              <a:t>    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KIND</a:t>
            </a:r>
            <a:r>
              <a:rPr lang="de-DE" baseline="-25000">
                <a:solidFill>
                  <a:srgbClr val="663300"/>
                </a:solidFill>
                <a:latin typeface="Arial" pitchFamily="34" charset="0"/>
              </a:rPr>
              <a:t>MUTTER</a:t>
            </a:r>
          </a:p>
        </p:txBody>
      </p:sp>
      <p:sp>
        <p:nvSpPr>
          <p:cNvPr id="63498" name="AutoShape 7"/>
          <p:cNvSpPr>
            <a:spLocks/>
          </p:cNvSpPr>
          <p:nvPr/>
        </p:nvSpPr>
        <p:spPr bwMode="auto">
          <a:xfrm>
            <a:off x="3348038" y="45815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3499" name="AutoShape 8"/>
          <p:cNvSpPr>
            <a:spLocks/>
          </p:cNvSpPr>
          <p:nvPr/>
        </p:nvSpPr>
        <p:spPr bwMode="auto">
          <a:xfrm>
            <a:off x="7885113" y="465296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00" name="Text Box 9"/>
          <p:cNvSpPr txBox="1">
            <a:spLocks noChangeArrowheads="1"/>
          </p:cNvSpPr>
          <p:nvPr/>
        </p:nvSpPr>
        <p:spPr bwMode="auto">
          <a:xfrm>
            <a:off x="539750" y="404813"/>
            <a:ext cx="7704138" cy="1014412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b="1">
                <a:solidFill>
                  <a:srgbClr val="CC3300"/>
                </a:solidFill>
                <a:latin typeface="Arial" pitchFamily="34" charset="0"/>
              </a:rPr>
              <a:t>Entwicklung relationaler Kohärenzen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CC3300"/>
                </a:solidFill>
                <a:latin typeface="Arial" pitchFamily="34" charset="0"/>
              </a:rPr>
              <a:t>Psychische Systeme (Selbst</a:t>
            </a:r>
            <a:r>
              <a:rPr lang="de-DE" i="1">
                <a:solidFill>
                  <a:srgbClr val="663300"/>
                </a:solidFill>
                <a:latin typeface="Arial" pitchFamily="34" charset="0"/>
              </a:rPr>
              <a:t>e</a:t>
            </a:r>
            <a:r>
              <a:rPr lang="de-DE">
                <a:solidFill>
                  <a:srgbClr val="CC3300"/>
                </a:solidFill>
                <a:latin typeface="Arial" pitchFamily="34" charset="0"/>
              </a:rPr>
              <a:t> – Ich</a:t>
            </a:r>
            <a:r>
              <a:rPr lang="de-DE" i="1">
                <a:solidFill>
                  <a:srgbClr val="663300"/>
                </a:solidFill>
                <a:latin typeface="Arial" pitchFamily="34" charset="0"/>
              </a:rPr>
              <a:t>e</a:t>
            </a:r>
            <a:r>
              <a:rPr lang="de-DE">
                <a:solidFill>
                  <a:srgbClr val="CC3300"/>
                </a:solidFill>
                <a:latin typeface="Arial" pitchFamily="34" charset="0"/>
              </a:rPr>
              <a:t> – Identität</a:t>
            </a:r>
            <a:r>
              <a:rPr lang="de-DE" i="1">
                <a:solidFill>
                  <a:srgbClr val="663300"/>
                </a:solidFill>
                <a:latin typeface="Arial" pitchFamily="34" charset="0"/>
              </a:rPr>
              <a:t>en</a:t>
            </a:r>
            <a:r>
              <a:rPr lang="de-DE">
                <a:solidFill>
                  <a:srgbClr val="CC33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755650" y="21336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CC3300"/>
                </a:solidFill>
                <a:latin typeface="Arial" pitchFamily="34" charset="0"/>
              </a:rPr>
              <a:t>KIND</a:t>
            </a:r>
            <a:r>
              <a:rPr lang="de-DE" baseline="30000">
                <a:solidFill>
                  <a:srgbClr val="CC3300"/>
                </a:solidFill>
                <a:latin typeface="Arial" pitchFamily="34" charset="0"/>
              </a:rPr>
              <a:t>MUTTER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827088" y="47974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CC3300"/>
                </a:solidFill>
                <a:latin typeface="Arial" pitchFamily="34" charset="0"/>
              </a:rPr>
              <a:t>MUTTER</a:t>
            </a:r>
            <a:r>
              <a:rPr lang="de-DE" baseline="30000">
                <a:solidFill>
                  <a:srgbClr val="CC3300"/>
                </a:solidFill>
                <a:latin typeface="Arial" pitchFamily="34" charset="0"/>
              </a:rPr>
              <a:t>KIND</a:t>
            </a:r>
          </a:p>
        </p:txBody>
      </p:sp>
      <p:sp>
        <p:nvSpPr>
          <p:cNvPr id="63503" name="AutoShape 12"/>
          <p:cNvSpPr>
            <a:spLocks/>
          </p:cNvSpPr>
          <p:nvPr/>
        </p:nvSpPr>
        <p:spPr bwMode="auto">
          <a:xfrm rot="5400000">
            <a:off x="5400675" y="2960688"/>
            <a:ext cx="71438" cy="1439862"/>
          </a:xfrm>
          <a:prstGeom prst="rightBrace">
            <a:avLst>
              <a:gd name="adj1" fmla="val 167962"/>
              <a:gd name="adj2" fmla="val 50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3504" name="Line 13"/>
          <p:cNvSpPr>
            <a:spLocks noChangeShapeType="1"/>
          </p:cNvSpPr>
          <p:nvPr/>
        </p:nvSpPr>
        <p:spPr bwMode="auto">
          <a:xfrm flipV="1">
            <a:off x="2700338" y="3500438"/>
            <a:ext cx="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3505" name="Line 14"/>
          <p:cNvSpPr>
            <a:spLocks noChangeShapeType="1"/>
          </p:cNvSpPr>
          <p:nvPr/>
        </p:nvSpPr>
        <p:spPr bwMode="auto">
          <a:xfrm>
            <a:off x="971550" y="3500438"/>
            <a:ext cx="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22" grpId="0"/>
      <p:bldP spid="290826" grpId="0"/>
      <p:bldP spid="290827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.po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Leere Prä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ere Prä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11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8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9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4084</Words>
  <Application>Microsoft Office PowerPoint</Application>
  <PresentationFormat>Bildschirmpräsentation (4:3)</PresentationFormat>
  <Paragraphs>1144</Paragraphs>
  <Slides>103</Slides>
  <Notes>67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103</vt:i4>
      </vt:variant>
    </vt:vector>
  </HeadingPairs>
  <TitlesOfParts>
    <vt:vector size="109" baseType="lpstr">
      <vt:lpstr>Leere Präsentation</vt:lpstr>
      <vt:lpstr>WordPerfect X5 Document</vt:lpstr>
      <vt:lpstr>Document</vt:lpstr>
      <vt:lpstr>Drawing</vt:lpstr>
      <vt:lpstr>Zeichnung</vt:lpstr>
      <vt:lpstr>Chart</vt:lpstr>
      <vt:lpstr>Systemische Therapie - eine theoretische Auffrischung (Update) für Fortgeschrittene</vt:lpstr>
      <vt:lpstr> Systemische Therapie  Update  - Themen </vt:lpstr>
      <vt:lpstr>Folie 3</vt:lpstr>
      <vt:lpstr>Folie 4</vt:lpstr>
      <vt:lpstr>Systemische Therapie Ergänzende Literaturhinweise</vt:lpstr>
      <vt:lpstr>Folie 6</vt:lpstr>
      <vt:lpstr>Ausdifferenzierungen der  Systemischen Therapie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 Systemisches Denken  - das systemische Prinzip -</vt:lpstr>
      <vt:lpstr>Folie 22</vt:lpstr>
      <vt:lpstr>Folie 23</vt:lpstr>
      <vt:lpstr>Folie 24</vt:lpstr>
      <vt:lpstr>Folie 25</vt:lpstr>
      <vt:lpstr>Folie 26</vt:lpstr>
      <vt:lpstr>Folie 27</vt:lpstr>
      <vt:lpstr>Kommunikation I   &lt;nach Niklas Luhmann&gt;</vt:lpstr>
      <vt:lpstr> Kommunikation II   &lt;nach Niklas Luhmann&gt;</vt:lpstr>
      <vt:lpstr>Folie 30</vt:lpstr>
      <vt:lpstr>Kommunikation: Problem doppelter Kontingenz I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Das Mitglied-Konzept:  Vorteile für die klinische Theorie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Konzepte systemischer Therapie:  Das Therapeutendilemma II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Veränderungskonzept – ein Beispiel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Konzepte systemischer Therapie:  Methodischer Rahmen: 10+1 Leitsätze/-fragen</vt:lpstr>
      <vt:lpstr>Folie 81</vt:lpstr>
      <vt:lpstr>Folie 82</vt:lpstr>
      <vt:lpstr>              E n d e   Nachträge 1 (Grundarten professionelle Versorgung)  2 (Forschungsergebnisse)   3 (Besondere Folien) folgen. </vt:lpstr>
      <vt:lpstr>Folie 84</vt:lpstr>
      <vt:lpstr>Folie 85</vt:lpstr>
      <vt:lpstr>Folie 86</vt:lpstr>
      <vt:lpstr>Folie 87</vt:lpstr>
      <vt:lpstr>Folie 88</vt:lpstr>
      <vt:lpstr>Hilfssysteme: Grundarten</vt:lpstr>
      <vt:lpstr>Folie 90</vt:lpstr>
      <vt:lpstr>     Fürsorgesysteme:   Grundarten </vt:lpstr>
      <vt:lpstr>Folie 92</vt:lpstr>
      <vt:lpstr>Folie 93</vt:lpstr>
      <vt:lpstr>Psychotherapieforschung Einflussfaktoren auf Psychotherapie-Outcome</vt:lpstr>
      <vt:lpstr>Psychotherapieforschung - Einflussfaktoren auf Outcome</vt:lpstr>
      <vt:lpstr>Folie 96</vt:lpstr>
      <vt:lpstr>Folie 97</vt:lpstr>
      <vt:lpstr>Folie 98</vt:lpstr>
      <vt:lpstr>Folie 99</vt:lpstr>
      <vt:lpstr>Folie 100</vt:lpstr>
      <vt:lpstr>Leitmotive systemischer Therapie I:  Nutzen, Schönheit, Respekt</vt:lpstr>
      <vt:lpstr>Techniken</vt:lpstr>
      <vt:lpstr>Folie 103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Systemische Therapie - ein theoretisches update</dc:title>
  <dc:creator>Kurt Ludewig</dc:creator>
  <cp:lastModifiedBy>Kurt Ludewig</cp:lastModifiedBy>
  <cp:revision>140</cp:revision>
  <dcterms:created xsi:type="dcterms:W3CDTF">2003-01-15T08:51:38Z</dcterms:created>
  <dcterms:modified xsi:type="dcterms:W3CDTF">2015-10-28T18:03:12Z</dcterms:modified>
</cp:coreProperties>
</file>